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86" r:id="rId1"/>
  </p:sldMasterIdLst>
  <p:notesMasterIdLst>
    <p:notesMasterId r:id="rId21"/>
  </p:notesMasterIdLst>
  <p:sldIdLst>
    <p:sldId id="256" r:id="rId2"/>
    <p:sldId id="257" r:id="rId3"/>
    <p:sldId id="258" r:id="rId4"/>
    <p:sldId id="266" r:id="rId5"/>
    <p:sldId id="270" r:id="rId6"/>
    <p:sldId id="269" r:id="rId7"/>
    <p:sldId id="261" r:id="rId8"/>
    <p:sldId id="271" r:id="rId9"/>
    <p:sldId id="274" r:id="rId10"/>
    <p:sldId id="272" r:id="rId11"/>
    <p:sldId id="267" r:id="rId12"/>
    <p:sldId id="268" r:id="rId13"/>
    <p:sldId id="275" r:id="rId14"/>
    <p:sldId id="276" r:id="rId15"/>
    <p:sldId id="262" r:id="rId16"/>
    <p:sldId id="263" r:id="rId17"/>
    <p:sldId id="264" r:id="rId18"/>
    <p:sldId id="265" r:id="rId19"/>
    <p:sldId id="260" r:id="rId20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Styl s motivem 1 – zvýraznění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84E427A-3D55-4303-BF80-6455036E1DE7}" styleName="Styl s motivem 1 – zvýraznění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 Středně sytá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98A40DA6-C596-48AC-B2F3-274968C9219B}" type="datetimeFigureOut">
              <a:rPr lang="cs-CZ"/>
              <a:pPr>
                <a:defRPr/>
              </a:pPr>
              <a:t>18. 9. 2014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 smtClean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F72D8E00-150F-4DEF-94FB-0FDEA5B7701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4075" y="188913"/>
            <a:ext cx="5256213" cy="104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A84F0-19FC-498B-A1EC-72BCC35258A7}" type="datetime1">
              <a:rPr lang="cs-CZ"/>
              <a:pPr>
                <a:defRPr/>
              </a:pPr>
              <a:t>18. 9. 2014</a:t>
            </a:fld>
            <a:endParaRPr lang="cs-C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Střední škola přírodovědná a zemědělská Nový Jičín </a:t>
            </a:r>
            <a:endParaRPr lang="cs-CZ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6D48DB-940F-4D98-9DC8-0F00CC34BBE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cut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DC1346-C82C-4BFD-9934-50802B20C68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Střední škola přírodovědná a zemědělská Nový Jičín </a:t>
            </a:r>
            <a:endParaRPr lang="cs-CZ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FA67B8-B79A-4A80-B938-B8F50F07F63D}" type="datetime1">
              <a:rPr lang="cs-CZ"/>
              <a:pPr>
                <a:defRPr/>
              </a:pPr>
              <a:t>18. 9. 2014</a:t>
            </a:fld>
            <a:endParaRPr lang="cs-CZ"/>
          </a:p>
        </p:txBody>
      </p:sp>
    </p:spTree>
  </p:cSld>
  <p:clrMapOvr>
    <a:masterClrMapping/>
  </p:clrMapOvr>
  <p:transition>
    <p:cut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BC3C9C-EAC5-4E40-A0A6-2B3C6D1C7E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Střední škola přírodovědná a zemědělská Nový Jičín </a:t>
            </a:r>
            <a:endParaRPr lang="cs-CZ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43A8A9-3291-4CE4-A522-58D91AB9EA7A}" type="datetime1">
              <a:rPr lang="cs-CZ"/>
              <a:pPr>
                <a:defRPr/>
              </a:pPr>
              <a:t>18. 9. 2014</a:t>
            </a:fld>
            <a:endParaRPr lang="cs-CZ"/>
          </a:p>
        </p:txBody>
      </p:sp>
    </p:spTree>
  </p:cSld>
  <p:clrMapOvr>
    <a:masterClrMapping/>
  </p:clrMapOvr>
  <p:transition>
    <p:cut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DA0135-F23E-4817-8981-8B1125ACF55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Střední škola přírodovědná a zemědělská Nový Jičín </a:t>
            </a:r>
            <a:endParaRPr lang="cs-CZ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EB700D-2B69-44EC-8B5E-3167C04B6E43}" type="datetime1">
              <a:rPr lang="cs-CZ"/>
              <a:pPr>
                <a:defRPr/>
              </a:pPr>
              <a:t>18. 9. 2014</a:t>
            </a:fld>
            <a:endParaRPr lang="cs-CZ"/>
          </a:p>
        </p:txBody>
      </p:sp>
    </p:spTree>
  </p:cSld>
  <p:clrMapOvr>
    <a:masterClrMapping/>
  </p:clrMapOvr>
  <p:transition>
    <p:cut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526541-B7D4-42CC-AB0E-191C8E98C49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Střední škola přírodovědná a zemědělská Nový Jičín </a:t>
            </a:r>
            <a:endParaRPr lang="cs-CZ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9835C-FC33-4DFA-A139-DB2C6FC530F4}" type="datetime1">
              <a:rPr lang="cs-CZ"/>
              <a:pPr>
                <a:defRPr/>
              </a:pPr>
              <a:t>18. 9. 2014</a:t>
            </a:fld>
            <a:endParaRPr lang="cs-CZ"/>
          </a:p>
        </p:txBody>
      </p:sp>
    </p:spTree>
  </p:cSld>
  <p:clrMapOvr>
    <a:masterClrMapping/>
  </p:clrMapOvr>
  <p:transition>
    <p:cut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542F11-9FCD-4AA1-901E-54697548D24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Střední škola přírodovědná a zemědělská Nový Jičín </a:t>
            </a:r>
            <a:endParaRPr lang="cs-CZ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62090-F1D6-4B21-B49F-74EA2F2BB910}" type="datetime1">
              <a:rPr lang="cs-CZ"/>
              <a:pPr>
                <a:defRPr/>
              </a:pPr>
              <a:t>18. 9. 2014</a:t>
            </a:fld>
            <a:endParaRPr lang="cs-CZ"/>
          </a:p>
        </p:txBody>
      </p:sp>
    </p:spTree>
  </p:cSld>
  <p:clrMapOvr>
    <a:masterClrMapping/>
  </p:clrMapOvr>
  <p:transition>
    <p:cut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B65592-EE7F-4FCD-8860-73944957146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Střední škola přírodovědná a zemědělská Nový Jičín </a:t>
            </a:r>
            <a:endParaRPr lang="cs-CZ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8E3014-432C-4111-B18D-2BA3E81E78AF}" type="datetime1">
              <a:rPr lang="cs-CZ"/>
              <a:pPr>
                <a:defRPr/>
              </a:pPr>
              <a:t>18. 9. 2014</a:t>
            </a:fld>
            <a:endParaRPr lang="cs-CZ"/>
          </a:p>
        </p:txBody>
      </p:sp>
    </p:spTree>
  </p:cSld>
  <p:clrMapOvr>
    <a:masterClrMapping/>
  </p:clrMapOvr>
  <p:transition>
    <p:cut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5FB2B3-6F44-4260-90B1-406236FD2CF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Střední škola přírodovědná a zemědělská Nový Jičín </a:t>
            </a:r>
            <a:endParaRPr lang="cs-CZ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6371C7-FD86-4F0C-A39D-7B27E3946DBC}" type="datetime1">
              <a:rPr lang="cs-CZ"/>
              <a:pPr>
                <a:defRPr/>
              </a:pPr>
              <a:t>18. 9. 2014</a:t>
            </a:fld>
            <a:endParaRPr lang="cs-CZ"/>
          </a:p>
        </p:txBody>
      </p:sp>
    </p:spTree>
  </p:cSld>
  <p:clrMapOvr>
    <a:masterClrMapping/>
  </p:clrMapOvr>
  <p:transition>
    <p:cut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FC5E7C-41C8-4E70-8086-E70C7EDE5BA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Střední škola přírodovědná a zemědělská Nový Jičín </a:t>
            </a:r>
            <a:endParaRPr lang="cs-CZ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A2EECD-C2EB-489F-ACDC-BC03FA693917}" type="datetime1">
              <a:rPr lang="cs-CZ"/>
              <a:pPr>
                <a:defRPr/>
              </a:pPr>
              <a:t>18. 9. 2014</a:t>
            </a:fld>
            <a:endParaRPr lang="cs-CZ"/>
          </a:p>
        </p:txBody>
      </p:sp>
    </p:spTree>
  </p:cSld>
  <p:clrMapOvr>
    <a:masterClrMapping/>
  </p:clrMapOvr>
  <p:transition>
    <p:cut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FE171B-74FB-46AD-9F4A-2D1AA0F82AB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Střední škola přírodovědná a zemědělská Nový Jičín </a:t>
            </a:r>
            <a:endParaRPr lang="cs-CZ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731FB-F205-4930-858A-E628C7472074}" type="datetime1">
              <a:rPr lang="cs-CZ"/>
              <a:pPr>
                <a:defRPr/>
              </a:pPr>
              <a:t>18. 9. 2014</a:t>
            </a:fld>
            <a:endParaRPr lang="cs-CZ"/>
          </a:p>
        </p:txBody>
      </p:sp>
    </p:spTree>
  </p:cSld>
  <p:clrMapOvr>
    <a:masterClrMapping/>
  </p:clrMapOvr>
  <p:transition>
    <p:cut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cs-CZ" noProof="0" smtClean="0"/>
              <a:t>Klepnutím na ikonu přidáte obrázek.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A3E2DD-A1D9-4A16-8B2F-08BA0E4DE79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Střední škola přírodovědná a zemědělská Nový Jičín </a:t>
            </a:r>
            <a:endParaRPr lang="cs-CZ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ADC380-1A57-45C0-A25C-2680DBB5B311}" type="datetime1">
              <a:rPr lang="cs-CZ"/>
              <a:pPr>
                <a:defRPr/>
              </a:pPr>
              <a:t>18. 9. 2014</a:t>
            </a:fld>
            <a:endParaRPr lang="cs-CZ"/>
          </a:p>
        </p:txBody>
      </p:sp>
    </p:spTree>
  </p:cSld>
  <p:clrMapOvr>
    <a:masterClrMapping/>
  </p:clrMapOvr>
  <p:transition>
    <p:cut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6200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225" y="5648325"/>
            <a:ext cx="549275" cy="396875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D9329F1-EF7C-44F8-9FCF-ECEBCF1EE6B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7456" y="4048919"/>
            <a:ext cx="23669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r>
              <a:rPr lang="cs-CZ"/>
              <a:t>Střední škola přírodovědná a zemědělská Nový Jičín </a:t>
            </a:r>
            <a:endParaRPr lang="cs-CZ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738" y="1646237"/>
            <a:ext cx="243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F282F453-772E-4715-9A3C-80FC27023E95}" type="datetime1">
              <a:rPr lang="cs-CZ"/>
              <a:pPr>
                <a:defRPr/>
              </a:pPr>
              <a:t>18. 9. 2014</a:t>
            </a:fld>
            <a:endParaRPr lang="cs-CZ"/>
          </a:p>
        </p:txBody>
      </p:sp>
      <p:pic>
        <p:nvPicPr>
          <p:cNvPr id="1033" name="Picture 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508625" y="6105525"/>
            <a:ext cx="3455988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33" r:id="rId1"/>
    <p:sldLayoutId id="2147484123" r:id="rId2"/>
    <p:sldLayoutId id="2147484124" r:id="rId3"/>
    <p:sldLayoutId id="2147484125" r:id="rId4"/>
    <p:sldLayoutId id="2147484126" r:id="rId5"/>
    <p:sldLayoutId id="2147484127" r:id="rId6"/>
    <p:sldLayoutId id="2147484128" r:id="rId7"/>
    <p:sldLayoutId id="2147484129" r:id="rId8"/>
    <p:sldLayoutId id="2147484130" r:id="rId9"/>
    <p:sldLayoutId id="2147484131" r:id="rId10"/>
    <p:sldLayoutId id="2147484132" r:id="rId11"/>
  </p:sldLayoutIdLst>
  <p:transition>
    <p:cut thruBlk="1"/>
  </p:transition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600" kern="1200" spc="-1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9pPr>
    </p:titleStyle>
    <p:bodyStyle>
      <a:lvl1pPr marL="3429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4888" indent="-228600" algn="l" rtl="0" eaLnBrk="1" fontAlgn="base" hangingPunct="1">
        <a:spcBef>
          <a:spcPct val="20000"/>
        </a:spcBef>
        <a:spcAft>
          <a:spcPct val="0"/>
        </a:spcAft>
        <a:buClr>
          <a:srgbClr val="D2CB6C"/>
        </a:buClr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eaLnBrk="1" fontAlgn="base" hangingPunct="1">
        <a:spcBef>
          <a:spcPct val="20000"/>
        </a:spcBef>
        <a:spcAft>
          <a:spcPct val="0"/>
        </a:spcAft>
        <a:buClr>
          <a:srgbClr val="95A39D"/>
        </a:buClr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eaLnBrk="1" fontAlgn="base" hangingPunct="1">
        <a:spcBef>
          <a:spcPct val="20000"/>
        </a:spcBef>
        <a:spcAft>
          <a:spcPct val="0"/>
        </a:spcAft>
        <a:buClr>
          <a:srgbClr val="C89F5D"/>
        </a:buClr>
        <a:buFont typeface="Arial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ahele.wz.cz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3284538"/>
            <a:ext cx="7543800" cy="99853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b="1" dirty="0" smtClean="0"/>
              <a:t>Porod prasnic</a:t>
            </a:r>
            <a:endParaRPr lang="cs-CZ" b="1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684213" y="1273175"/>
            <a:ext cx="7543800" cy="500063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spcBef>
                <a:spcPct val="0"/>
              </a:spcBef>
              <a:buNone/>
              <a:defRPr sz="6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cs-CZ" sz="1800" dirty="0" smtClean="0"/>
              <a:t>Střední škola technická a zemědělská, Nový Jičín, příspěvková organizace </a:t>
            </a:r>
            <a:endParaRPr lang="cs-CZ" sz="1800" dirty="0"/>
          </a:p>
        </p:txBody>
      </p:sp>
      <p:sp>
        <p:nvSpPr>
          <p:cNvPr id="5" name="Nadpis 1"/>
          <p:cNvSpPr txBox="1">
            <a:spLocks/>
          </p:cNvSpPr>
          <p:nvPr/>
        </p:nvSpPr>
        <p:spPr>
          <a:xfrm>
            <a:off x="684213" y="5018088"/>
            <a:ext cx="7543800" cy="498475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spcBef>
                <a:spcPct val="0"/>
              </a:spcBef>
              <a:buNone/>
              <a:defRPr sz="6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cs-CZ" sz="1800" dirty="0" smtClean="0"/>
              <a:t>Březen, 2014</a:t>
            </a:r>
            <a:endParaRPr lang="cs-CZ" sz="1800" dirty="0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Users\Mamka\Desktop\Praxe\Prasata\DSC_02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692696"/>
            <a:ext cx="8050975" cy="5332464"/>
          </a:xfrm>
          <a:prstGeom prst="rect">
            <a:avLst/>
          </a:prstGeom>
          <a:noFill/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Mamka\Desktop\Praxe\Prasata\Vyšpípaní špičáků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59" y="764704"/>
            <a:ext cx="7331283" cy="4752528"/>
          </a:xfrm>
          <a:prstGeom prst="rect">
            <a:avLst/>
          </a:prstGeom>
          <a:noFill/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Mamka\Desktop\Praxe\Prasata\Vyštípaní špičáků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548680"/>
            <a:ext cx="7812360" cy="5174421"/>
          </a:xfrm>
          <a:prstGeom prst="rect">
            <a:avLst/>
          </a:prstGeom>
          <a:noFill/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Users\Mamka\Desktop\Praxe\Prasata\DSC_02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764704"/>
            <a:ext cx="7833539" cy="5188448"/>
          </a:xfrm>
          <a:prstGeom prst="rect">
            <a:avLst/>
          </a:prstGeom>
          <a:noFill/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C:\Users\Mamka\Desktop\Praxe\Prasata\DSC_02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620688"/>
            <a:ext cx="7956376" cy="5269808"/>
          </a:xfrm>
          <a:prstGeom prst="rect">
            <a:avLst/>
          </a:prstGeom>
          <a:noFill/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Zástupný symbol pro obsah 9"/>
          <p:cNvSpPr>
            <a:spLocks noGrp="1"/>
          </p:cNvSpPr>
          <p:nvPr>
            <p:ph idx="1"/>
          </p:nvPr>
        </p:nvSpPr>
        <p:spPr>
          <a:xfrm>
            <a:off x="467544" y="260648"/>
            <a:ext cx="7620000" cy="6096744"/>
          </a:xfrm>
        </p:spPr>
        <p:txBody>
          <a:bodyPr/>
          <a:lstStyle/>
          <a:p>
            <a:pPr>
              <a:buNone/>
            </a:pPr>
            <a:r>
              <a:rPr lang="cs-CZ" sz="2400" b="1" dirty="0" smtClean="0"/>
              <a:t>Ošetření prasnice:</a:t>
            </a:r>
          </a:p>
          <a:p>
            <a:pPr lvl="1"/>
            <a:r>
              <a:rPr lang="cs-CZ" sz="2200" dirty="0" smtClean="0"/>
              <a:t>Vyčištění kotce, očištění prasnice</a:t>
            </a:r>
          </a:p>
          <a:p>
            <a:pPr lvl="1"/>
            <a:r>
              <a:rPr lang="cs-CZ" sz="2200" dirty="0" smtClean="0"/>
              <a:t>Drobná poranění dezinfikovat</a:t>
            </a:r>
          </a:p>
          <a:p>
            <a:pPr lvl="1"/>
            <a:r>
              <a:rPr lang="cs-CZ" sz="2200" dirty="0" smtClean="0"/>
              <a:t>Dát jí vodu, krmivo později</a:t>
            </a:r>
          </a:p>
          <a:p>
            <a:pPr lvl="1">
              <a:buNone/>
            </a:pPr>
            <a:r>
              <a:rPr lang="cs-CZ" sz="2200" b="1" dirty="0" smtClean="0"/>
              <a:t>    Nebezpečí vniku chorob MMA</a:t>
            </a:r>
            <a:r>
              <a:rPr lang="cs-CZ" sz="2200" dirty="0" smtClean="0"/>
              <a:t>:</a:t>
            </a:r>
          </a:p>
          <a:p>
            <a:pPr lvl="1"/>
            <a:r>
              <a:rPr lang="cs-CZ" sz="2200" dirty="0" smtClean="0"/>
              <a:t>Mastitis – zánět mléčné žlázy</a:t>
            </a:r>
          </a:p>
          <a:p>
            <a:pPr lvl="1"/>
            <a:r>
              <a:rPr lang="cs-CZ" sz="2200" dirty="0" smtClean="0"/>
              <a:t>Metritis – zánět sliznice dělohy</a:t>
            </a:r>
          </a:p>
          <a:p>
            <a:pPr lvl="1"/>
            <a:r>
              <a:rPr lang="cs-CZ" sz="2200" dirty="0" smtClean="0"/>
              <a:t>Agalakcie – úplná zástava tvorby mléka</a:t>
            </a:r>
          </a:p>
          <a:p>
            <a:pPr lvl="1"/>
            <a:r>
              <a:rPr lang="cs-CZ" sz="2200" dirty="0" err="1" smtClean="0"/>
              <a:t>Hypoagalakcie</a:t>
            </a:r>
            <a:r>
              <a:rPr lang="cs-CZ" sz="2200" dirty="0" smtClean="0"/>
              <a:t> – částečná zástava tvorby mléka</a:t>
            </a:r>
          </a:p>
          <a:p>
            <a:pPr lvl="1"/>
            <a:endParaRPr lang="cs-CZ" dirty="0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Zástupný symbol pro obsah 9"/>
          <p:cNvSpPr>
            <a:spLocks noGrp="1"/>
          </p:cNvSpPr>
          <p:nvPr>
            <p:ph idx="1"/>
          </p:nvPr>
        </p:nvSpPr>
        <p:spPr>
          <a:xfrm>
            <a:off x="467544" y="260648"/>
            <a:ext cx="7620000" cy="6096744"/>
          </a:xfrm>
        </p:spPr>
        <p:txBody>
          <a:bodyPr/>
          <a:lstStyle/>
          <a:p>
            <a:pPr>
              <a:buNone/>
            </a:pPr>
            <a:r>
              <a:rPr lang="cs-CZ" sz="2400" b="1" dirty="0" smtClean="0"/>
              <a:t>Chov prasnic</a:t>
            </a:r>
            <a:endParaRPr lang="cs-CZ" sz="2400" dirty="0" smtClean="0"/>
          </a:p>
          <a:p>
            <a:pPr lvl="1"/>
            <a:r>
              <a:rPr lang="cs-CZ" sz="2200" dirty="0" smtClean="0"/>
              <a:t>Prasnice jako producent selat</a:t>
            </a:r>
          </a:p>
          <a:p>
            <a:pPr lvl="1"/>
            <a:r>
              <a:rPr lang="cs-CZ" sz="2200" dirty="0" smtClean="0"/>
              <a:t>Úkolem je produkovat co nejvíce životaschopných selat</a:t>
            </a:r>
          </a:p>
          <a:p>
            <a:pPr lvl="1"/>
            <a:r>
              <a:rPr lang="cs-CZ" sz="2200" dirty="0" smtClean="0"/>
              <a:t>Prasnice je schopna produkovat selata 7 – 10 let</a:t>
            </a:r>
          </a:p>
          <a:p>
            <a:pPr lvl="1"/>
            <a:r>
              <a:rPr lang="cs-CZ" sz="2200" dirty="0" smtClean="0"/>
              <a:t>Do pátého vrhu se počet selat zvyšuje, pak by měl stagnovat</a:t>
            </a:r>
          </a:p>
          <a:p>
            <a:pPr lvl="1"/>
            <a:r>
              <a:rPr lang="cs-CZ" sz="2200" dirty="0" smtClean="0"/>
              <a:t>V intenzivních chovech je brakování 30 – 40 %</a:t>
            </a:r>
          </a:p>
          <a:p>
            <a:pPr lvl="1"/>
            <a:r>
              <a:rPr lang="cs-CZ" sz="2200" dirty="0" smtClean="0"/>
              <a:t>Zvyšuje se počet vrhů na 6 – 7</a:t>
            </a:r>
          </a:p>
          <a:p>
            <a:pPr lvl="1"/>
            <a:endParaRPr lang="cs-CZ" sz="2200" dirty="0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Zástupný symbol pro obsah 9"/>
          <p:cNvSpPr>
            <a:spLocks noGrp="1"/>
          </p:cNvSpPr>
          <p:nvPr>
            <p:ph idx="1"/>
          </p:nvPr>
        </p:nvSpPr>
        <p:spPr>
          <a:xfrm>
            <a:off x="467544" y="260648"/>
            <a:ext cx="7620000" cy="6096744"/>
          </a:xfrm>
        </p:spPr>
        <p:txBody>
          <a:bodyPr/>
          <a:lstStyle/>
          <a:p>
            <a:pPr algn="ctr">
              <a:buNone/>
            </a:pPr>
            <a:r>
              <a:rPr lang="cs-CZ" sz="2600" b="1" u="sng" dirty="0" smtClean="0"/>
              <a:t>Ukazatelé reprodukční výkonnosti prasnice:</a:t>
            </a:r>
          </a:p>
          <a:p>
            <a:endParaRPr lang="cs-CZ" dirty="0" smtClean="0"/>
          </a:p>
          <a:p>
            <a:pPr>
              <a:buNone/>
            </a:pPr>
            <a:r>
              <a:rPr lang="cs-CZ" sz="2400" b="1" dirty="0" smtClean="0"/>
              <a:t>Velikost vrhu</a:t>
            </a:r>
          </a:p>
          <a:p>
            <a:pPr lvl="1"/>
            <a:r>
              <a:rPr lang="cs-CZ" sz="2200" dirty="0" smtClean="0"/>
              <a:t>Počet živě + mrtvě narozených selat (závisí na počtu zrajících folikulů)</a:t>
            </a:r>
          </a:p>
          <a:p>
            <a:pPr lvl="1"/>
            <a:r>
              <a:rPr lang="cs-CZ" sz="2200" dirty="0" smtClean="0"/>
              <a:t>Závisí na embryonální mortalitě (dozrává 12 – 14 GF, + 20 %)</a:t>
            </a:r>
          </a:p>
          <a:p>
            <a:pPr lvl="1"/>
            <a:r>
              <a:rPr lang="cs-CZ" sz="2200" dirty="0" smtClean="0"/>
              <a:t>Počet živě narozených selat (9 – 11)</a:t>
            </a:r>
          </a:p>
          <a:p>
            <a:pPr lvl="1"/>
            <a:r>
              <a:rPr lang="cs-CZ" sz="2200" dirty="0" smtClean="0"/>
              <a:t>Počet odchovaných selat (u nás 21 – 23, ve světě 24 – 25)</a:t>
            </a:r>
          </a:p>
          <a:p>
            <a:pPr lvl="1"/>
            <a:endParaRPr lang="cs-CZ" sz="2200" dirty="0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Zástupný symbol pro obsah 9"/>
          <p:cNvSpPr>
            <a:spLocks noGrp="1"/>
          </p:cNvSpPr>
          <p:nvPr>
            <p:ph idx="1"/>
          </p:nvPr>
        </p:nvSpPr>
        <p:spPr>
          <a:xfrm>
            <a:off x="467544" y="260648"/>
            <a:ext cx="7620000" cy="6096744"/>
          </a:xfrm>
        </p:spPr>
        <p:txBody>
          <a:bodyPr/>
          <a:lstStyle/>
          <a:p>
            <a:pPr>
              <a:buNone/>
            </a:pPr>
            <a:r>
              <a:rPr lang="cs-CZ" sz="2400" b="1" dirty="0" smtClean="0"/>
              <a:t>Počet vrhů na prasnici za rok</a:t>
            </a:r>
          </a:p>
          <a:p>
            <a:pPr lvl="1"/>
            <a:r>
              <a:rPr lang="cs-CZ" sz="2200" dirty="0" smtClean="0"/>
              <a:t>5 porodů za 2 roky</a:t>
            </a:r>
          </a:p>
          <a:p>
            <a:pPr lvl="1">
              <a:buNone/>
            </a:pPr>
            <a:r>
              <a:rPr lang="cs-CZ" sz="2200" b="1" dirty="0" smtClean="0"/>
              <a:t>    Počet vrhů je ovlivněn</a:t>
            </a:r>
            <a:r>
              <a:rPr lang="cs-CZ" sz="2200" dirty="0" smtClean="0"/>
              <a:t>:</a:t>
            </a:r>
          </a:p>
          <a:p>
            <a:pPr lvl="1"/>
            <a:r>
              <a:rPr lang="cs-CZ" sz="2200" dirty="0" smtClean="0"/>
              <a:t>Délkou mezidobí = březost + dostavení se říje + odstav</a:t>
            </a:r>
          </a:p>
          <a:p>
            <a:pPr lvl="1"/>
            <a:r>
              <a:rPr lang="cs-CZ" sz="2200" dirty="0" smtClean="0"/>
              <a:t>Březost trvá – 115 dnů</a:t>
            </a:r>
          </a:p>
          <a:p>
            <a:pPr lvl="1"/>
            <a:r>
              <a:rPr lang="cs-CZ" sz="2200" dirty="0" smtClean="0"/>
              <a:t>Nástup říje 6 – 10 dnů po odstavu</a:t>
            </a:r>
          </a:p>
          <a:p>
            <a:pPr lvl="1"/>
            <a:r>
              <a:rPr lang="cs-CZ" sz="2200" dirty="0" smtClean="0"/>
              <a:t>Odstav – 21 – 35 dnů</a:t>
            </a:r>
          </a:p>
          <a:p>
            <a:pPr lvl="1"/>
            <a:r>
              <a:rPr lang="cs-CZ" sz="2200" dirty="0" smtClean="0"/>
              <a:t>Mezidobí – 142 – 160 dnů</a:t>
            </a:r>
            <a:endParaRPr lang="cs-CZ" sz="2200" dirty="0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Použité zdroje</a:t>
            </a:r>
            <a:endParaRPr lang="cs-CZ" dirty="0"/>
          </a:p>
        </p:txBody>
      </p:sp>
      <p:sp>
        <p:nvSpPr>
          <p:cNvPr id="7171" name="Zástupný symbol pro obsah 2"/>
          <p:cNvSpPr>
            <a:spLocks/>
          </p:cNvSpPr>
          <p:nvPr/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65125" indent="-255588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</a:pPr>
            <a:r>
              <a:rPr lang="it-IT" sz="1200" dirty="0" smtClean="0"/>
              <a:t>[online]. [cit. 2014-03-23]. Dostupné z: </a:t>
            </a:r>
            <a:r>
              <a:rPr lang="it-IT" sz="1200" dirty="0" smtClean="0">
                <a:hlinkClick r:id="rId2"/>
              </a:rPr>
              <a:t>http://ahele.wz.cz</a:t>
            </a:r>
            <a:endParaRPr lang="cs-CZ" sz="1200" dirty="0" smtClean="0"/>
          </a:p>
          <a:p>
            <a:pPr marL="365125" indent="-255588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</a:pPr>
            <a:r>
              <a:rPr lang="cs-CZ" sz="1200" dirty="0" smtClean="0"/>
              <a:t>ZD-Lučina, </a:t>
            </a:r>
            <a:r>
              <a:rPr lang="cs-CZ" sz="1200" dirty="0" err="1" smtClean="0"/>
              <a:t>Veřovice</a:t>
            </a:r>
            <a:r>
              <a:rPr lang="cs-CZ" sz="1200" smtClean="0"/>
              <a:t> 19.5.2013</a:t>
            </a:r>
            <a:endParaRPr lang="cs-CZ" sz="1200" dirty="0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Zástupný symbol pro obsah 5"/>
          <p:cNvGraphicFramePr>
            <a:graphicFrameLocks noGrp="1"/>
          </p:cNvGraphicFramePr>
          <p:nvPr>
            <p:ph idx="1"/>
          </p:nvPr>
        </p:nvGraphicFramePr>
        <p:xfrm>
          <a:off x="107950" y="987425"/>
          <a:ext cx="8856663" cy="57546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23447"/>
                <a:gridCol w="6133216"/>
              </a:tblGrid>
              <a:tr h="365828">
                <a:tc>
                  <a:txBody>
                    <a:bodyPr/>
                    <a:lstStyle/>
                    <a:p>
                      <a:r>
                        <a:rPr lang="cs-CZ" sz="1800" dirty="0" smtClean="0">
                          <a:latin typeface="+mj-lt"/>
                        </a:rPr>
                        <a:t>Autor a téma DUM:</a:t>
                      </a:r>
                      <a:endParaRPr lang="cs-CZ" sz="1800" dirty="0">
                        <a:latin typeface="+mj-lt"/>
                      </a:endParaRPr>
                    </a:p>
                  </a:txBody>
                  <a:tcPr marL="91437" marR="91437" marT="45728" marB="45728" anchor="ctr"/>
                </a:tc>
                <a:tc>
                  <a:txBody>
                    <a:bodyPr/>
                    <a:lstStyle/>
                    <a:p>
                      <a:r>
                        <a:rPr lang="cs-CZ" sz="1400" dirty="0" smtClean="0">
                          <a:latin typeface="+mj-lt"/>
                        </a:rPr>
                        <a:t>[Ing.</a:t>
                      </a:r>
                      <a:r>
                        <a:rPr lang="cs-CZ" sz="1400" baseline="0" dirty="0" smtClean="0">
                          <a:latin typeface="+mj-lt"/>
                        </a:rPr>
                        <a:t> Iva Rašková</a:t>
                      </a:r>
                      <a:r>
                        <a:rPr lang="cs-CZ" sz="1400" dirty="0" smtClean="0">
                          <a:latin typeface="+mj-lt"/>
                        </a:rPr>
                        <a:t>]     [</a:t>
                      </a:r>
                      <a:r>
                        <a:rPr lang="cs-CZ" sz="1400" b="1" dirty="0" smtClean="0"/>
                        <a:t>Porod prasnic</a:t>
                      </a:r>
                      <a:r>
                        <a:rPr lang="cs-CZ" sz="1400" dirty="0" smtClean="0">
                          <a:latin typeface="+mj-lt"/>
                        </a:rPr>
                        <a:t>]</a:t>
                      </a:r>
                    </a:p>
                  </a:txBody>
                  <a:tcPr marL="91437" marR="91437" marT="45728" marB="45728" anchor="ctr"/>
                </a:tc>
              </a:tr>
              <a:tr h="365828">
                <a:tc>
                  <a:txBody>
                    <a:bodyPr/>
                    <a:lstStyle/>
                    <a:p>
                      <a:r>
                        <a:rPr lang="cs-CZ" sz="1800" dirty="0" smtClean="0">
                          <a:latin typeface="+mj-lt"/>
                        </a:rPr>
                        <a:t>Číslo a název projektu:</a:t>
                      </a:r>
                      <a:endParaRPr lang="cs-CZ" sz="1800" dirty="0">
                        <a:latin typeface="+mj-lt"/>
                      </a:endParaRPr>
                    </a:p>
                  </a:txBody>
                  <a:tcPr marL="91437" marR="91437" marT="45728" marB="45728" anchor="ctr"/>
                </a:tc>
                <a:tc>
                  <a:txBody>
                    <a:bodyPr/>
                    <a:lstStyle/>
                    <a:p>
                      <a:r>
                        <a:rPr lang="cs-CZ" sz="1400" dirty="0" smtClean="0">
                          <a:latin typeface="+mj-lt"/>
                        </a:rPr>
                        <a:t>CZ.1.07/1.5.00/34.0906     EU peníze </a:t>
                      </a:r>
                      <a:r>
                        <a:rPr lang="cs-CZ" sz="1400" dirty="0" err="1" smtClean="0">
                          <a:latin typeface="+mj-lt"/>
                        </a:rPr>
                        <a:t>SŠPřZe</a:t>
                      </a:r>
                      <a:r>
                        <a:rPr lang="cs-CZ" sz="1400" dirty="0" smtClean="0">
                          <a:latin typeface="+mj-lt"/>
                        </a:rPr>
                        <a:t> Nový Jičín</a:t>
                      </a:r>
                      <a:endParaRPr lang="cs-CZ" sz="1400" dirty="0">
                        <a:latin typeface="+mj-lt"/>
                      </a:endParaRPr>
                    </a:p>
                  </a:txBody>
                  <a:tcPr marL="91437" marR="91437" marT="45728" marB="45728" anchor="ctr"/>
                </a:tc>
              </a:tr>
              <a:tr h="947379">
                <a:tc>
                  <a:txBody>
                    <a:bodyPr/>
                    <a:lstStyle/>
                    <a:p>
                      <a:r>
                        <a:rPr lang="cs-CZ" sz="1800" dirty="0" smtClean="0">
                          <a:latin typeface="+mj-lt"/>
                        </a:rPr>
                        <a:t>Anotace, vč. možností využití:</a:t>
                      </a:r>
                      <a:endParaRPr lang="cs-CZ" sz="1800" dirty="0">
                        <a:latin typeface="+mj-lt"/>
                      </a:endParaRPr>
                    </a:p>
                  </a:txBody>
                  <a:tcPr marL="91437" marR="91437" marT="45728" marB="45728" anchor="ctr"/>
                </a:tc>
                <a:tc>
                  <a:txBody>
                    <a:bodyPr/>
                    <a:lstStyle/>
                    <a:p>
                      <a:r>
                        <a:rPr lang="cs-CZ" sz="1400" dirty="0" smtClean="0">
                          <a:latin typeface="+mj-lt"/>
                        </a:rPr>
                        <a:t>DUM obsahuje [stručný zápis učiva, obrázky]. Lze využít k [probírání nového učiva].</a:t>
                      </a:r>
                      <a:endParaRPr lang="cs-CZ" sz="1400" dirty="0">
                        <a:latin typeface="+mj-lt"/>
                      </a:endParaRPr>
                    </a:p>
                  </a:txBody>
                  <a:tcPr marL="91437" marR="91437" marT="45728" marB="45728" anchor="ctr"/>
                </a:tc>
              </a:tr>
              <a:tr h="541279">
                <a:tc>
                  <a:txBody>
                    <a:bodyPr/>
                    <a:lstStyle/>
                    <a:p>
                      <a:r>
                        <a:rPr lang="cs-CZ" sz="1800" dirty="0" smtClean="0">
                          <a:latin typeface="+mj-lt"/>
                        </a:rPr>
                        <a:t>Počet</a:t>
                      </a:r>
                      <a:r>
                        <a:rPr lang="cs-CZ" sz="1800" baseline="0" dirty="0" smtClean="0">
                          <a:latin typeface="+mj-lt"/>
                        </a:rPr>
                        <a:t> vyučovacích hodin:</a:t>
                      </a:r>
                      <a:endParaRPr lang="cs-CZ" sz="1800" dirty="0">
                        <a:latin typeface="+mj-lt"/>
                      </a:endParaRPr>
                    </a:p>
                  </a:txBody>
                  <a:tcPr marL="91437" marR="91437" marT="45728" marB="45728" anchor="ctr"/>
                </a:tc>
                <a:tc>
                  <a:txBody>
                    <a:bodyPr/>
                    <a:lstStyle/>
                    <a:p>
                      <a:r>
                        <a:rPr lang="cs-CZ" sz="1400" dirty="0" smtClean="0">
                          <a:latin typeface="+mj-lt"/>
                        </a:rPr>
                        <a:t>1 hodina  </a:t>
                      </a:r>
                    </a:p>
                  </a:txBody>
                  <a:tcPr marL="91437" marR="91437" marT="45728" marB="45728" anchor="ctr"/>
                </a:tc>
              </a:tr>
              <a:tr h="947379">
                <a:tc>
                  <a:txBody>
                    <a:bodyPr/>
                    <a:lstStyle/>
                    <a:p>
                      <a:r>
                        <a:rPr lang="cs-CZ" sz="1800" dirty="0" smtClean="0">
                          <a:latin typeface="+mj-lt"/>
                        </a:rPr>
                        <a:t>Určeno pro obory:</a:t>
                      </a:r>
                      <a:endParaRPr lang="cs-CZ" sz="1800" dirty="0">
                        <a:latin typeface="+mj-lt"/>
                      </a:endParaRPr>
                    </a:p>
                  </a:txBody>
                  <a:tcPr marL="91437" marR="91437" marT="45728" marB="45728" anchor="ctr"/>
                </a:tc>
                <a:tc>
                  <a:txBody>
                    <a:bodyPr/>
                    <a:lstStyle/>
                    <a:p>
                      <a:r>
                        <a:rPr lang="cs-CZ" sz="1400" dirty="0" err="1" smtClean="0">
                          <a:latin typeface="+mj-lt"/>
                        </a:rPr>
                        <a:t>Agropodnikání</a:t>
                      </a:r>
                      <a:endParaRPr lang="cs-CZ" sz="1400" dirty="0">
                        <a:latin typeface="+mj-lt"/>
                      </a:endParaRPr>
                    </a:p>
                  </a:txBody>
                  <a:tcPr marL="91437" marR="91437" marT="45728" marB="45728" anchor="ctr"/>
                </a:tc>
              </a:tr>
              <a:tr h="1489512">
                <a:tc>
                  <a:txBody>
                    <a:bodyPr/>
                    <a:lstStyle/>
                    <a:p>
                      <a:r>
                        <a:rPr lang="cs-CZ" sz="1800" dirty="0" smtClean="0">
                          <a:latin typeface="+mj-lt"/>
                        </a:rPr>
                        <a:t>Šablona:</a:t>
                      </a:r>
                    </a:p>
                    <a:p>
                      <a:endParaRPr lang="cs-CZ" sz="1800" dirty="0" smtClean="0">
                        <a:latin typeface="+mj-lt"/>
                      </a:endParaRPr>
                    </a:p>
                    <a:p>
                      <a:r>
                        <a:rPr lang="cs-CZ" sz="1800" dirty="0" smtClean="0">
                          <a:latin typeface="+mj-lt"/>
                        </a:rPr>
                        <a:t>Téma (název) sady DUM:</a:t>
                      </a:r>
                      <a:endParaRPr lang="cs-CZ" sz="1800" dirty="0">
                        <a:latin typeface="+mj-lt"/>
                      </a:endParaRPr>
                    </a:p>
                  </a:txBody>
                  <a:tcPr marL="91437" marR="91437" marT="45728" marB="45728" anchor="ctr"/>
                </a:tc>
                <a:tc>
                  <a:txBody>
                    <a:bodyPr/>
                    <a:lstStyle/>
                    <a:p>
                      <a:r>
                        <a:rPr lang="cs-CZ" sz="1400" dirty="0" smtClean="0">
                          <a:latin typeface="+mj-lt"/>
                        </a:rPr>
                        <a:t>V/2 </a:t>
                      </a:r>
                      <a:r>
                        <a:rPr lang="cs-CZ" sz="1400" dirty="0" smtClean="0">
                          <a:latin typeface="+mj-lt"/>
                        </a:rPr>
                        <a:t>Inovace a zkvalitnění výuky směřující k rozvoji odborných kompetencí žáků středních škol                                                      </a:t>
                      </a:r>
                    </a:p>
                    <a:p>
                      <a:endParaRPr lang="cs-CZ" sz="1400" dirty="0" smtClean="0">
                        <a:latin typeface="+mj-lt"/>
                      </a:endParaRPr>
                    </a:p>
                    <a:p>
                      <a:r>
                        <a:rPr lang="cs-CZ" sz="1400" dirty="0" smtClean="0">
                          <a:latin typeface="+mj-lt"/>
                        </a:rPr>
                        <a:t>Chov zvířat </a:t>
                      </a:r>
                      <a:endParaRPr lang="cs-CZ" sz="1400" dirty="0">
                        <a:latin typeface="+mj-lt"/>
                      </a:endParaRPr>
                    </a:p>
                  </a:txBody>
                  <a:tcPr marL="91437" marR="91437" marT="45728" marB="45728" anchor="ctr"/>
                </a:tc>
              </a:tr>
              <a:tr h="10974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dirty="0" smtClean="0">
                          <a:latin typeface="+mj-lt"/>
                        </a:rPr>
                        <a:t>Číslo DUM </a:t>
                      </a:r>
                      <a:r>
                        <a:rPr lang="cs-CZ" sz="1200" dirty="0" smtClean="0">
                          <a:latin typeface="+mj-lt"/>
                        </a:rPr>
                        <a:t>(</a:t>
                      </a:r>
                      <a:r>
                        <a:rPr lang="cs-CZ" sz="1200" dirty="0" err="1" smtClean="0">
                          <a:latin typeface="+mj-lt"/>
                        </a:rPr>
                        <a:t>šablona_číslo</a:t>
                      </a:r>
                      <a:r>
                        <a:rPr lang="cs-CZ" sz="1200" dirty="0" smtClean="0">
                          <a:latin typeface="+mj-lt"/>
                        </a:rPr>
                        <a:t> </a:t>
                      </a:r>
                      <a:r>
                        <a:rPr lang="cs-CZ" sz="1200" dirty="0" err="1" smtClean="0">
                          <a:latin typeface="+mj-lt"/>
                        </a:rPr>
                        <a:t>šablony_číslo</a:t>
                      </a:r>
                      <a:r>
                        <a:rPr lang="cs-CZ" sz="1200" dirty="0" smtClean="0">
                          <a:latin typeface="+mj-lt"/>
                        </a:rPr>
                        <a:t> </a:t>
                      </a:r>
                      <a:r>
                        <a:rPr lang="cs-CZ" sz="1200" dirty="0" err="1" smtClean="0">
                          <a:latin typeface="+mj-lt"/>
                        </a:rPr>
                        <a:t>sady_číslo</a:t>
                      </a:r>
                      <a:r>
                        <a:rPr lang="cs-CZ" sz="1200" dirty="0" smtClean="0">
                          <a:latin typeface="+mj-lt"/>
                        </a:rPr>
                        <a:t> </a:t>
                      </a:r>
                      <a:r>
                        <a:rPr lang="cs-CZ" sz="1200" dirty="0" err="1" smtClean="0">
                          <a:latin typeface="+mj-lt"/>
                        </a:rPr>
                        <a:t>projektu_číslo</a:t>
                      </a:r>
                      <a:r>
                        <a:rPr lang="cs-CZ" sz="1200" dirty="0" smtClean="0">
                          <a:latin typeface="+mj-lt"/>
                        </a:rPr>
                        <a:t> DUM)</a:t>
                      </a:r>
                      <a:r>
                        <a:rPr lang="cs-CZ" sz="1800" dirty="0" smtClean="0">
                          <a:latin typeface="+mj-lt"/>
                        </a:rPr>
                        <a:t>:</a:t>
                      </a:r>
                    </a:p>
                    <a:p>
                      <a:endParaRPr lang="cs-CZ" sz="1800" dirty="0">
                        <a:latin typeface="+mj-lt"/>
                      </a:endParaRPr>
                    </a:p>
                  </a:txBody>
                  <a:tcPr marL="91437" marR="91437" marT="45728" marB="45728" anchor="ctr"/>
                </a:tc>
                <a:tc>
                  <a:txBody>
                    <a:bodyPr/>
                    <a:lstStyle/>
                    <a:p>
                      <a:r>
                        <a:rPr lang="cs-CZ" sz="1400" smtClean="0">
                          <a:latin typeface="+mj-lt"/>
                        </a:rPr>
                        <a:t>52_1_S1_0906_D28</a:t>
                      </a:r>
                      <a:endParaRPr lang="cs-CZ" sz="1400" dirty="0">
                        <a:latin typeface="+mj-lt"/>
                      </a:endParaRPr>
                    </a:p>
                  </a:txBody>
                  <a:tcPr marL="91437" marR="91437" marT="45728" marB="45728" anchor="ctr"/>
                </a:tc>
              </a:tr>
            </a:tbl>
          </a:graphicData>
        </a:graphic>
      </p:graphicFrame>
      <p:pic>
        <p:nvPicPr>
          <p:cNvPr id="4124" name="Picture 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61913"/>
            <a:ext cx="3744912" cy="919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Zástupný symbol pro obsah 9"/>
          <p:cNvSpPr>
            <a:spLocks noGrp="1"/>
          </p:cNvSpPr>
          <p:nvPr>
            <p:ph idx="1"/>
          </p:nvPr>
        </p:nvSpPr>
        <p:spPr>
          <a:xfrm>
            <a:off x="467544" y="68560"/>
            <a:ext cx="7620000" cy="6096744"/>
          </a:xfrm>
        </p:spPr>
        <p:txBody>
          <a:bodyPr/>
          <a:lstStyle/>
          <a:p>
            <a:pPr>
              <a:buNone/>
            </a:pPr>
            <a:r>
              <a:rPr lang="cs-CZ" sz="2400" b="1" dirty="0" smtClean="0"/>
              <a:t>Porod prasnic</a:t>
            </a:r>
            <a:r>
              <a:rPr lang="cs-CZ" sz="2400" dirty="0" smtClean="0"/>
              <a:t> </a:t>
            </a:r>
          </a:p>
          <a:p>
            <a:pPr lvl="1"/>
            <a:r>
              <a:rPr lang="cs-CZ" dirty="0" smtClean="0"/>
              <a:t>Včas umístit do porodního kotce</a:t>
            </a:r>
          </a:p>
          <a:p>
            <a:pPr lvl="1"/>
            <a:r>
              <a:rPr lang="cs-CZ" dirty="0" smtClean="0"/>
              <a:t>Porod trvá 2 – 6 hodin</a:t>
            </a:r>
          </a:p>
          <a:p>
            <a:pPr lvl="1">
              <a:buNone/>
            </a:pPr>
            <a:endParaRPr lang="cs-CZ" sz="500" dirty="0" smtClean="0"/>
          </a:p>
          <a:p>
            <a:pPr>
              <a:buNone/>
            </a:pPr>
            <a:r>
              <a:rPr lang="cs-CZ" sz="2400" b="1" dirty="0" smtClean="0"/>
              <a:t>Příznaky porodu:</a:t>
            </a:r>
          </a:p>
          <a:p>
            <a:pPr lvl="1"/>
            <a:r>
              <a:rPr lang="cs-CZ" dirty="0" smtClean="0"/>
              <a:t>Zduření a prokrvení ochodu a vemínek</a:t>
            </a:r>
          </a:p>
          <a:p>
            <a:pPr lvl="1"/>
            <a:r>
              <a:rPr lang="cs-CZ" dirty="0" smtClean="0"/>
              <a:t>Období otevírací, vypuzovací a poporodní </a:t>
            </a:r>
          </a:p>
          <a:p>
            <a:pPr lvl="1"/>
            <a:r>
              <a:rPr lang="cs-CZ" dirty="0" smtClean="0"/>
              <a:t>Jednotlivá selata se rodí v nepravidelných intervalech</a:t>
            </a:r>
          </a:p>
          <a:p>
            <a:pPr lvl="1"/>
            <a:r>
              <a:rPr lang="cs-CZ" dirty="0" smtClean="0"/>
              <a:t>Poloha podélná přední – 70 %, poloha podélná zadní 30 %</a:t>
            </a:r>
          </a:p>
          <a:p>
            <a:pPr lvl="1"/>
            <a:r>
              <a:rPr lang="cs-CZ" dirty="0" smtClean="0"/>
              <a:t>Plodové obaly praskají samy a odcházejí v průběhu porodu v intervalech 2 – 3 minut nebo všechny najednou po ukončení porodu</a:t>
            </a:r>
          </a:p>
          <a:p>
            <a:pPr lvl="1"/>
            <a:r>
              <a:rPr lang="cs-CZ" dirty="0" smtClean="0"/>
              <a:t>Plodových vod je poměrně málo</a:t>
            </a:r>
          </a:p>
          <a:p>
            <a:pPr lvl="1"/>
            <a:r>
              <a:rPr lang="cs-CZ" dirty="0" smtClean="0"/>
              <a:t>Ukončení je signalizováno tím, že prasnice sama vstane, pije a shání krmivo, nechá selata sát</a:t>
            </a:r>
          </a:p>
          <a:p>
            <a:pPr lvl="1"/>
            <a:r>
              <a:rPr lang="cs-CZ" dirty="0" smtClean="0"/>
              <a:t>Hmotnost selat je 1 – 2 kg</a:t>
            </a:r>
          </a:p>
          <a:p>
            <a:pPr lvl="1"/>
            <a:r>
              <a:rPr lang="cs-CZ" dirty="0" smtClean="0"/>
              <a:t>Pomoc ošetřovatele není nutná, pouze zajistit klid a kontrolu</a:t>
            </a:r>
          </a:p>
          <a:p>
            <a:endParaRPr lang="cs-CZ" dirty="0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ahele.wz.cz/ORIG/Prasatka/2_Porod_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692696"/>
            <a:ext cx="6096000" cy="4572000"/>
          </a:xfrm>
          <a:prstGeom prst="rect">
            <a:avLst/>
          </a:prstGeom>
          <a:noFill/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Mamka\Desktop\Praxe\Prasata\DSC_02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764704"/>
            <a:ext cx="7668344" cy="5079033"/>
          </a:xfrm>
          <a:prstGeom prst="rect">
            <a:avLst/>
          </a:prstGeom>
          <a:noFill/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Mamka\Desktop\Praxe\Prasata\DSC_02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692696"/>
            <a:ext cx="7724821" cy="5116440"/>
          </a:xfrm>
          <a:prstGeom prst="rect">
            <a:avLst/>
          </a:prstGeom>
          <a:noFill/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Zástupný symbol pro obsah 9"/>
          <p:cNvSpPr>
            <a:spLocks noGrp="1"/>
          </p:cNvSpPr>
          <p:nvPr>
            <p:ph idx="1"/>
          </p:nvPr>
        </p:nvSpPr>
        <p:spPr>
          <a:xfrm>
            <a:off x="467544" y="260648"/>
            <a:ext cx="7620000" cy="6096744"/>
          </a:xfrm>
        </p:spPr>
        <p:txBody>
          <a:bodyPr/>
          <a:lstStyle/>
          <a:p>
            <a:pPr>
              <a:buNone/>
            </a:pPr>
            <a:r>
              <a:rPr lang="cs-CZ" sz="2400" b="1" dirty="0" smtClean="0"/>
              <a:t>Ošetření selat:</a:t>
            </a:r>
          </a:p>
          <a:p>
            <a:pPr lvl="1"/>
            <a:r>
              <a:rPr lang="cs-CZ" sz="2200" dirty="0" smtClean="0"/>
              <a:t>Zbavení zbytku plodových obalů</a:t>
            </a:r>
          </a:p>
          <a:p>
            <a:pPr lvl="1"/>
            <a:r>
              <a:rPr lang="cs-CZ" sz="2200" dirty="0" smtClean="0"/>
              <a:t>Osušení selete</a:t>
            </a:r>
          </a:p>
          <a:p>
            <a:pPr lvl="1"/>
            <a:r>
              <a:rPr lang="cs-CZ" sz="2200" dirty="0" smtClean="0"/>
              <a:t>Ošetření pupku – vytlačení tekutiny, zkrácení pupeční šňůry, dezinfekce</a:t>
            </a:r>
          </a:p>
          <a:p>
            <a:pPr lvl="1"/>
            <a:r>
              <a:rPr lang="cs-CZ" sz="2200" dirty="0" smtClean="0"/>
              <a:t>Sele se musí umístit do vyhřátého prostoru (30 – 36°C)</a:t>
            </a:r>
          </a:p>
          <a:p>
            <a:pPr lvl="1"/>
            <a:r>
              <a:rPr lang="cs-CZ" sz="2200" dirty="0" smtClean="0"/>
              <a:t>Pokud je prasnice klidná, možno přiložit selata ke strukům (nutno </a:t>
            </a:r>
            <a:r>
              <a:rPr lang="cs-CZ" sz="2200" dirty="0" err="1" smtClean="0"/>
              <a:t>vycvakat</a:t>
            </a:r>
            <a:r>
              <a:rPr lang="cs-CZ" sz="2200" dirty="0" smtClean="0"/>
              <a:t> špičáky)</a:t>
            </a:r>
          </a:p>
          <a:p>
            <a:pPr lvl="1"/>
            <a:endParaRPr lang="cs-CZ" sz="2200" dirty="0" smtClean="0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Users\Mamka\Desktop\Praxe\Prasata\DSC_02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548680"/>
            <a:ext cx="8028384" cy="5317501"/>
          </a:xfrm>
          <a:prstGeom prst="rect">
            <a:avLst/>
          </a:prstGeom>
          <a:noFill/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Users\Mamka\Desktop\Praxe\Prasata\DSC_02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620688"/>
            <a:ext cx="7956376" cy="5269808"/>
          </a:xfrm>
          <a:prstGeom prst="rect">
            <a:avLst/>
          </a:prstGeom>
          <a:noFill/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blona_prezentace_dum_nj">
  <a:themeElements>
    <a:clrScheme name="Sousedství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Sousedství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sablona_prezentace_dum_nj</Template>
  <TotalTime>38</TotalTime>
  <Words>371</Words>
  <Application>Microsoft Office PowerPoint</Application>
  <PresentationFormat>Předvádění na obrazovce (4:3)</PresentationFormat>
  <Paragraphs>75</Paragraphs>
  <Slides>19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19</vt:i4>
      </vt:variant>
    </vt:vector>
  </HeadingPairs>
  <TitlesOfParts>
    <vt:vector size="20" baseType="lpstr">
      <vt:lpstr>sablona_prezentace_dum_nj</vt:lpstr>
      <vt:lpstr>Porod prasnic</vt:lpstr>
      <vt:lpstr>Snímek 2</vt:lpstr>
      <vt:lpstr>Snímek 3</vt:lpstr>
      <vt:lpstr>Snímek 4</vt:lpstr>
      <vt:lpstr>Snímek 5</vt:lpstr>
      <vt:lpstr>Snímek 6</vt:lpstr>
      <vt:lpstr>Snímek 7</vt:lpstr>
      <vt:lpstr>Snímek 8</vt:lpstr>
      <vt:lpstr>Snímek 9</vt:lpstr>
      <vt:lpstr>Snímek 10</vt:lpstr>
      <vt:lpstr>Snímek 11</vt:lpstr>
      <vt:lpstr>Snímek 12</vt:lpstr>
      <vt:lpstr>Snímek 13</vt:lpstr>
      <vt:lpstr>Snímek 14</vt:lpstr>
      <vt:lpstr>Snímek 15</vt:lpstr>
      <vt:lpstr>Snímek 16</vt:lpstr>
      <vt:lpstr>Snímek 17</vt:lpstr>
      <vt:lpstr>Snímek 18</vt:lpstr>
      <vt:lpstr>Použité zdroje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Porod prasnic</dc:title>
  <dc:creator>Administrator</dc:creator>
  <cp:lastModifiedBy>verys</cp:lastModifiedBy>
  <cp:revision>29</cp:revision>
  <dcterms:created xsi:type="dcterms:W3CDTF">2014-03-23T19:50:58Z</dcterms:created>
  <dcterms:modified xsi:type="dcterms:W3CDTF">2014-09-18T07:47:53Z</dcterms:modified>
</cp:coreProperties>
</file>