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86" r:id="rId1"/>
  </p:sldMasterIdLst>
  <p:notesMasterIdLst>
    <p:notesMasterId r:id="rId25"/>
  </p:notes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6" r:id="rId9"/>
    <p:sldId id="265" r:id="rId10"/>
    <p:sldId id="267" r:id="rId11"/>
    <p:sldId id="268" r:id="rId12"/>
    <p:sldId id="269" r:id="rId13"/>
    <p:sldId id="270" r:id="rId14"/>
    <p:sldId id="271" r:id="rId15"/>
    <p:sldId id="276" r:id="rId16"/>
    <p:sldId id="277" r:id="rId17"/>
    <p:sldId id="272" r:id="rId18"/>
    <p:sldId id="273" r:id="rId19"/>
    <p:sldId id="279" r:id="rId20"/>
    <p:sldId id="274" r:id="rId21"/>
    <p:sldId id="275" r:id="rId22"/>
    <p:sldId id="278" r:id="rId23"/>
    <p:sldId id="260" r:id="rId24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Styl s motivem 1 – zvýraznění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84E427A-3D55-4303-BF80-6455036E1DE7}" styleName="Styl s motivem 1 – zvýraznění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 Středně sytá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324" autoAdjust="0"/>
    <p:restoredTop sz="94660"/>
  </p:normalViewPr>
  <p:slideViewPr>
    <p:cSldViewPr>
      <p:cViewPr varScale="1">
        <p:scale>
          <a:sx n="68" d="100"/>
          <a:sy n="68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8A40DA6-C596-48AC-B2F3-274968C9219B}" type="datetimeFigureOut">
              <a:rPr lang="cs-CZ"/>
              <a:pPr>
                <a:defRPr/>
              </a:pPr>
              <a:t>18. 9. 2014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 smtClean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F72D8E00-150F-4DEF-94FB-0FDEA5B7701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4075" y="188913"/>
            <a:ext cx="5256213" cy="104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A84F0-19FC-498B-A1EC-72BCC35258A7}" type="datetime1">
              <a:rPr lang="cs-CZ"/>
              <a:pPr>
                <a:defRPr/>
              </a:pPr>
              <a:t>18. 9. 2014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Střední škola přírodovědná a zemědělská Nový Jičín </a:t>
            </a:r>
            <a:endParaRPr lang="cs-CZ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D48DB-940F-4D98-9DC8-0F00CC34BBE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DC1346-C82C-4BFD-9934-50802B20C68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Střední škola přírodovědná a zemědělská Nový Jičín </a:t>
            </a:r>
            <a:endParaRPr lang="cs-CZ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A67B8-B79A-4A80-B938-B8F50F07F63D}" type="datetime1">
              <a:rPr lang="cs-CZ"/>
              <a:pPr>
                <a:defRPr/>
              </a:pPr>
              <a:t>18. 9. 2014</a:t>
            </a:fld>
            <a:endParaRPr lang="cs-CZ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BC3C9C-EAC5-4E40-A0A6-2B3C6D1C7E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Střední škola přírodovědná a zemědělská Nový Jičín </a:t>
            </a:r>
            <a:endParaRPr lang="cs-CZ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3A8A9-3291-4CE4-A522-58D91AB9EA7A}" type="datetime1">
              <a:rPr lang="cs-CZ"/>
              <a:pPr>
                <a:defRPr/>
              </a:pPr>
              <a:t>18. 9. 2014</a:t>
            </a:fld>
            <a:endParaRPr lang="cs-CZ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DA0135-F23E-4817-8981-8B1125ACF55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Střední škola přírodovědná a zemědělská Nový Jičín </a:t>
            </a:r>
            <a:endParaRPr lang="cs-CZ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B700D-2B69-44EC-8B5E-3167C04B6E43}" type="datetime1">
              <a:rPr lang="cs-CZ"/>
              <a:pPr>
                <a:defRPr/>
              </a:pPr>
              <a:t>18. 9. 2014</a:t>
            </a:fld>
            <a:endParaRPr lang="cs-CZ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526541-B7D4-42CC-AB0E-191C8E98C49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Střední škola přírodovědná a zemědělská Nový Jičín </a:t>
            </a:r>
            <a:endParaRPr lang="cs-CZ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9835C-FC33-4DFA-A139-DB2C6FC530F4}" type="datetime1">
              <a:rPr lang="cs-CZ"/>
              <a:pPr>
                <a:defRPr/>
              </a:pPr>
              <a:t>18. 9. 2014</a:t>
            </a:fld>
            <a:endParaRPr lang="cs-CZ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542F11-9FCD-4AA1-901E-54697548D24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Střední škola přírodovědná a zemědělská Nový Jičín </a:t>
            </a:r>
            <a:endParaRPr lang="cs-CZ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62090-F1D6-4B21-B49F-74EA2F2BB910}" type="datetime1">
              <a:rPr lang="cs-CZ"/>
              <a:pPr>
                <a:defRPr/>
              </a:pPr>
              <a:t>18. 9. 2014</a:t>
            </a:fld>
            <a:endParaRPr lang="cs-CZ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B65592-EE7F-4FCD-8860-73944957146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Střední škola přírodovědná a zemědělská Nový Jičín </a:t>
            </a:r>
            <a:endParaRPr lang="cs-CZ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E3014-432C-4111-B18D-2BA3E81E78AF}" type="datetime1">
              <a:rPr lang="cs-CZ"/>
              <a:pPr>
                <a:defRPr/>
              </a:pPr>
              <a:t>18. 9. 2014</a:t>
            </a:fld>
            <a:endParaRPr lang="cs-CZ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5FB2B3-6F44-4260-90B1-406236FD2CF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Střední škola přírodovědná a zemědělská Nový Jičín </a:t>
            </a:r>
            <a:endParaRPr lang="cs-CZ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371C7-FD86-4F0C-A39D-7B27E3946DBC}" type="datetime1">
              <a:rPr lang="cs-CZ"/>
              <a:pPr>
                <a:defRPr/>
              </a:pPr>
              <a:t>18. 9. 2014</a:t>
            </a:fld>
            <a:endParaRPr lang="cs-CZ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FC5E7C-41C8-4E70-8086-E70C7EDE5BA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Střední škola přírodovědná a zemědělská Nový Jičín </a:t>
            </a:r>
            <a:endParaRPr lang="cs-CZ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2EECD-C2EB-489F-ACDC-BC03FA693917}" type="datetime1">
              <a:rPr lang="cs-CZ"/>
              <a:pPr>
                <a:defRPr/>
              </a:pPr>
              <a:t>18. 9. 2014</a:t>
            </a:fld>
            <a:endParaRPr lang="cs-CZ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FE171B-74FB-46AD-9F4A-2D1AA0F82AB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Střední škola přírodovědná a zemědělská Nový Jičín </a:t>
            </a:r>
            <a:endParaRPr lang="cs-CZ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731FB-F205-4930-858A-E628C7472074}" type="datetime1">
              <a:rPr lang="cs-CZ"/>
              <a:pPr>
                <a:defRPr/>
              </a:pPr>
              <a:t>18. 9. 2014</a:t>
            </a:fld>
            <a:endParaRPr lang="cs-CZ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 smtClean="0"/>
              <a:t>Klepnutím na ikonu přidáte obrázek.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A3E2DD-A1D9-4A16-8B2F-08BA0E4DE79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Střední škola přírodovědná a zemědělská Nový Jičín </a:t>
            </a:r>
            <a:endParaRPr lang="cs-CZ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DC380-1A57-45C0-A25C-2680DBB5B311}" type="datetime1">
              <a:rPr lang="cs-CZ"/>
              <a:pPr>
                <a:defRPr/>
              </a:pPr>
              <a:t>18. 9. 2014</a:t>
            </a:fld>
            <a:endParaRPr lang="cs-CZ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620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225" y="5648325"/>
            <a:ext cx="549275" cy="396875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D9329F1-EF7C-44F8-9FCF-ECEBCF1EE6B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7456" y="4048919"/>
            <a:ext cx="23669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r>
              <a:rPr lang="cs-CZ"/>
              <a:t>Střední škola přírodovědná a zemědělská Nový Jičín </a:t>
            </a:r>
            <a:endParaRPr lang="cs-CZ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738" y="1646237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F282F453-772E-4715-9A3C-80FC27023E95}" type="datetime1">
              <a:rPr lang="cs-CZ"/>
              <a:pPr>
                <a:defRPr/>
              </a:pPr>
              <a:t>18. 9. 2014</a:t>
            </a:fld>
            <a:endParaRPr lang="cs-CZ"/>
          </a:p>
        </p:txBody>
      </p:sp>
      <p:pic>
        <p:nvPicPr>
          <p:cNvPr id="1033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508625" y="6105525"/>
            <a:ext cx="3455988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33" r:id="rId1"/>
    <p:sldLayoutId id="2147484123" r:id="rId2"/>
    <p:sldLayoutId id="2147484124" r:id="rId3"/>
    <p:sldLayoutId id="2147484125" r:id="rId4"/>
    <p:sldLayoutId id="2147484126" r:id="rId5"/>
    <p:sldLayoutId id="2147484127" r:id="rId6"/>
    <p:sldLayoutId id="2147484128" r:id="rId7"/>
    <p:sldLayoutId id="2147484129" r:id="rId8"/>
    <p:sldLayoutId id="2147484130" r:id="rId9"/>
    <p:sldLayoutId id="2147484131" r:id="rId10"/>
    <p:sldLayoutId id="2147484132" r:id="rId11"/>
  </p:sldLayoutIdLst>
  <p:transition>
    <p:wipe dir="r"/>
  </p:transition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600" kern="1200" spc="-1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9pPr>
    </p:titleStyle>
    <p:bodyStyle>
      <a:lvl1pPr marL="3429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28600" algn="l" rtl="0" eaLnBrk="1" fontAlgn="base" hangingPunct="1">
        <a:spcBef>
          <a:spcPct val="20000"/>
        </a:spcBef>
        <a:spcAft>
          <a:spcPct val="0"/>
        </a:spcAft>
        <a:buClr>
          <a:srgbClr val="D2CB6C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1" fontAlgn="base" hangingPunct="1">
        <a:spcBef>
          <a:spcPct val="20000"/>
        </a:spcBef>
        <a:spcAft>
          <a:spcPct val="0"/>
        </a:spcAft>
        <a:buClr>
          <a:srgbClr val="95A39D"/>
        </a:buClr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1" fontAlgn="base" hangingPunct="1">
        <a:spcBef>
          <a:spcPct val="20000"/>
        </a:spcBef>
        <a:spcAft>
          <a:spcPct val="0"/>
        </a:spcAft>
        <a:buClr>
          <a:srgbClr val="C89F5D"/>
        </a:buClr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grico.cz/skupinove-venkovni-boudy-iglu-pro-telata-2-342.html" TargetMode="External"/><Relationship Id="rId3" Type="http://schemas.openxmlformats.org/officeDocument/2006/relationships/hyperlink" Target="http://www.zea.cz/vyziva-zvirat/novy-teletnik-ve-skalsku-se-povedl/" TargetMode="External"/><Relationship Id="rId7" Type="http://schemas.openxmlformats.org/officeDocument/2006/relationships/hyperlink" Target="http://www.bezpecna-krmiva.cz/soubory/Dolezal_telata.pdf" TargetMode="External"/><Relationship Id="rId2" Type="http://schemas.openxmlformats.org/officeDocument/2006/relationships/hyperlink" Target="http://www.cestr.cz/files/skalsky_dvur_2012/dolezal-44x-o-telatech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zootechnika.cz/clanky/chov-skotu/odchov-telat/mlecna-vyziva-telat/mlecna-vyziva-obecne.html" TargetMode="External"/><Relationship Id="rId5" Type="http://schemas.openxmlformats.org/officeDocument/2006/relationships/hyperlink" Target="http://www.agd-jevisovice.cz/11-krmne-smesi-pro-vsechna-hospodarska-zvirata.html" TargetMode="External"/><Relationship Id="rId4" Type="http://schemas.openxmlformats.org/officeDocument/2006/relationships/hyperlink" Target="http://www.maxcarp.cz/cs/clanek/novinky-max-carp-na-rok-2012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gif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3284538"/>
            <a:ext cx="7543800" cy="99853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Odchov  telat</a:t>
            </a:r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684213" y="1273175"/>
            <a:ext cx="7543800" cy="500063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6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cs-CZ" sz="1800" dirty="0" smtClean="0"/>
              <a:t>Střední škola technická a zemědělská, Nový Jičín, příspěvková organizace </a:t>
            </a:r>
            <a:endParaRPr lang="cs-CZ" sz="1800" dirty="0"/>
          </a:p>
        </p:txBody>
      </p:sp>
      <p:sp>
        <p:nvSpPr>
          <p:cNvPr id="5" name="Nadpis 1"/>
          <p:cNvSpPr txBox="1">
            <a:spLocks/>
          </p:cNvSpPr>
          <p:nvPr/>
        </p:nvSpPr>
        <p:spPr>
          <a:xfrm>
            <a:off x="684213" y="5018088"/>
            <a:ext cx="7543800" cy="498475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6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cs-CZ" sz="1800" dirty="0" smtClean="0"/>
              <a:t>Listopad,  2013</a:t>
            </a:r>
            <a:endParaRPr lang="cs-CZ" sz="1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332656"/>
            <a:ext cx="7620000" cy="6140152"/>
          </a:xfrm>
        </p:spPr>
        <p:txBody>
          <a:bodyPr/>
          <a:lstStyle/>
          <a:p>
            <a:pPr marL="868363" lvl="1" indent="-457200">
              <a:buAutoNum type="alphaUcPeriod" startAt="2"/>
            </a:pPr>
            <a:r>
              <a:rPr lang="cs-CZ" b="1" u="sng" dirty="0" smtClean="0">
                <a:solidFill>
                  <a:srgbClr val="FF0000"/>
                </a:solidFill>
              </a:rPr>
              <a:t>Odchov telat holštýnského plemene</a:t>
            </a:r>
          </a:p>
          <a:p>
            <a:pPr marL="1233488" lvl="2" indent="-457200"/>
            <a:r>
              <a:rPr lang="cs-CZ" dirty="0" smtClean="0"/>
              <a:t>Technologie pochází z USA, používá se ve velkochovech</a:t>
            </a:r>
          </a:p>
          <a:p>
            <a:pPr marL="1233488" lvl="2" indent="-457200"/>
            <a:r>
              <a:rPr lang="cs-CZ" dirty="0" smtClean="0"/>
              <a:t>Odchov je orientován tak, aby telení bylo ve 24 měsících a denní přírůstek má činit 800 g</a:t>
            </a:r>
          </a:p>
          <a:p>
            <a:pPr marL="1233488" lvl="2" indent="-457200">
              <a:buNone/>
            </a:pPr>
            <a:r>
              <a:rPr lang="cs-CZ" b="1" u="sng" dirty="0" smtClean="0"/>
              <a:t>Princip krmení:</a:t>
            </a:r>
          </a:p>
          <a:p>
            <a:pPr marL="1508125" lvl="3" indent="-457200">
              <a:buFont typeface="+mj-lt"/>
              <a:buAutoNum type="arabicParenR"/>
            </a:pPr>
            <a:r>
              <a:rPr lang="cs-CZ" dirty="0" smtClean="0"/>
              <a:t>Telata nejsou schopna trávit objemná krmiva (brzdí růst a snižují kapacitu trávicího traktu)</a:t>
            </a:r>
          </a:p>
          <a:p>
            <a:pPr marL="1508125" lvl="3" indent="-457200">
              <a:buFont typeface="+mj-lt"/>
              <a:buAutoNum type="arabicParenR"/>
            </a:pPr>
            <a:r>
              <a:rPr lang="cs-CZ" dirty="0" smtClean="0"/>
              <a:t>Pro urychlení rozvoje předžaludků se podává vysoce stravitelná jadrná směs (zajistí rozvoj papil sliznice předžaludků)</a:t>
            </a:r>
          </a:p>
          <a:p>
            <a:pPr marL="1508125" lvl="3" indent="-457200">
              <a:buFont typeface="+mj-lt"/>
              <a:buAutoNum type="arabicParenR"/>
            </a:pPr>
            <a:r>
              <a:rPr lang="cs-CZ" dirty="0" smtClean="0"/>
              <a:t>Při odstavu telat není pokles přírůstků</a:t>
            </a:r>
          </a:p>
          <a:p>
            <a:pPr marL="1508125" lvl="3" indent="-457200">
              <a:buFont typeface="+mj-lt"/>
              <a:buAutoNum type="arabicParenR"/>
            </a:pPr>
            <a:r>
              <a:rPr lang="cs-CZ" dirty="0" smtClean="0"/>
              <a:t>Předžaludky mají nadměrně vyvinutou sliznici a v dospělosti nadměrný výkon</a:t>
            </a:r>
          </a:p>
          <a:p>
            <a:pPr marL="1233488" lvl="2" indent="-457200">
              <a:buNone/>
            </a:pPr>
            <a:endParaRPr lang="cs-CZ" b="1" u="sng" dirty="0" smtClean="0"/>
          </a:p>
          <a:p>
            <a:pPr marL="1508125" lvl="3" indent="-457200">
              <a:buNone/>
            </a:pPr>
            <a:endParaRPr lang="cs-CZ" dirty="0" smtClean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149080"/>
            <a:ext cx="5050185" cy="2455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ovéPole 5"/>
          <p:cNvSpPr txBox="1"/>
          <p:nvPr/>
        </p:nvSpPr>
        <p:spPr>
          <a:xfrm>
            <a:off x="5796136" y="4653136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u="sng" dirty="0" err="1" smtClean="0"/>
              <a:t>Bachorová</a:t>
            </a:r>
            <a:r>
              <a:rPr lang="cs-CZ" b="1" u="sng" dirty="0" smtClean="0"/>
              <a:t> stěna v 6 týdnech stáří</a:t>
            </a:r>
            <a:endParaRPr lang="cs-CZ" b="1" u="sng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-612576" y="0"/>
            <a:ext cx="7620000" cy="6212160"/>
          </a:xfrm>
        </p:spPr>
        <p:txBody>
          <a:bodyPr/>
          <a:lstStyle/>
          <a:p>
            <a:pPr marL="1233488" lvl="2" indent="-457200"/>
            <a:r>
              <a:rPr lang="cs-CZ" sz="1900" b="1" u="sng" dirty="0" smtClean="0"/>
              <a:t>Výživa a krmení</a:t>
            </a:r>
          </a:p>
          <a:p>
            <a:pPr marL="1508125" lvl="3" indent="-457200">
              <a:buFont typeface="+mj-lt"/>
              <a:buAutoNum type="romanUcPeriod"/>
            </a:pPr>
            <a:r>
              <a:rPr lang="cs-CZ" sz="1800" b="1" u="sng" dirty="0" smtClean="0">
                <a:solidFill>
                  <a:srgbClr val="FF0000"/>
                </a:solidFill>
              </a:rPr>
              <a:t>Období mlezivové – do 5. – 7. dne stáří</a:t>
            </a:r>
          </a:p>
          <a:p>
            <a:pPr marL="1782763" lvl="4" indent="-457200"/>
            <a:r>
              <a:rPr lang="cs-CZ" sz="1800" dirty="0" smtClean="0"/>
              <a:t>První podání mleziva do 0,5 – 4 hodin po porodu</a:t>
            </a:r>
          </a:p>
          <a:p>
            <a:pPr marL="1782763" lvl="4" indent="-457200"/>
            <a:r>
              <a:rPr lang="cs-CZ" sz="1800" dirty="0" smtClean="0"/>
              <a:t>Napájení 3x denně, v prvních 3. – 7. dnech života telete (dávka 3 – 5 litrů mleziva)</a:t>
            </a:r>
          </a:p>
          <a:p>
            <a:pPr marL="1782763" lvl="4" indent="-457200"/>
            <a:r>
              <a:rPr lang="cs-CZ" sz="1800" dirty="0" smtClean="0"/>
              <a:t>Od 5. dne věku předkládáme startér – spotřeba startéru postupně narůstá (40. den věku 1 kg, před odstavem 1,6 – 2 kg na kus a den)</a:t>
            </a:r>
          </a:p>
          <a:p>
            <a:pPr marL="1782763" lvl="4" indent="-457200">
              <a:buNone/>
            </a:pPr>
            <a:r>
              <a:rPr lang="cs-CZ" sz="1800" dirty="0" smtClean="0"/>
              <a:t>	Od 15. dne věku je vhodné volit přídavek celého zrna kukuřice, ječmene, pluchatého ovsa</a:t>
            </a:r>
          </a:p>
          <a:p>
            <a:pPr marL="1782763" lvl="4" indent="-457200">
              <a:buNone/>
            </a:pPr>
            <a:r>
              <a:rPr lang="cs-CZ" sz="1800" dirty="0" smtClean="0"/>
              <a:t>	Od poloviny května do konce srpna zásadně nepoužívat </a:t>
            </a:r>
            <a:r>
              <a:rPr lang="cs-CZ" sz="1800" dirty="0" err="1" smtClean="0"/>
              <a:t>melasované</a:t>
            </a:r>
            <a:r>
              <a:rPr lang="cs-CZ" sz="1800" dirty="0" smtClean="0"/>
              <a:t> startéry vzhledem k náletu much</a:t>
            </a:r>
          </a:p>
          <a:p>
            <a:pPr marL="1782763" lvl="4" indent="-457200"/>
            <a:r>
              <a:rPr lang="cs-CZ" sz="1800" dirty="0" smtClean="0"/>
              <a:t>Do 56. dne věku telete nedávat seno</a:t>
            </a:r>
          </a:p>
          <a:p>
            <a:pPr marL="1782763" lvl="4" indent="-457200">
              <a:buNone/>
            </a:pPr>
            <a:endParaRPr lang="cs-CZ" sz="1800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4221088"/>
            <a:ext cx="3240360" cy="24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-324544" y="0"/>
            <a:ext cx="7620000" cy="6140152"/>
          </a:xfrm>
        </p:spPr>
        <p:txBody>
          <a:bodyPr/>
          <a:lstStyle/>
          <a:p>
            <a:pPr marL="1450975" lvl="3" indent="-400050">
              <a:buAutoNum type="romanUcPeriod" startAt="2"/>
            </a:pPr>
            <a:r>
              <a:rPr lang="cs-CZ" sz="1800" b="1" u="sng" dirty="0" smtClean="0">
                <a:solidFill>
                  <a:srgbClr val="FF0000"/>
                </a:solidFill>
              </a:rPr>
              <a:t>Období mléčné -  od 5. – 60. dne</a:t>
            </a:r>
          </a:p>
          <a:p>
            <a:pPr marL="1725613" lvl="4" indent="-400050"/>
            <a:r>
              <a:rPr lang="cs-CZ" sz="1800" dirty="0" smtClean="0"/>
              <a:t>Od 5. – 7. dne napájíme mlékem 2x 2,5 – 3 l za den</a:t>
            </a:r>
          </a:p>
          <a:p>
            <a:pPr marL="1725613" lvl="4" indent="-400050"/>
            <a:r>
              <a:rPr lang="cs-CZ" sz="1800" dirty="0" smtClean="0"/>
              <a:t>Od 4. – 14. dne věku přidávat do mléčného nápoje 0,5 – 1 l mleziva</a:t>
            </a:r>
          </a:p>
          <a:p>
            <a:pPr marL="1725613" lvl="4" indent="-400050"/>
            <a:r>
              <a:rPr lang="cs-CZ" sz="1800" dirty="0" smtClean="0"/>
              <a:t>Kromě mléka nebo mléčné směsi se přidává statér + voda</a:t>
            </a:r>
          </a:p>
          <a:p>
            <a:pPr marL="1725613" lvl="4" indent="-400050"/>
            <a:r>
              <a:rPr lang="cs-CZ" sz="1800" dirty="0" smtClean="0"/>
              <a:t>První podání sena od 56. – 75. dne</a:t>
            </a:r>
          </a:p>
          <a:p>
            <a:pPr marL="1725613" lvl="4" indent="-400050"/>
            <a:r>
              <a:rPr lang="cs-CZ" sz="1800" dirty="0" smtClean="0"/>
              <a:t>Vodu je nutné nabízet telatům až za 20 minut po napojení mléčným nápojem</a:t>
            </a:r>
          </a:p>
          <a:p>
            <a:pPr marL="1725613" lvl="4" indent="-400050">
              <a:buNone/>
            </a:pPr>
            <a:r>
              <a:rPr lang="cs-CZ" sz="1800" dirty="0" smtClean="0"/>
              <a:t>	Brzké podání vody může vyvolávat nežádoucí průjmy</a:t>
            </a:r>
          </a:p>
          <a:p>
            <a:pPr marL="1725613" lvl="4" indent="-400050"/>
            <a:r>
              <a:rPr lang="cs-CZ" sz="1800" dirty="0" smtClean="0"/>
              <a:t>První podání směsi pro jalovice je po ukončení návyku na seno</a:t>
            </a:r>
          </a:p>
          <a:p>
            <a:pPr marL="1725613" lvl="4" indent="-400050"/>
            <a:r>
              <a:rPr lang="cs-CZ" sz="1800" dirty="0" smtClean="0"/>
              <a:t>Při této výživě nesmí jalovičky ztloustnout</a:t>
            </a:r>
            <a:endParaRPr lang="cs-CZ" sz="1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005064"/>
            <a:ext cx="5438499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3573016"/>
            <a:ext cx="226695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260648"/>
            <a:ext cx="7620000" cy="6140152"/>
          </a:xfrm>
        </p:spPr>
        <p:txBody>
          <a:bodyPr/>
          <a:lstStyle/>
          <a:p>
            <a:pPr marL="1450975" lvl="3" indent="-400050">
              <a:buAutoNum type="romanUcPeriod" startAt="3"/>
            </a:pPr>
            <a:r>
              <a:rPr lang="cs-CZ" sz="1800" b="1" u="sng" dirty="0" smtClean="0">
                <a:solidFill>
                  <a:srgbClr val="FF0000"/>
                </a:solidFill>
              </a:rPr>
              <a:t>Rostlinná výživa</a:t>
            </a:r>
          </a:p>
          <a:p>
            <a:pPr marL="1725613" lvl="4" indent="-400050"/>
            <a:r>
              <a:rPr lang="cs-CZ" sz="1800" dirty="0" smtClean="0"/>
              <a:t>Krmí se siláž, </a:t>
            </a:r>
            <a:r>
              <a:rPr lang="cs-CZ" sz="1800" dirty="0" err="1" smtClean="0"/>
              <a:t>senáž</a:t>
            </a:r>
            <a:r>
              <a:rPr lang="cs-CZ" sz="1800" dirty="0" smtClean="0"/>
              <a:t>, jadrná směs, seno a voda, případně travnatý porost</a:t>
            </a:r>
          </a:p>
          <a:p>
            <a:pPr marL="1725613" lvl="4" indent="-400050"/>
            <a:r>
              <a:rPr lang="cs-CZ" sz="1800" dirty="0" smtClean="0"/>
              <a:t>První podání siláže a </a:t>
            </a:r>
            <a:r>
              <a:rPr lang="cs-CZ" sz="1800" dirty="0" err="1" smtClean="0"/>
              <a:t>senáže</a:t>
            </a:r>
            <a:r>
              <a:rPr lang="cs-CZ" sz="1800" dirty="0" smtClean="0"/>
              <a:t> je ve stáří 6. měsíců</a:t>
            </a:r>
          </a:p>
          <a:p>
            <a:pPr marL="1725613" lvl="4" indent="-400050"/>
            <a:r>
              <a:rPr lang="cs-CZ" sz="1800" dirty="0" smtClean="0"/>
              <a:t>Pastevní odchov telat je pro zemědělce s nižší úrovní chovu</a:t>
            </a:r>
            <a:endParaRPr lang="cs-CZ" sz="1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636912"/>
            <a:ext cx="4824536" cy="3030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Ustájení telat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indent="-457200">
              <a:buFont typeface="+mj-lt"/>
              <a:buAutoNum type="arabicPeriod"/>
            </a:pPr>
            <a:r>
              <a:rPr lang="cs-CZ" b="1" u="sng" dirty="0" smtClean="0"/>
              <a:t>U dojnic </a:t>
            </a:r>
            <a:endParaRPr lang="cs-CZ" dirty="0" smtClean="0"/>
          </a:p>
          <a:p>
            <a:pPr marL="868363" lvl="1" indent="-457200"/>
            <a:r>
              <a:rPr lang="cs-CZ" dirty="0" smtClean="0"/>
              <a:t>telata s matkami, týká se to hlavně mlezivové výživy (u masného skotu až do konce pastevního období)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852936"/>
            <a:ext cx="4536504" cy="3182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7848872" cy="5730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24744"/>
            <a:ext cx="7416824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60648"/>
            <a:ext cx="7620000" cy="6140152"/>
          </a:xfrm>
        </p:spPr>
        <p:txBody>
          <a:bodyPr/>
          <a:lstStyle/>
          <a:p>
            <a:pPr marL="571500" indent="-457200">
              <a:buAutoNum type="arabicPeriod" startAt="2"/>
            </a:pPr>
            <a:r>
              <a:rPr lang="cs-CZ" b="1" u="sng" dirty="0" smtClean="0"/>
              <a:t>Venkovní individuální box (VIB) </a:t>
            </a:r>
          </a:p>
          <a:p>
            <a:pPr marL="868363" lvl="1" indent="-457200"/>
            <a:r>
              <a:rPr lang="cs-CZ" sz="1900" dirty="0" smtClean="0"/>
              <a:t>Tele je zde ustájeno 3 – 4 měsíce</a:t>
            </a:r>
          </a:p>
          <a:p>
            <a:pPr marL="868363" lvl="1" indent="-457200"/>
            <a:r>
              <a:rPr lang="cs-CZ" sz="1900" dirty="0" smtClean="0"/>
              <a:t>Kotec může mít </a:t>
            </a:r>
            <a:r>
              <a:rPr lang="cs-CZ" sz="1900" dirty="0" err="1" smtClean="0"/>
              <a:t>odsouvací</a:t>
            </a:r>
            <a:r>
              <a:rPr lang="cs-CZ" sz="1900" dirty="0" smtClean="0"/>
              <a:t> střechu, je bez podlahy, na hluboké podestýlce</a:t>
            </a:r>
          </a:p>
          <a:p>
            <a:pPr marL="868363" lvl="1" indent="-457200"/>
            <a:r>
              <a:rPr lang="cs-CZ" sz="1900" dirty="0" smtClean="0"/>
              <a:t>Odkliz podestýlky a dezinfekce se provádí po vyskladnění telete</a:t>
            </a:r>
          </a:p>
          <a:p>
            <a:pPr marL="868363" lvl="1" indent="-457200"/>
            <a:r>
              <a:rPr lang="cs-CZ" sz="1900" dirty="0" smtClean="0"/>
              <a:t>Nevýhodou tohoto ustájení je vyšší pracnost a horší pracovní podmínky</a:t>
            </a:r>
          </a:p>
          <a:p>
            <a:pPr marL="868363" lvl="1" indent="-457200"/>
            <a:r>
              <a:rPr lang="cs-CZ" sz="1900" dirty="0" smtClean="0"/>
              <a:t>V poslední době se používá mletý dolomitický vápenec na podestýlku, který zlepšuje chovné prostředí a zdravotní stav u telat (snižuje se četnost onemocnění) – 2 </a:t>
            </a:r>
            <a:r>
              <a:rPr lang="cs-CZ" sz="1900" dirty="0" err="1" smtClean="0"/>
              <a:t>dcl</a:t>
            </a:r>
            <a:r>
              <a:rPr lang="cs-CZ" sz="1900" dirty="0" smtClean="0"/>
              <a:t>/den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717032"/>
            <a:ext cx="2448272" cy="279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3590432"/>
            <a:ext cx="4455790" cy="2453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04664"/>
            <a:ext cx="7620000" cy="5996136"/>
          </a:xfrm>
        </p:spPr>
        <p:txBody>
          <a:bodyPr/>
          <a:lstStyle/>
          <a:p>
            <a:pPr marL="571500" indent="-457200">
              <a:buAutoNum type="arabicPeriod" startAt="3"/>
            </a:pPr>
            <a:r>
              <a:rPr lang="cs-CZ" b="1" u="sng" dirty="0" smtClean="0"/>
              <a:t>Venkovní skupinový box (VSB)</a:t>
            </a:r>
          </a:p>
          <a:p>
            <a:pPr marL="868363" lvl="1" indent="-457200"/>
            <a:r>
              <a:rPr lang="cs-CZ" dirty="0" smtClean="0"/>
              <a:t>Slouží k ustájení telat a jaloviček po pobytu ve VIB</a:t>
            </a:r>
          </a:p>
          <a:p>
            <a:pPr marL="868363" lvl="1" indent="-457200"/>
            <a:r>
              <a:rPr lang="cs-CZ" dirty="0" smtClean="0"/>
              <a:t>Většinou jsou zvířata na hluboké podestýlce</a:t>
            </a:r>
          </a:p>
          <a:p>
            <a:pPr marL="868363" lvl="1" indent="-457200"/>
            <a:r>
              <a:rPr lang="cs-CZ" dirty="0" smtClean="0"/>
              <a:t>VSB může být řešeno formou přístřešků</a:t>
            </a:r>
          </a:p>
          <a:p>
            <a:pPr marL="868363" lvl="1" indent="-457200">
              <a:buNone/>
            </a:pPr>
            <a:endParaRPr lang="cs-CZ" dirty="0" smtClean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204864"/>
            <a:ext cx="3684889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2276871"/>
            <a:ext cx="3816424" cy="2775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zemědělka\Nová složka\AGRICO - Skupinové iglů pro telata_files\skupinove-venkovni-boudy-iglu-pro-telata_cz_342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8864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Zástupný symbol pro obsah 5"/>
          <p:cNvGraphicFramePr>
            <a:graphicFrameLocks noGrp="1"/>
          </p:cNvGraphicFramePr>
          <p:nvPr>
            <p:ph idx="1"/>
          </p:nvPr>
        </p:nvGraphicFramePr>
        <p:xfrm>
          <a:off x="107950" y="987425"/>
          <a:ext cx="8856663" cy="5754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23447"/>
                <a:gridCol w="6133216"/>
              </a:tblGrid>
              <a:tr h="365828">
                <a:tc>
                  <a:txBody>
                    <a:bodyPr/>
                    <a:lstStyle/>
                    <a:p>
                      <a:r>
                        <a:rPr lang="cs-CZ" sz="1800" dirty="0" smtClean="0">
                          <a:latin typeface="+mj-lt"/>
                        </a:rPr>
                        <a:t>Autor a téma DUM:</a:t>
                      </a:r>
                      <a:endParaRPr lang="cs-CZ" sz="1800" dirty="0">
                        <a:latin typeface="+mj-lt"/>
                      </a:endParaRPr>
                    </a:p>
                  </a:txBody>
                  <a:tcPr marL="91437" marR="91437" marT="45728" marB="45728" anchor="ctr"/>
                </a:tc>
                <a:tc>
                  <a:txBody>
                    <a:bodyPr/>
                    <a:lstStyle/>
                    <a:p>
                      <a:r>
                        <a:rPr lang="cs-CZ" sz="1400" dirty="0" smtClean="0">
                          <a:latin typeface="+mj-lt"/>
                        </a:rPr>
                        <a:t>[Ing.</a:t>
                      </a:r>
                      <a:r>
                        <a:rPr lang="cs-CZ" sz="1400" baseline="0" dirty="0" smtClean="0">
                          <a:latin typeface="+mj-lt"/>
                        </a:rPr>
                        <a:t> Iva Rašková</a:t>
                      </a:r>
                      <a:r>
                        <a:rPr lang="cs-CZ" sz="1400" dirty="0" smtClean="0">
                          <a:latin typeface="+mj-lt"/>
                        </a:rPr>
                        <a:t>]     [Odchov telat]</a:t>
                      </a:r>
                    </a:p>
                  </a:txBody>
                  <a:tcPr marL="91437" marR="91437" marT="45728" marB="45728" anchor="ctr"/>
                </a:tc>
              </a:tr>
              <a:tr h="365828">
                <a:tc>
                  <a:txBody>
                    <a:bodyPr/>
                    <a:lstStyle/>
                    <a:p>
                      <a:r>
                        <a:rPr lang="cs-CZ" sz="1800" dirty="0" smtClean="0">
                          <a:latin typeface="+mj-lt"/>
                        </a:rPr>
                        <a:t>Číslo a název projektu:</a:t>
                      </a:r>
                      <a:endParaRPr lang="cs-CZ" sz="1800" dirty="0">
                        <a:latin typeface="+mj-lt"/>
                      </a:endParaRPr>
                    </a:p>
                  </a:txBody>
                  <a:tcPr marL="91437" marR="91437" marT="45728" marB="45728" anchor="ctr"/>
                </a:tc>
                <a:tc>
                  <a:txBody>
                    <a:bodyPr/>
                    <a:lstStyle/>
                    <a:p>
                      <a:r>
                        <a:rPr lang="cs-CZ" sz="1400" dirty="0" smtClean="0">
                          <a:latin typeface="+mj-lt"/>
                        </a:rPr>
                        <a:t>CZ.1.07/1.5.00/34.0906     EU peníze </a:t>
                      </a:r>
                      <a:r>
                        <a:rPr lang="cs-CZ" sz="1400" dirty="0" err="1" smtClean="0">
                          <a:latin typeface="+mj-lt"/>
                        </a:rPr>
                        <a:t>SŠPřZe</a:t>
                      </a:r>
                      <a:r>
                        <a:rPr lang="cs-CZ" sz="1400" dirty="0" smtClean="0">
                          <a:latin typeface="+mj-lt"/>
                        </a:rPr>
                        <a:t> Nový Jičín</a:t>
                      </a:r>
                      <a:endParaRPr lang="cs-CZ" sz="1400" dirty="0">
                        <a:latin typeface="+mj-lt"/>
                      </a:endParaRPr>
                    </a:p>
                  </a:txBody>
                  <a:tcPr marL="91437" marR="91437" marT="45728" marB="45728" anchor="ctr"/>
                </a:tc>
              </a:tr>
              <a:tr h="947379">
                <a:tc>
                  <a:txBody>
                    <a:bodyPr/>
                    <a:lstStyle/>
                    <a:p>
                      <a:r>
                        <a:rPr lang="cs-CZ" sz="1800" dirty="0" smtClean="0">
                          <a:latin typeface="+mj-lt"/>
                        </a:rPr>
                        <a:t>Anotace, vč. možností využití:</a:t>
                      </a:r>
                      <a:endParaRPr lang="cs-CZ" sz="1800" dirty="0">
                        <a:latin typeface="+mj-lt"/>
                      </a:endParaRPr>
                    </a:p>
                  </a:txBody>
                  <a:tcPr marL="91437" marR="91437" marT="45728" marB="45728" anchor="ctr"/>
                </a:tc>
                <a:tc>
                  <a:txBody>
                    <a:bodyPr/>
                    <a:lstStyle/>
                    <a:p>
                      <a:r>
                        <a:rPr lang="cs-CZ" sz="1400" dirty="0" smtClean="0">
                          <a:latin typeface="+mj-lt"/>
                        </a:rPr>
                        <a:t>DUM obsahuje [stručný zápis učiva, obrázky]. Lze využít k [probírání nového učiva].</a:t>
                      </a:r>
                      <a:endParaRPr lang="cs-CZ" sz="1400" dirty="0">
                        <a:latin typeface="+mj-lt"/>
                      </a:endParaRPr>
                    </a:p>
                  </a:txBody>
                  <a:tcPr marL="91437" marR="91437" marT="45728" marB="45728" anchor="ctr"/>
                </a:tc>
              </a:tr>
              <a:tr h="541279">
                <a:tc>
                  <a:txBody>
                    <a:bodyPr/>
                    <a:lstStyle/>
                    <a:p>
                      <a:r>
                        <a:rPr lang="cs-CZ" sz="1800" dirty="0" smtClean="0">
                          <a:latin typeface="+mj-lt"/>
                        </a:rPr>
                        <a:t>Počet</a:t>
                      </a:r>
                      <a:r>
                        <a:rPr lang="cs-CZ" sz="1800" baseline="0" dirty="0" smtClean="0">
                          <a:latin typeface="+mj-lt"/>
                        </a:rPr>
                        <a:t> vyučovacích hodin:</a:t>
                      </a:r>
                      <a:endParaRPr lang="cs-CZ" sz="1800" dirty="0">
                        <a:latin typeface="+mj-lt"/>
                      </a:endParaRPr>
                    </a:p>
                  </a:txBody>
                  <a:tcPr marL="91437" marR="91437" marT="45728" marB="45728" anchor="ctr"/>
                </a:tc>
                <a:tc>
                  <a:txBody>
                    <a:bodyPr/>
                    <a:lstStyle/>
                    <a:p>
                      <a:r>
                        <a:rPr lang="cs-CZ" sz="1400" dirty="0" smtClean="0">
                          <a:latin typeface="+mj-lt"/>
                        </a:rPr>
                        <a:t>1 hodina</a:t>
                      </a:r>
                    </a:p>
                  </a:txBody>
                  <a:tcPr marL="91437" marR="91437" marT="45728" marB="45728" anchor="ctr"/>
                </a:tc>
              </a:tr>
              <a:tr h="947379">
                <a:tc>
                  <a:txBody>
                    <a:bodyPr/>
                    <a:lstStyle/>
                    <a:p>
                      <a:r>
                        <a:rPr lang="cs-CZ" sz="1800" dirty="0" smtClean="0">
                          <a:latin typeface="+mj-lt"/>
                        </a:rPr>
                        <a:t>Určeno pro obory:</a:t>
                      </a:r>
                      <a:endParaRPr lang="cs-CZ" sz="1800" dirty="0">
                        <a:latin typeface="+mj-lt"/>
                      </a:endParaRPr>
                    </a:p>
                  </a:txBody>
                  <a:tcPr marL="91437" marR="91437" marT="45728" marB="45728" anchor="ctr"/>
                </a:tc>
                <a:tc>
                  <a:txBody>
                    <a:bodyPr/>
                    <a:lstStyle/>
                    <a:p>
                      <a:r>
                        <a:rPr lang="cs-CZ" sz="1400" dirty="0" err="1" smtClean="0">
                          <a:latin typeface="+mj-lt"/>
                        </a:rPr>
                        <a:t>Agropodnikání</a:t>
                      </a:r>
                      <a:endParaRPr lang="cs-CZ" sz="1400" dirty="0">
                        <a:latin typeface="+mj-lt"/>
                      </a:endParaRPr>
                    </a:p>
                  </a:txBody>
                  <a:tcPr marL="91437" marR="91437" marT="45728" marB="45728" anchor="ctr"/>
                </a:tc>
              </a:tr>
              <a:tr h="1489512">
                <a:tc>
                  <a:txBody>
                    <a:bodyPr/>
                    <a:lstStyle/>
                    <a:p>
                      <a:r>
                        <a:rPr lang="cs-CZ" sz="1800" dirty="0" smtClean="0">
                          <a:latin typeface="+mj-lt"/>
                        </a:rPr>
                        <a:t>Šablona:</a:t>
                      </a:r>
                    </a:p>
                    <a:p>
                      <a:endParaRPr lang="cs-CZ" sz="1800" dirty="0" smtClean="0">
                        <a:latin typeface="+mj-lt"/>
                      </a:endParaRPr>
                    </a:p>
                    <a:p>
                      <a:r>
                        <a:rPr lang="cs-CZ" sz="1800" dirty="0" smtClean="0">
                          <a:latin typeface="+mj-lt"/>
                        </a:rPr>
                        <a:t>Téma (název) sady DUM:</a:t>
                      </a:r>
                      <a:endParaRPr lang="cs-CZ" sz="1800" dirty="0">
                        <a:latin typeface="+mj-lt"/>
                      </a:endParaRPr>
                    </a:p>
                  </a:txBody>
                  <a:tcPr marL="91437" marR="91437" marT="45728" marB="45728" anchor="ctr"/>
                </a:tc>
                <a:tc>
                  <a:txBody>
                    <a:bodyPr/>
                    <a:lstStyle/>
                    <a:p>
                      <a:r>
                        <a:rPr lang="cs-CZ" sz="1400" dirty="0" smtClean="0">
                          <a:latin typeface="+mj-lt"/>
                        </a:rPr>
                        <a:t> </a:t>
                      </a:r>
                      <a:r>
                        <a:rPr lang="cs-CZ" sz="1400" dirty="0" smtClean="0">
                          <a:latin typeface="+mj-lt"/>
                        </a:rPr>
                        <a:t>V/2 Inovace a zkvalitnění výuky směřující k rozvoji odborných kompetencí žáků středních škol                                                      </a:t>
                      </a:r>
                    </a:p>
                    <a:p>
                      <a:endParaRPr lang="cs-CZ" sz="1400" dirty="0" smtClean="0">
                        <a:latin typeface="+mj-lt"/>
                      </a:endParaRPr>
                    </a:p>
                    <a:p>
                      <a:r>
                        <a:rPr lang="cs-CZ" sz="1400" dirty="0" smtClean="0">
                          <a:latin typeface="+mj-lt"/>
                        </a:rPr>
                        <a:t>Chov zvířat </a:t>
                      </a:r>
                      <a:endParaRPr lang="cs-CZ" sz="1400" dirty="0">
                        <a:latin typeface="+mj-lt"/>
                      </a:endParaRPr>
                    </a:p>
                  </a:txBody>
                  <a:tcPr marL="91437" marR="91437" marT="45728" marB="45728" anchor="ctr"/>
                </a:tc>
              </a:tr>
              <a:tr h="10974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dirty="0" smtClean="0">
                          <a:latin typeface="+mj-lt"/>
                        </a:rPr>
                        <a:t>Číslo DUM </a:t>
                      </a:r>
                      <a:r>
                        <a:rPr lang="cs-CZ" sz="1200" dirty="0" smtClean="0">
                          <a:latin typeface="+mj-lt"/>
                        </a:rPr>
                        <a:t>(</a:t>
                      </a:r>
                      <a:r>
                        <a:rPr lang="cs-CZ" sz="1200" dirty="0" err="1" smtClean="0">
                          <a:latin typeface="+mj-lt"/>
                        </a:rPr>
                        <a:t>šablona_číslo</a:t>
                      </a:r>
                      <a:r>
                        <a:rPr lang="cs-CZ" sz="1200" dirty="0" smtClean="0">
                          <a:latin typeface="+mj-lt"/>
                        </a:rPr>
                        <a:t> </a:t>
                      </a:r>
                      <a:r>
                        <a:rPr lang="cs-CZ" sz="1200" dirty="0" err="1" smtClean="0">
                          <a:latin typeface="+mj-lt"/>
                        </a:rPr>
                        <a:t>šablony_číslo</a:t>
                      </a:r>
                      <a:r>
                        <a:rPr lang="cs-CZ" sz="1200" dirty="0" smtClean="0">
                          <a:latin typeface="+mj-lt"/>
                        </a:rPr>
                        <a:t> </a:t>
                      </a:r>
                      <a:r>
                        <a:rPr lang="cs-CZ" sz="1200" dirty="0" err="1" smtClean="0">
                          <a:latin typeface="+mj-lt"/>
                        </a:rPr>
                        <a:t>sady_číslo</a:t>
                      </a:r>
                      <a:r>
                        <a:rPr lang="cs-CZ" sz="1200" dirty="0" smtClean="0">
                          <a:latin typeface="+mj-lt"/>
                        </a:rPr>
                        <a:t> </a:t>
                      </a:r>
                      <a:r>
                        <a:rPr lang="cs-CZ" sz="1200" dirty="0" err="1" smtClean="0">
                          <a:latin typeface="+mj-lt"/>
                        </a:rPr>
                        <a:t>projektu_číslo</a:t>
                      </a:r>
                      <a:r>
                        <a:rPr lang="cs-CZ" sz="1200" dirty="0" smtClean="0">
                          <a:latin typeface="+mj-lt"/>
                        </a:rPr>
                        <a:t> DUM)</a:t>
                      </a:r>
                      <a:r>
                        <a:rPr lang="cs-CZ" sz="1800" dirty="0" smtClean="0">
                          <a:latin typeface="+mj-lt"/>
                        </a:rPr>
                        <a:t>:</a:t>
                      </a:r>
                    </a:p>
                    <a:p>
                      <a:endParaRPr lang="cs-CZ" sz="1800" dirty="0">
                        <a:latin typeface="+mj-lt"/>
                      </a:endParaRPr>
                    </a:p>
                  </a:txBody>
                  <a:tcPr marL="91437" marR="91437" marT="45728" marB="45728" anchor="ctr"/>
                </a:tc>
                <a:tc>
                  <a:txBody>
                    <a:bodyPr/>
                    <a:lstStyle/>
                    <a:p>
                      <a:r>
                        <a:rPr lang="cs-CZ" sz="1400" dirty="0" smtClean="0">
                          <a:latin typeface="+mj-lt"/>
                        </a:rPr>
                        <a:t>52_1_S1_0906_D8</a:t>
                      </a:r>
                      <a:endParaRPr lang="cs-CZ" sz="1400" dirty="0">
                        <a:latin typeface="+mj-lt"/>
                      </a:endParaRPr>
                    </a:p>
                  </a:txBody>
                  <a:tcPr marL="91437" marR="91437" marT="45728" marB="45728" anchor="ctr"/>
                </a:tc>
              </a:tr>
            </a:tbl>
          </a:graphicData>
        </a:graphic>
      </p:graphicFrame>
      <p:pic>
        <p:nvPicPr>
          <p:cNvPr id="4124" name="Picture 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61913"/>
            <a:ext cx="3744912" cy="91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60648"/>
            <a:ext cx="7609606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7701173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92696"/>
            <a:ext cx="8045863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Použité obrázky</a:t>
            </a:r>
            <a:endParaRPr lang="cs-CZ" dirty="0"/>
          </a:p>
        </p:txBody>
      </p:sp>
      <p:sp>
        <p:nvSpPr>
          <p:cNvPr id="7171" name="Zástupný symbol pro obsah 2"/>
          <p:cNvSpPr>
            <a:spLocks/>
          </p:cNvSpPr>
          <p:nvPr/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65125" indent="-255588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it-IT" sz="1200" dirty="0" smtClean="0"/>
              <a:t>[online]. [cit. 2013-08-25]. Dostupné z: </a:t>
            </a:r>
            <a:r>
              <a:rPr lang="it-IT" sz="1200" dirty="0" smtClean="0">
                <a:hlinkClick r:id="rId2"/>
              </a:rPr>
              <a:t>http://www.cestr.cz/files/skalsky_dvur_2012/dolezal-44x-o-telatech.pdf</a:t>
            </a:r>
            <a:endParaRPr lang="cs-CZ" sz="1200" dirty="0" smtClean="0"/>
          </a:p>
          <a:p>
            <a:pPr marL="365125" indent="-255588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it-IT" sz="1200" dirty="0" smtClean="0"/>
              <a:t>[online]. [cit. 2013-08-25]. Dostupné z: </a:t>
            </a:r>
            <a:r>
              <a:rPr lang="it-IT" sz="1200" dirty="0" smtClean="0">
                <a:hlinkClick r:id="rId3"/>
              </a:rPr>
              <a:t>http://www.zea.cz/vyziva-zvirat/novy-teletnik-ve-skalsku-se-povedl/</a:t>
            </a:r>
            <a:endParaRPr lang="cs-CZ" sz="1200" dirty="0" smtClean="0"/>
          </a:p>
          <a:p>
            <a:pPr marL="365125" indent="-255588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it-IT" sz="1200" dirty="0" smtClean="0"/>
              <a:t>[online]. [cit. 2013-08-25]. Dostupné z: </a:t>
            </a:r>
            <a:r>
              <a:rPr lang="it-IT" sz="1200" dirty="0" smtClean="0">
                <a:hlinkClick r:id="rId4"/>
              </a:rPr>
              <a:t>http://www.maxcarp.cz/cs/clanek/novinky-max-carp-na-rok-2012</a:t>
            </a:r>
            <a:endParaRPr lang="cs-CZ" sz="1200" dirty="0" smtClean="0"/>
          </a:p>
          <a:p>
            <a:pPr marL="365125" indent="-255588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it-IT" sz="1200" dirty="0" smtClean="0"/>
              <a:t>[online]. [cit. 2013-08-25]. Dostupné z: </a:t>
            </a:r>
            <a:r>
              <a:rPr lang="it-IT" sz="1200" dirty="0" smtClean="0">
                <a:hlinkClick r:id="rId5"/>
              </a:rPr>
              <a:t>http://www.agd-jevisovice.cz/11-krmne-smesi-pro-vsechna-hospodarska-zvirata.html</a:t>
            </a:r>
            <a:endParaRPr lang="cs-CZ" sz="1200" dirty="0" smtClean="0"/>
          </a:p>
          <a:p>
            <a:pPr marL="365125" indent="-255588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it-IT" sz="1200" dirty="0" smtClean="0"/>
              <a:t>[online]. [cit. 2013-08-25]. Dostupné z: </a:t>
            </a:r>
            <a:r>
              <a:rPr lang="it-IT" sz="1200" dirty="0" smtClean="0">
                <a:hlinkClick r:id="rId6"/>
              </a:rPr>
              <a:t>http://www.zootechnika.cz/clanky/chov-skotu/odchov-telat/mlecna-vyziva-telat/mlecna-vyziva-obecne.html</a:t>
            </a:r>
            <a:endParaRPr lang="cs-CZ" sz="1200" dirty="0" smtClean="0"/>
          </a:p>
          <a:p>
            <a:pPr marL="365125" indent="-255588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cs-CZ" sz="1200" dirty="0" smtClean="0"/>
              <a:t>[časopis]. [cit. </a:t>
            </a:r>
            <a:r>
              <a:rPr lang="it-IT" sz="1200" dirty="0" smtClean="0"/>
              <a:t>2013-08-25</a:t>
            </a:r>
            <a:r>
              <a:rPr lang="cs-CZ" sz="1200" dirty="0" smtClean="0"/>
              <a:t>]. Dostupné z: Náš chov – ročník 2012/12</a:t>
            </a:r>
          </a:p>
          <a:p>
            <a:pPr marL="365125" indent="-255588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cs-CZ" sz="1200" dirty="0" smtClean="0"/>
              <a:t>[časopis]. [cit. </a:t>
            </a:r>
            <a:r>
              <a:rPr lang="it-IT" sz="1200" dirty="0" smtClean="0"/>
              <a:t>2013-08-25</a:t>
            </a:r>
            <a:r>
              <a:rPr lang="cs-CZ" sz="1200" dirty="0" smtClean="0"/>
              <a:t>]. Dostupné z: Náš chov – ročník 2012/8</a:t>
            </a:r>
          </a:p>
          <a:p>
            <a:pPr marL="365125" indent="-255588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cs-CZ" sz="1200" dirty="0" smtClean="0"/>
              <a:t>[časopis]. [cit. </a:t>
            </a:r>
            <a:r>
              <a:rPr lang="it-IT" sz="1200" dirty="0" smtClean="0"/>
              <a:t>2013-08-25</a:t>
            </a:r>
            <a:r>
              <a:rPr lang="cs-CZ" sz="1200" dirty="0" smtClean="0"/>
              <a:t>]. Dostupné z: Náš chov – ročník 2013/8</a:t>
            </a:r>
          </a:p>
          <a:p>
            <a:pPr marL="365125" indent="-255588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it-IT" sz="1200" dirty="0" smtClean="0"/>
              <a:t>[online]. [cit. 2013-08-26]. Dostupné z: </a:t>
            </a:r>
            <a:r>
              <a:rPr lang="it-IT" sz="1200" dirty="0" smtClean="0">
                <a:hlinkClick r:id="rId7"/>
              </a:rPr>
              <a:t>http://www.bezpecna-krmiva.cz/soubory/Dolezal_telata.pdf</a:t>
            </a:r>
            <a:endParaRPr lang="cs-CZ" sz="1200" dirty="0" smtClean="0"/>
          </a:p>
          <a:p>
            <a:pPr marL="365125" indent="-255588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it-IT" sz="1200" dirty="0" smtClean="0"/>
              <a:t>[online]. [cit. 2013-08-26]. Dostupné z: </a:t>
            </a:r>
            <a:r>
              <a:rPr lang="it-IT" sz="1200" dirty="0" smtClean="0">
                <a:hlinkClick r:id="rId8"/>
              </a:rPr>
              <a:t>http://www.agrico.cz/skupinove-venkovni-boudy-iglu-pro-telata-2-342.html</a:t>
            </a:r>
            <a:endParaRPr lang="cs-CZ" sz="1200" dirty="0" smtClean="0"/>
          </a:p>
          <a:p>
            <a:pPr marL="365125" indent="-255588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endParaRPr lang="cs-CZ" sz="1200" dirty="0" smtClean="0"/>
          </a:p>
          <a:p>
            <a:pPr marL="365125" indent="-255588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endParaRPr lang="cs-CZ" sz="12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Odchov	</a:t>
            </a:r>
            <a:endParaRPr lang="cs-CZ" dirty="0"/>
          </a:p>
        </p:txBody>
      </p:sp>
      <p:sp>
        <p:nvSpPr>
          <p:cNvPr id="10" name="Zástupný symbol pro obsah 9"/>
          <p:cNvSpPr>
            <a:spLocks noGrp="1"/>
          </p:cNvSpPr>
          <p:nvPr>
            <p:ph idx="1"/>
          </p:nvPr>
        </p:nvSpPr>
        <p:spPr>
          <a:xfrm>
            <a:off x="467544" y="1556792"/>
            <a:ext cx="7620000" cy="4800600"/>
          </a:xfrm>
        </p:spPr>
        <p:txBody>
          <a:bodyPr/>
          <a:lstStyle/>
          <a:p>
            <a:r>
              <a:rPr lang="cs-CZ" sz="2000" dirty="0" smtClean="0"/>
              <a:t>Je soubor opatření zajišťující normální růst, tělesný vývin a zdravotní stav mláďat až do dospělosti</a:t>
            </a:r>
          </a:p>
          <a:p>
            <a:r>
              <a:rPr lang="cs-CZ" sz="2000" dirty="0" smtClean="0"/>
              <a:t>Úkoly odchovu:</a:t>
            </a:r>
          </a:p>
          <a:p>
            <a:pPr marL="868363" lvl="1" indent="-457200">
              <a:buFont typeface="+mj-lt"/>
              <a:buAutoNum type="arabicPeriod"/>
            </a:pPr>
            <a:r>
              <a:rPr lang="cs-CZ" dirty="0" smtClean="0"/>
              <a:t>Sladit fyziologické požadavky s požadavky ekonomickými</a:t>
            </a:r>
          </a:p>
          <a:p>
            <a:pPr marL="868363" lvl="1" indent="-457200">
              <a:buFont typeface="+mj-lt"/>
              <a:buAutoNum type="arabicPeriod"/>
            </a:pPr>
            <a:r>
              <a:rPr lang="cs-CZ" dirty="0" smtClean="0"/>
              <a:t>Získat zdravá zvířata s vysokou odolností a produkcí</a:t>
            </a:r>
          </a:p>
          <a:p>
            <a:pPr marL="1782763" lvl="4" indent="-457200"/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645024"/>
            <a:ext cx="4405486" cy="2868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1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0"/>
            <a:ext cx="8003232" cy="6068144"/>
          </a:xfrm>
        </p:spPr>
        <p:txBody>
          <a:bodyPr/>
          <a:lstStyle/>
          <a:p>
            <a:r>
              <a:rPr lang="cs-CZ" b="1" i="1" u="sng" dirty="0" smtClean="0"/>
              <a:t>Druhy odchovu:</a:t>
            </a:r>
          </a:p>
          <a:p>
            <a:pPr marL="868363" lvl="1" indent="-457200">
              <a:buFont typeface="+mj-lt"/>
              <a:buAutoNum type="alphaUcPeriod"/>
            </a:pPr>
            <a:r>
              <a:rPr lang="cs-CZ" b="1" u="sng" dirty="0" smtClean="0"/>
              <a:t>Tradiční</a:t>
            </a:r>
          </a:p>
          <a:p>
            <a:pPr marL="1233488" lvl="2" indent="-457200"/>
            <a:r>
              <a:rPr lang="cs-CZ" sz="1900" b="1" u="sng" dirty="0" smtClean="0"/>
              <a:t>Výživa a krmení</a:t>
            </a:r>
          </a:p>
          <a:p>
            <a:pPr marL="1508125" lvl="3" indent="-457200">
              <a:buFont typeface="+mj-lt"/>
              <a:buAutoNum type="romanUcPeriod"/>
            </a:pPr>
            <a:r>
              <a:rPr lang="cs-CZ" sz="1800" b="1" u="sng" dirty="0" smtClean="0">
                <a:solidFill>
                  <a:srgbClr val="FF0000"/>
                </a:solidFill>
              </a:rPr>
              <a:t>Období mlezivové – do 6. – 10. dne stáří</a:t>
            </a:r>
          </a:p>
          <a:p>
            <a:pPr marL="1782763" lvl="4" indent="-457200"/>
            <a:r>
              <a:rPr lang="cs-CZ" sz="1800" dirty="0" smtClean="0"/>
              <a:t>Mlezivo je sekret mléčné žlázy vylučovaný po porodu, je nenahraditelné</a:t>
            </a:r>
          </a:p>
          <a:p>
            <a:pPr marL="1782763" lvl="4" indent="-457200"/>
            <a:r>
              <a:rPr lang="cs-CZ" sz="1800" dirty="0" smtClean="0"/>
              <a:t>Obsahuje 5x více bílkovin a vitamínů, 2x více sušiny a minerálních látek</a:t>
            </a:r>
          </a:p>
          <a:p>
            <a:pPr marL="1782763" lvl="4" indent="-457200"/>
            <a:r>
              <a:rPr lang="cs-CZ" sz="1800" dirty="0" smtClean="0"/>
              <a:t>Ochranné látky klesají do 24 hodin na 1/3, do 48 hodin na 1/5</a:t>
            </a:r>
          </a:p>
          <a:p>
            <a:pPr marL="1782763" lvl="4" indent="-457200"/>
            <a:r>
              <a:rPr lang="cs-CZ" sz="1800" dirty="0" smtClean="0"/>
              <a:t>Obsahuje hořečnaté soli – projímavý účinek – odstranění střevní smolky</a:t>
            </a:r>
          </a:p>
          <a:p>
            <a:pPr marL="1782763" lvl="4" indent="-457200"/>
            <a:r>
              <a:rPr lang="cs-CZ" sz="1800" dirty="0" smtClean="0"/>
              <a:t>1. napojení, co nejdříve po narození asi 1 až 1,5 litru</a:t>
            </a:r>
          </a:p>
          <a:p>
            <a:pPr marL="1782763" lvl="4" indent="-457200"/>
            <a:r>
              <a:rPr lang="cs-CZ" sz="1800" dirty="0" smtClean="0"/>
              <a:t>Napájet 3x denně, od 3. dne stačí 2x denně (celkem 6 litrů) ve stejných intervalech</a:t>
            </a:r>
          </a:p>
          <a:p>
            <a:pPr marL="1782763" lvl="4" indent="-457200"/>
            <a:r>
              <a:rPr lang="cs-CZ" sz="1800" dirty="0" smtClean="0"/>
              <a:t>Teplota mleziva 36 až 40 °C</a:t>
            </a:r>
          </a:p>
          <a:p>
            <a:pPr marL="1782763" lvl="4" indent="-457200"/>
            <a:r>
              <a:rPr lang="cs-CZ" sz="1800" dirty="0" smtClean="0"/>
              <a:t>První den krávu nevydojovat úplně – nebezpečí parézy</a:t>
            </a:r>
          </a:p>
          <a:p>
            <a:pPr marL="1782763" lvl="4" indent="-457200"/>
            <a:r>
              <a:rPr lang="cs-CZ" sz="1800" dirty="0" smtClean="0"/>
              <a:t>Příjem je sáním nebo napájením</a:t>
            </a:r>
          </a:p>
          <a:p>
            <a:pPr marL="1782763" lvl="4" indent="-457200"/>
            <a:r>
              <a:rPr lang="cs-CZ" sz="1800" dirty="0" smtClean="0"/>
              <a:t>Kromě mleziva je možné podávat současně vodu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3545009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32656"/>
            <a:ext cx="3312368" cy="2792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284984"/>
            <a:ext cx="3024336" cy="2728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429000"/>
            <a:ext cx="3600400" cy="328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260648"/>
            <a:ext cx="7620000" cy="6068144"/>
          </a:xfrm>
        </p:spPr>
        <p:txBody>
          <a:bodyPr/>
          <a:lstStyle/>
          <a:p>
            <a:pPr marL="1450975" lvl="3" indent="-400050">
              <a:buAutoNum type="romanUcPeriod" startAt="2"/>
            </a:pPr>
            <a:r>
              <a:rPr lang="cs-CZ" sz="1800" b="1" u="sng" dirty="0" smtClean="0">
                <a:solidFill>
                  <a:srgbClr val="FF0000"/>
                </a:solidFill>
              </a:rPr>
              <a:t>Období mléčné -  od 24. – 70. dne</a:t>
            </a:r>
          </a:p>
          <a:p>
            <a:pPr marL="1725613" lvl="4" indent="-400050"/>
            <a:r>
              <a:rPr lang="cs-CZ" sz="1800" dirty="0" smtClean="0"/>
              <a:t>Od 6. – 10. dne je postupné přecházení na krmení plnotučným mlékem nebo MKS (mléčná krmná směs – </a:t>
            </a:r>
            <a:r>
              <a:rPr lang="cs-CZ" sz="1800" dirty="0" err="1" smtClean="0"/>
              <a:t>laktosan</a:t>
            </a:r>
            <a:r>
              <a:rPr lang="cs-CZ" sz="1800" dirty="0" smtClean="0"/>
              <a:t>) + voda</a:t>
            </a:r>
          </a:p>
          <a:p>
            <a:pPr marL="1725613" lvl="4" indent="-400050"/>
            <a:r>
              <a:rPr lang="cs-CZ" sz="1800" dirty="0" smtClean="0"/>
              <a:t>Od 2. týdne se přikrmuje senem </a:t>
            </a:r>
            <a:r>
              <a:rPr lang="cs-CZ" sz="1800" dirty="0" err="1" smtClean="0"/>
              <a:t>adlibitum</a:t>
            </a:r>
            <a:r>
              <a:rPr lang="cs-CZ" sz="1800" dirty="0" smtClean="0"/>
              <a:t> (neomezeně)</a:t>
            </a:r>
          </a:p>
          <a:p>
            <a:pPr marL="1725613" lvl="4" indent="-400050"/>
            <a:r>
              <a:rPr lang="cs-CZ" sz="1800" dirty="0" smtClean="0"/>
              <a:t>Od 3. týdne se přikrmuje jadrná směs neomezeně </a:t>
            </a:r>
          </a:p>
          <a:p>
            <a:pPr marL="1725613" lvl="4" indent="-400050"/>
            <a:r>
              <a:rPr lang="cs-CZ" sz="1800" dirty="0" smtClean="0"/>
              <a:t>Od 8. týdne se dává 1,5 kg jádra + 6 l mléka + pitná voda/kus a den</a:t>
            </a:r>
          </a:p>
          <a:p>
            <a:pPr marL="1725613" lvl="4" indent="-400050"/>
            <a:r>
              <a:rPr lang="cs-CZ" sz="1800" dirty="0" smtClean="0"/>
              <a:t>Jadrná směs je </a:t>
            </a:r>
            <a:r>
              <a:rPr lang="cs-CZ" sz="1800" b="1" dirty="0" smtClean="0"/>
              <a:t>ČOT</a:t>
            </a:r>
            <a:r>
              <a:rPr lang="cs-CZ" sz="1800" dirty="0" smtClean="0"/>
              <a:t> (časný odstav telat) nebo </a:t>
            </a:r>
            <a:r>
              <a:rPr lang="cs-CZ" sz="1800" b="1" dirty="0" smtClean="0"/>
              <a:t>Startér</a:t>
            </a:r>
          </a:p>
          <a:p>
            <a:pPr marL="1725613" lvl="4" indent="-400050"/>
            <a:r>
              <a:rPr lang="cs-CZ" sz="1800" dirty="0" smtClean="0"/>
              <a:t>Jádro podávat vždy suché, seno v nejlepší kvalitě</a:t>
            </a:r>
          </a:p>
          <a:p>
            <a:pPr marL="1725613" lvl="4" indent="-400050"/>
            <a:r>
              <a:rPr lang="cs-CZ" sz="1800" dirty="0" smtClean="0"/>
              <a:t>Při průjmu vysadit mléko a podávat čaje + </a:t>
            </a:r>
            <a:r>
              <a:rPr lang="cs-CZ" sz="1800" dirty="0" err="1" smtClean="0"/>
              <a:t>protiprůjmové</a:t>
            </a:r>
            <a:r>
              <a:rPr lang="cs-CZ" sz="1800" dirty="0" smtClean="0"/>
              <a:t> přípravky</a:t>
            </a:r>
          </a:p>
          <a:p>
            <a:pPr marL="1725613" lvl="4" indent="-400050">
              <a:buNone/>
            </a:pPr>
            <a:endParaRPr lang="cs-CZ" sz="1800" dirty="0" smtClean="0"/>
          </a:p>
          <a:p>
            <a:pPr marL="1725613" lvl="4" indent="-400050">
              <a:buNone/>
            </a:pPr>
            <a:r>
              <a:rPr lang="cs-CZ" sz="1800" b="1" u="sng" dirty="0" smtClean="0"/>
              <a:t>Typy odstavu:</a:t>
            </a:r>
          </a:p>
          <a:p>
            <a:pPr marL="1908810" lvl="5" indent="-400050">
              <a:buFont typeface="+mj-lt"/>
              <a:buAutoNum type="arabicParenR"/>
            </a:pPr>
            <a:r>
              <a:rPr lang="cs-CZ" sz="1800" dirty="0" smtClean="0"/>
              <a:t>Časný ve 42 dnech</a:t>
            </a:r>
          </a:p>
          <a:p>
            <a:pPr marL="1908810" lvl="5" indent="-400050">
              <a:buFont typeface="+mj-lt"/>
              <a:buAutoNum type="arabicParenR"/>
            </a:pPr>
            <a:r>
              <a:rPr lang="cs-CZ" sz="1800" dirty="0" smtClean="0"/>
              <a:t>Zkrácený v 56 dnech</a:t>
            </a:r>
          </a:p>
          <a:p>
            <a:pPr marL="1908810" lvl="5" indent="-400050">
              <a:buFont typeface="+mj-lt"/>
              <a:buAutoNum type="arabicParenR"/>
            </a:pPr>
            <a:r>
              <a:rPr lang="cs-CZ" sz="1800" dirty="0" smtClean="0"/>
              <a:t>Pozvolný v 70 dnech</a:t>
            </a:r>
          </a:p>
          <a:p>
            <a:pPr marL="1725613" lvl="4" indent="-400050"/>
            <a:endParaRPr lang="cs-CZ" sz="1800" dirty="0" smtClean="0"/>
          </a:p>
          <a:p>
            <a:pPr marL="1725613" lvl="4" indent="-400050"/>
            <a:endParaRPr lang="cs-CZ" sz="1800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2952328" cy="2567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ovéPole 2"/>
          <p:cNvSpPr txBox="1"/>
          <p:nvPr/>
        </p:nvSpPr>
        <p:spPr>
          <a:xfrm>
            <a:off x="755576" y="2708920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u="sng" dirty="0" smtClean="0"/>
              <a:t>MKS</a:t>
            </a:r>
            <a:endParaRPr lang="cs-CZ" b="1" u="sng" dirty="0"/>
          </a:p>
        </p:txBody>
      </p:sp>
      <p:pic>
        <p:nvPicPr>
          <p:cNvPr id="2053" name="Picture 5" descr="http://www.zea.cz/images/clanky/telstart-vod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188640"/>
            <a:ext cx="4667672" cy="2952328"/>
          </a:xfrm>
          <a:prstGeom prst="rect">
            <a:avLst/>
          </a:prstGeom>
          <a:noFill/>
        </p:spPr>
      </p:pic>
      <p:pic>
        <p:nvPicPr>
          <p:cNvPr id="2055" name="Picture 7" descr="http://www.maxcarp.cz/uploads/gallery/a-bannery/Fer.olihen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429000"/>
            <a:ext cx="3728931" cy="2796698"/>
          </a:xfrm>
          <a:prstGeom prst="rect">
            <a:avLst/>
          </a:prstGeom>
          <a:noFill/>
        </p:spPr>
      </p:pic>
      <p:pic>
        <p:nvPicPr>
          <p:cNvPr id="2057" name="Picture 9" descr="http://www.agd-jevisovice.cz/obrazky/248acz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3573016"/>
            <a:ext cx="3600400" cy="2520280"/>
          </a:xfrm>
          <a:prstGeom prst="rect">
            <a:avLst/>
          </a:prstGeom>
          <a:noFill/>
        </p:spPr>
      </p:pic>
      <p:sp>
        <p:nvSpPr>
          <p:cNvPr id="8" name="TextovéPole 7"/>
          <p:cNvSpPr txBox="1"/>
          <p:nvPr/>
        </p:nvSpPr>
        <p:spPr>
          <a:xfrm>
            <a:off x="1475656" y="3068960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u="sng" dirty="0" smtClean="0"/>
              <a:t>Startér</a:t>
            </a:r>
            <a:endParaRPr lang="cs-CZ" b="1" u="sng" dirty="0"/>
          </a:p>
        </p:txBody>
      </p:sp>
      <p:sp>
        <p:nvSpPr>
          <p:cNvPr id="9" name="TextovéPole 8"/>
          <p:cNvSpPr txBox="1"/>
          <p:nvPr/>
        </p:nvSpPr>
        <p:spPr>
          <a:xfrm>
            <a:off x="5580112" y="3212976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u="sng" dirty="0" smtClean="0"/>
              <a:t>ČOT</a:t>
            </a:r>
            <a:endParaRPr lang="cs-CZ" b="1" u="sng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60648"/>
            <a:ext cx="7620000" cy="6140152"/>
          </a:xfrm>
        </p:spPr>
        <p:txBody>
          <a:bodyPr/>
          <a:lstStyle/>
          <a:p>
            <a:pPr lvl="2"/>
            <a:r>
              <a:rPr lang="cs-CZ" b="1" u="sng" dirty="0" smtClean="0">
                <a:solidFill>
                  <a:srgbClr val="FF0000"/>
                </a:solidFill>
              </a:rPr>
              <a:t>Okyselené mléko</a:t>
            </a:r>
          </a:p>
          <a:p>
            <a:pPr lvl="3"/>
            <a:r>
              <a:rPr lang="cs-CZ" sz="1800" dirty="0" smtClean="0"/>
              <a:t>Nestandardní mléko je možné zkrmovat, pokud se ošetří kyselinou mravenčí (na 1 l mléka/3 ml kyseliny mravenčí)</a:t>
            </a:r>
          </a:p>
          <a:p>
            <a:pPr lvl="3">
              <a:buNone/>
            </a:pPr>
            <a:r>
              <a:rPr lang="cs-CZ" sz="1800" b="1" u="sng" dirty="0" smtClean="0"/>
              <a:t>Výhody okyseleného mléka:</a:t>
            </a:r>
          </a:p>
          <a:p>
            <a:pPr marL="1668463" lvl="4" indent="-342900">
              <a:buFont typeface="+mj-lt"/>
              <a:buAutoNum type="arabicParenR"/>
            </a:pPr>
            <a:r>
              <a:rPr lang="cs-CZ" sz="1800" dirty="0" smtClean="0"/>
              <a:t>Zabránění průjmu telat</a:t>
            </a:r>
          </a:p>
          <a:p>
            <a:pPr marL="1668463" lvl="4" indent="-342900">
              <a:buFont typeface="+mj-lt"/>
              <a:buAutoNum type="arabicParenR"/>
            </a:pPr>
            <a:r>
              <a:rPr lang="cs-CZ" sz="1800" dirty="0" smtClean="0"/>
              <a:t>Ušetření energie (mléko lze podávat při stájové teplotě – kyselinou se zahřeje)</a:t>
            </a:r>
          </a:p>
          <a:p>
            <a:pPr marL="1668463" lvl="4" indent="-342900">
              <a:buFont typeface="+mj-lt"/>
              <a:buAutoNum type="arabicParenR"/>
            </a:pPr>
            <a:r>
              <a:rPr lang="cs-CZ" sz="1800" dirty="0" smtClean="0"/>
              <a:t>Zkrmení nestandardního mléka</a:t>
            </a:r>
          </a:p>
          <a:p>
            <a:pPr marL="1668463" lvl="4" indent="-342900">
              <a:buFont typeface="+mj-lt"/>
              <a:buAutoNum type="arabicParenR"/>
            </a:pPr>
            <a:r>
              <a:rPr lang="cs-CZ" sz="1800" dirty="0" smtClean="0"/>
              <a:t>Lepší příjem a využití krmiva</a:t>
            </a:r>
          </a:p>
          <a:p>
            <a:pPr marL="1668463" lvl="4" indent="-342900">
              <a:buFont typeface="+mj-lt"/>
              <a:buAutoNum type="arabicParenR"/>
            </a:pPr>
            <a:r>
              <a:rPr lang="cs-CZ" sz="1800" dirty="0" smtClean="0"/>
              <a:t>Vyšší přírůstky</a:t>
            </a:r>
            <a:endParaRPr lang="cs-CZ" sz="1800" dirty="0"/>
          </a:p>
        </p:txBody>
      </p:sp>
      <p:pic>
        <p:nvPicPr>
          <p:cNvPr id="22530" name="Picture 2" descr="http://www.zootechnika.cz/img/picture/773/borovnice-0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573016"/>
            <a:ext cx="4032448" cy="302433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88640"/>
            <a:ext cx="8003232" cy="6140152"/>
          </a:xfrm>
        </p:spPr>
        <p:txBody>
          <a:bodyPr/>
          <a:lstStyle/>
          <a:p>
            <a:pPr marL="1450975" lvl="3" indent="-400050">
              <a:buAutoNum type="romanUcPeriod" startAt="3"/>
            </a:pPr>
            <a:r>
              <a:rPr lang="cs-CZ" sz="1800" b="1" u="sng" dirty="0" smtClean="0">
                <a:solidFill>
                  <a:srgbClr val="FF0000"/>
                </a:solidFill>
              </a:rPr>
              <a:t>Rostlinná výživa</a:t>
            </a:r>
          </a:p>
          <a:p>
            <a:pPr marL="1725613" lvl="4" indent="-400050"/>
            <a:r>
              <a:rPr lang="cs-CZ" sz="1800" dirty="0" smtClean="0"/>
              <a:t>Do 3. měsíce je základem krmné dávky jadrná krmná směs (bílkovinná)  + seno + voda</a:t>
            </a:r>
          </a:p>
          <a:p>
            <a:pPr marL="1725613" lvl="4" indent="-400050"/>
            <a:r>
              <a:rPr lang="cs-CZ" sz="1800" dirty="0" smtClean="0"/>
              <a:t>Po skončení 3. měsíce přidáváme objemná krmiva (</a:t>
            </a:r>
            <a:r>
              <a:rPr lang="cs-CZ" sz="1800" dirty="0" err="1" smtClean="0"/>
              <a:t>senáž</a:t>
            </a:r>
            <a:r>
              <a:rPr lang="cs-CZ" sz="1800" dirty="0" smtClean="0"/>
              <a:t>, siláž, pastevní porost) + jadrná směs glycidová 1,5 kg + voda</a:t>
            </a:r>
          </a:p>
          <a:p>
            <a:pPr marL="1725613" lvl="4" indent="-400050"/>
            <a:r>
              <a:rPr lang="cs-CZ" sz="1800" dirty="0" smtClean="0"/>
              <a:t>Objemná krmiva se dávají do nasycení</a:t>
            </a:r>
          </a:p>
          <a:p>
            <a:pPr marL="1725613" lvl="4" indent="-400050"/>
            <a:endParaRPr lang="cs-CZ" sz="1800" dirty="0"/>
          </a:p>
        </p:txBody>
      </p:sp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2204864"/>
            <a:ext cx="4124325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727" y="2420888"/>
            <a:ext cx="4086225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blona_prezentace_dum_nj">
  <a:themeElements>
    <a:clrScheme name="Sousedství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Sousedství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sablona_prezentace_dum_nj</Template>
  <TotalTime>245</TotalTime>
  <Words>1051</Words>
  <Application>Microsoft Office PowerPoint</Application>
  <PresentationFormat>Předvádění na obrazovce (4:3)</PresentationFormat>
  <Paragraphs>123</Paragraphs>
  <Slides>23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23</vt:i4>
      </vt:variant>
    </vt:vector>
  </HeadingPairs>
  <TitlesOfParts>
    <vt:vector size="24" baseType="lpstr">
      <vt:lpstr>sablona_prezentace_dum_nj</vt:lpstr>
      <vt:lpstr>Odchov  telat</vt:lpstr>
      <vt:lpstr>Snímek 2</vt:lpstr>
      <vt:lpstr>Odchov </vt:lpstr>
      <vt:lpstr>Snímek 4</vt:lpstr>
      <vt:lpstr>Snímek 5</vt:lpstr>
      <vt:lpstr>Snímek 6</vt:lpstr>
      <vt:lpstr>Snímek 7</vt:lpstr>
      <vt:lpstr>Snímek 8</vt:lpstr>
      <vt:lpstr>Snímek 9</vt:lpstr>
      <vt:lpstr>Snímek 10</vt:lpstr>
      <vt:lpstr>Snímek 11</vt:lpstr>
      <vt:lpstr>Snímek 12</vt:lpstr>
      <vt:lpstr>Snímek 13</vt:lpstr>
      <vt:lpstr>Ustájení telat</vt:lpstr>
      <vt:lpstr>Snímek 15</vt:lpstr>
      <vt:lpstr>Snímek 16</vt:lpstr>
      <vt:lpstr>Snímek 17</vt:lpstr>
      <vt:lpstr>Snímek 18</vt:lpstr>
      <vt:lpstr>Snímek 19</vt:lpstr>
      <vt:lpstr>Snímek 20</vt:lpstr>
      <vt:lpstr>Snímek 21</vt:lpstr>
      <vt:lpstr>Snímek 22</vt:lpstr>
      <vt:lpstr>Použité obrázky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Odchov  telat</dc:title>
  <dc:creator>Administrator</dc:creator>
  <cp:lastModifiedBy>verys</cp:lastModifiedBy>
  <cp:revision>125</cp:revision>
  <dcterms:created xsi:type="dcterms:W3CDTF">2013-08-25T16:35:41Z</dcterms:created>
  <dcterms:modified xsi:type="dcterms:W3CDTF">2014-09-18T07:37:54Z</dcterms:modified>
</cp:coreProperties>
</file>