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28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4" r:id="rId19"/>
    <p:sldId id="275" r:id="rId20"/>
    <p:sldId id="277" r:id="rId21"/>
    <p:sldId id="278" r:id="rId22"/>
    <p:sldId id="279" r:id="rId23"/>
    <p:sldId id="281" r:id="rId24"/>
    <p:sldId id="280" r:id="rId25"/>
    <p:sldId id="282" r:id="rId26"/>
    <p:sldId id="260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8A40DA6-C596-48AC-B2F3-274968C9219B}" type="datetimeFigureOut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72D8E00-150F-4DEF-94FB-0FDEA5B77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88913"/>
            <a:ext cx="5256213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84F0-19FC-498B-A1EC-72BCC35258A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48DB-940F-4D98-9DC8-0F00CC34B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C1346-C82C-4BFD-9934-50802B20C6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7B8-B79A-4A80-B938-B8F50F07F63D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C3C9C-EAC5-4E40-A0A6-2B3C6D1C7E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3A8A9-3291-4CE4-A522-58D91AB9EA7A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A0135-F23E-4817-8981-8B1125ACF5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B700D-2B69-44EC-8B5E-3167C04B6E43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26541-B7D4-42CC-AB0E-191C8E98C4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835C-FC33-4DFA-A139-DB2C6FC530F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42F11-9FCD-4AA1-901E-54697548D2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2090-F1D6-4B21-B49F-74EA2F2BB910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65592-EE7F-4FCD-8860-7394495714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3014-432C-4111-B18D-2BA3E81E78AF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FB2B3-6F44-4260-90B1-406236FD2C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371C7-FD86-4F0C-A39D-7B27E3946DBC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C5E7C-41C8-4E70-8086-E70C7EDE5B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EECD-C2EB-489F-ACDC-BC03FA693917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E171B-74FB-46AD-9F4A-2D1AA0F82AB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31FB-F205-4930-858A-E628C7472074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3E2DD-A1D9-4A16-8B2F-08BA0E4DE7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DC380-1A57-45C0-A25C-2680DBB5B311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9329F1-EF7C-44F8-9FCF-ECEBCF1EE6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cs-CZ"/>
              <a:t>Střední škola přírodovědná a zemědělská Nový Jičín </a:t>
            </a:r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282F453-772E-4715-9A3C-80FC27023E95}" type="datetime1">
              <a:rPr lang="cs-CZ"/>
              <a:pPr>
                <a:defRPr/>
              </a:pPr>
              <a:t>18. 9. 2014</a:t>
            </a:fld>
            <a:endParaRPr lang="cs-CZ"/>
          </a:p>
        </p:txBody>
      </p:sp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08625" y="6105525"/>
            <a:ext cx="34559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ransition/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ennifermackenzie.co.uk/2005/07/stabiliser.html" TargetMode="External"/><Relationship Id="rId2" Type="http://schemas.openxmlformats.org/officeDocument/2006/relationships/hyperlink" Target="http://www.gallowaycattlesociety.co.uk/news-events12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umavskyangus.cz/fotoalbum/fotogalerie-skotu/sumavsky-angus-na-pastvinach/pastva-sumavskeho-anguse44.jpg.html" TargetMode="External"/><Relationship Id="rId5" Type="http://schemas.openxmlformats.org/officeDocument/2006/relationships/hyperlink" Target="http://www.agriland.ie/news/limousins-stretch-across-ireland/" TargetMode="External"/><Relationship Id="rId4" Type="http://schemas.openxmlformats.org/officeDocument/2006/relationships/hyperlink" Target="http://www.dardni.gov.uk/index/farming/livestock/beef-cattle/beef-technology-projects/beef-new_technology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284538"/>
            <a:ext cx="7543800" cy="99853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Chov krav bez tržní produkce mléka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4213" y="1273175"/>
            <a:ext cx="7543800" cy="5000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Střední škola technická a zemědělská, Nový Jičín, příspěvková organizace </a:t>
            </a:r>
            <a:endParaRPr lang="cs-CZ" sz="1800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684213" y="5018088"/>
            <a:ext cx="7543800" cy="4984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cs-CZ" sz="1800" dirty="0" smtClean="0"/>
              <a:t>Leden, 2014</a:t>
            </a:r>
            <a:endParaRPr lang="cs-CZ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Zvládnutý pastevní systém se projeví:</a:t>
            </a:r>
            <a:endParaRPr lang="cs-CZ" sz="2400" dirty="0" smtClean="0"/>
          </a:p>
          <a:p>
            <a:pPr lvl="1"/>
            <a:r>
              <a:rPr lang="cs-CZ" sz="2200" dirty="0" smtClean="0"/>
              <a:t>Rozptýlením zvířat po celé ploše</a:t>
            </a:r>
          </a:p>
          <a:p>
            <a:pPr lvl="1"/>
            <a:r>
              <a:rPr lang="cs-CZ" sz="2200" dirty="0" smtClean="0"/>
              <a:t>Aktivní pasení 10 – 12 hodin denně</a:t>
            </a:r>
          </a:p>
          <a:p>
            <a:pPr lvl="1"/>
            <a:r>
              <a:rPr lang="cs-CZ" sz="2200" dirty="0" smtClean="0"/>
              <a:t>Nízké porosty o sušině 20 % způsobují pocit mechanické nasycenosti</a:t>
            </a:r>
          </a:p>
          <a:p>
            <a:pPr lvl="1"/>
            <a:r>
              <a:rPr lang="cs-CZ" sz="2200" dirty="0" smtClean="0"/>
              <a:t>Bachor má kontinuální přísun pastevního porostu a nepřetržitý výdej do následujících částí trávicího traktu – výsledkem je ideálně pracující fermentační jednotka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4" name="Picture 2" descr="http://www.agriland.ie/wp-content/uploads/2013/08/Limousin_Suckler_Herd_1_OGP-300x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468959"/>
            <a:ext cx="2857500" cy="32004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Odstav telat:</a:t>
            </a:r>
            <a:endParaRPr lang="cs-CZ" sz="2400" dirty="0" smtClean="0"/>
          </a:p>
          <a:p>
            <a:pPr lvl="1"/>
            <a:r>
              <a:rPr lang="cs-CZ" sz="2200" dirty="0" smtClean="0"/>
              <a:t>Stres pro telata i krávy</a:t>
            </a:r>
          </a:p>
          <a:p>
            <a:pPr lvl="1"/>
            <a:r>
              <a:rPr lang="cs-CZ" sz="2200" dirty="0" smtClean="0"/>
              <a:t>Stres u krav trvá 2 – 5 dnů</a:t>
            </a:r>
          </a:p>
          <a:p>
            <a:pPr lvl="1"/>
            <a:r>
              <a:rPr lang="cs-CZ" sz="2200" dirty="0" smtClean="0"/>
              <a:t>U telat je stres větší – až onemocnění horních cest dýchacích a postiženo může být i trávicí ústrojí</a:t>
            </a:r>
          </a:p>
          <a:p>
            <a:pPr lvl="1"/>
            <a:r>
              <a:rPr lang="cs-CZ" sz="2200" dirty="0" smtClean="0"/>
              <a:t>Telata musí být umístěna na stanoviště, kde je zabráněno úniku</a:t>
            </a:r>
          </a:p>
          <a:p>
            <a:pPr lvl="1"/>
            <a:r>
              <a:rPr lang="cs-CZ" sz="2200" dirty="0" smtClean="0"/>
              <a:t>Telata lze rozdělit dle pohlaví</a:t>
            </a:r>
          </a:p>
          <a:p>
            <a:pPr lvl="1"/>
            <a:r>
              <a:rPr lang="cs-CZ" sz="2200" dirty="0" smtClean="0"/>
              <a:t>KD spočívá v seně a po zvládnutí zdravotních problémů i další složky</a:t>
            </a:r>
          </a:p>
          <a:p>
            <a:pPr lvl="1"/>
            <a:r>
              <a:rPr lang="cs-CZ" sz="2200" dirty="0" smtClean="0"/>
              <a:t>Krávy pást do konce října – zlepšení kondice</a:t>
            </a:r>
          </a:p>
          <a:p>
            <a:pPr lvl="1"/>
            <a:r>
              <a:rPr lang="cs-CZ" sz="2200" dirty="0" smtClean="0"/>
              <a:t>Odstav telat spojit s prodejem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Stavby a ustájení:</a:t>
            </a:r>
            <a:endParaRPr lang="cs-CZ" sz="2400" dirty="0" smtClean="0"/>
          </a:p>
          <a:p>
            <a:pPr lvl="1"/>
            <a:r>
              <a:rPr lang="cs-CZ" sz="2200" dirty="0" smtClean="0"/>
              <a:t>Zimoviště s otevřenou lehárnou s hlubokou podestýlkou</a:t>
            </a:r>
          </a:p>
          <a:p>
            <a:pPr lvl="1"/>
            <a:r>
              <a:rPr lang="cs-CZ" sz="2200" dirty="0" smtClean="0"/>
              <a:t>Na 1 krávu 5 m2</a:t>
            </a:r>
          </a:p>
          <a:p>
            <a:pPr lvl="1"/>
            <a:r>
              <a:rPr lang="cs-CZ" sz="2200" dirty="0" smtClean="0"/>
              <a:t>Zařízení pro telení, školka, krmiště mimo lehárnu</a:t>
            </a:r>
          </a:p>
          <a:p>
            <a:pPr lvl="1"/>
            <a:r>
              <a:rPr lang="cs-CZ" sz="2200" dirty="0" smtClean="0"/>
              <a:t>Zakládat krmivo 1 x denně</a:t>
            </a:r>
          </a:p>
          <a:p>
            <a:pPr lvl="1"/>
            <a:r>
              <a:rPr lang="cs-CZ" sz="2200" dirty="0" smtClean="0"/>
              <a:t>KD 15 – 18 kg sušiny / 1 DJ na den</a:t>
            </a:r>
          </a:p>
          <a:p>
            <a:pPr lvl="1"/>
            <a:r>
              <a:rPr lang="cs-CZ" sz="2200" dirty="0" smtClean="0"/>
              <a:t>Spotřeba steliva 5 – 8 kg na ks a den</a:t>
            </a:r>
          </a:p>
          <a:p>
            <a:endParaRPr lang="cs-CZ" dirty="0"/>
          </a:p>
        </p:txBody>
      </p:sp>
      <p:pic>
        <p:nvPicPr>
          <p:cNvPr id="17410" name="Picture 2" descr="http://www.sumavskyangus.cz/img/mid/66/pastva-sumavskeho-anguse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4381500" cy="29241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Ukazatelé reprodukce:</a:t>
            </a:r>
            <a:endParaRPr lang="cs-CZ" sz="2400" dirty="0" smtClean="0"/>
          </a:p>
          <a:p>
            <a:pPr lvl="1"/>
            <a:r>
              <a:rPr lang="cs-CZ" sz="2200" dirty="0" smtClean="0"/>
              <a:t>3 – 4 reprodukční cykly</a:t>
            </a:r>
          </a:p>
          <a:p>
            <a:pPr lvl="1"/>
            <a:r>
              <a:rPr lang="cs-CZ" sz="2200" dirty="0" smtClean="0"/>
              <a:t>Březost 90 %</a:t>
            </a:r>
          </a:p>
          <a:p>
            <a:pPr lvl="1"/>
            <a:r>
              <a:rPr lang="cs-CZ" sz="2200" dirty="0" smtClean="0"/>
              <a:t>2 – 3 % zmetání či předčasné porody</a:t>
            </a:r>
          </a:p>
          <a:p>
            <a:pPr lvl="1"/>
            <a:r>
              <a:rPr lang="cs-CZ" sz="2200" dirty="0" smtClean="0"/>
              <a:t>Ztráty telat do 30 ti dnů 3 – 5 %, od 30 ti dnů 2 – 3 %</a:t>
            </a:r>
          </a:p>
          <a:p>
            <a:pPr lvl="1"/>
            <a:r>
              <a:rPr lang="cs-CZ" sz="2200" dirty="0" err="1" smtClean="0"/>
              <a:t>Brakace</a:t>
            </a:r>
            <a:r>
              <a:rPr lang="cs-CZ" sz="2200" dirty="0" smtClean="0"/>
              <a:t> ve stádě 20%</a:t>
            </a:r>
          </a:p>
          <a:p>
            <a:pPr lvl="1"/>
            <a:r>
              <a:rPr lang="cs-CZ" sz="2200" dirty="0" smtClean="0"/>
              <a:t>Zařazení do plemenitby v hmotnosti 400 kg, 16 – 18 měsíců</a:t>
            </a:r>
          </a:p>
          <a:p>
            <a:pPr lvl="1"/>
            <a:r>
              <a:rPr lang="cs-CZ" sz="2200" dirty="0" smtClean="0"/>
              <a:t>Extenzivní plemena </a:t>
            </a:r>
            <a:r>
              <a:rPr lang="cs-CZ" sz="2200" dirty="0" err="1" smtClean="0"/>
              <a:t>Galoway</a:t>
            </a:r>
            <a:r>
              <a:rPr lang="cs-CZ" sz="2200" dirty="0" smtClean="0"/>
              <a:t> – 24 měsíců, Skotský náhorní skot ve 36 měsících</a:t>
            </a:r>
          </a:p>
          <a:p>
            <a:endParaRPr lang="cs-CZ" dirty="0"/>
          </a:p>
        </p:txBody>
      </p:sp>
      <p:pic>
        <p:nvPicPr>
          <p:cNvPr id="3" name="Picture 2" descr="http://www.jennifermackenzie.co.uk/2005/07/Lilburn2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414238"/>
            <a:ext cx="3357062" cy="22907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Mamka\Desktop\žilina\DSCF6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6444208" cy="4833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Mamka\Desktop\žilina\DSCF64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164288" cy="5373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Mamka\Desktop\žilina\DSCF6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Mamka\Desktop\žilina\DSCF6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C:\Users\Mamka\Desktop\žilina\DSCF6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6660232" cy="49951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Mamka\Desktop\žilina\DSCF64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107950" y="987425"/>
          <a:ext cx="8856663" cy="575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3447"/>
                <a:gridCol w="6133216"/>
              </a:tblGrid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Autor a téma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[Ing.</a:t>
                      </a:r>
                      <a:r>
                        <a:rPr lang="cs-CZ" sz="1400" baseline="0" dirty="0" smtClean="0">
                          <a:latin typeface="+mj-lt"/>
                        </a:rPr>
                        <a:t> Iva Rašková</a:t>
                      </a:r>
                      <a:r>
                        <a:rPr lang="cs-CZ" sz="1400" dirty="0" smtClean="0">
                          <a:latin typeface="+mj-lt"/>
                        </a:rPr>
                        <a:t>]     [</a:t>
                      </a:r>
                      <a:r>
                        <a:rPr lang="cs-CZ" sz="1400" dirty="0" smtClean="0"/>
                        <a:t>Chov krav bez tržní produkce mléka</a:t>
                      </a:r>
                      <a:r>
                        <a:rPr lang="cs-CZ" sz="1400" dirty="0" smtClean="0">
                          <a:latin typeface="+mj-lt"/>
                        </a:rPr>
                        <a:t>]</a:t>
                      </a:r>
                    </a:p>
                  </a:txBody>
                  <a:tcPr marL="91437" marR="91437" marT="45728" marB="45728" anchor="ctr"/>
                </a:tc>
              </a:tr>
              <a:tr h="36582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Číslo a název projektu: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CZ.1.07/1.5.00/34.0906     EU peníze </a:t>
                      </a:r>
                      <a:r>
                        <a:rPr lang="cs-CZ" sz="1400" dirty="0" err="1" smtClean="0">
                          <a:latin typeface="+mj-lt"/>
                        </a:rPr>
                        <a:t>SŠPřZe</a:t>
                      </a:r>
                      <a:r>
                        <a:rPr lang="cs-CZ" sz="1400" dirty="0" smtClean="0">
                          <a:latin typeface="+mj-lt"/>
                        </a:rPr>
                        <a:t> Nový Jičín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Anotace, vč. možností využití: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DUM obsahuje [stručný zápis učiva, obrázky]. Lze využít k [probírání nového učiva].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5412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Počet</a:t>
                      </a:r>
                      <a:r>
                        <a:rPr lang="cs-CZ" sz="1800" baseline="0" dirty="0" smtClean="0">
                          <a:latin typeface="+mj-lt"/>
                        </a:rPr>
                        <a:t> vyučovacích hodin: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1 hodina  </a:t>
                      </a:r>
                    </a:p>
                  </a:txBody>
                  <a:tcPr marL="91437" marR="91437" marT="45728" marB="45728" anchor="ctr"/>
                </a:tc>
              </a:tr>
              <a:tr h="947379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Určeno pro obory: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err="1" smtClean="0">
                          <a:latin typeface="+mj-lt"/>
                        </a:rPr>
                        <a:t>Agropodnikání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48951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latin typeface="+mj-lt"/>
                        </a:rPr>
                        <a:t>Šablona:</a:t>
                      </a:r>
                    </a:p>
                    <a:p>
                      <a:endParaRPr lang="cs-CZ" sz="1800" dirty="0" smtClean="0">
                        <a:latin typeface="+mj-lt"/>
                      </a:endParaRPr>
                    </a:p>
                    <a:p>
                      <a:r>
                        <a:rPr lang="cs-CZ" sz="1800" dirty="0" smtClean="0">
                          <a:latin typeface="+mj-lt"/>
                        </a:rPr>
                        <a:t>Téma (název) sady DUM:</a:t>
                      </a:r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V/2 </a:t>
                      </a:r>
                      <a:r>
                        <a:rPr lang="cs-CZ" sz="1400" dirty="0" smtClean="0">
                          <a:latin typeface="+mj-lt"/>
                        </a:rPr>
                        <a:t>Inovace a zkvalitnění výuky směřující k rozvoji odborných kompetencí žáků středních škol                                                      </a:t>
                      </a:r>
                    </a:p>
                    <a:p>
                      <a:endParaRPr lang="cs-CZ" sz="1400" dirty="0" smtClean="0">
                        <a:latin typeface="+mj-lt"/>
                      </a:endParaRPr>
                    </a:p>
                    <a:p>
                      <a:r>
                        <a:rPr lang="cs-CZ" sz="1400" dirty="0" smtClean="0">
                          <a:latin typeface="+mj-lt"/>
                        </a:rPr>
                        <a:t>Chov zvířat 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  <a:tr h="109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latin typeface="+mj-lt"/>
                        </a:rPr>
                        <a:t>Číslo DUM </a:t>
                      </a:r>
                      <a:r>
                        <a:rPr lang="cs-CZ" sz="1200" dirty="0" smtClean="0">
                          <a:latin typeface="+mj-lt"/>
                        </a:rPr>
                        <a:t>(</a:t>
                      </a:r>
                      <a:r>
                        <a:rPr lang="cs-CZ" sz="1200" dirty="0" err="1" smtClean="0">
                          <a:latin typeface="+mj-lt"/>
                        </a:rPr>
                        <a:t>šablona_číslo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šablony_číslo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sady_číslo</a:t>
                      </a:r>
                      <a:r>
                        <a:rPr lang="cs-CZ" sz="1200" dirty="0" smtClean="0">
                          <a:latin typeface="+mj-lt"/>
                        </a:rPr>
                        <a:t> </a:t>
                      </a:r>
                      <a:r>
                        <a:rPr lang="cs-CZ" sz="1200" dirty="0" err="1" smtClean="0">
                          <a:latin typeface="+mj-lt"/>
                        </a:rPr>
                        <a:t>projektu_číslo</a:t>
                      </a:r>
                      <a:r>
                        <a:rPr lang="cs-CZ" sz="1200" dirty="0" smtClean="0">
                          <a:latin typeface="+mj-lt"/>
                        </a:rPr>
                        <a:t> DUM)</a:t>
                      </a:r>
                      <a:r>
                        <a:rPr lang="cs-CZ" sz="1800" dirty="0" smtClean="0">
                          <a:latin typeface="+mj-lt"/>
                        </a:rPr>
                        <a:t>:</a:t>
                      </a:r>
                    </a:p>
                    <a:p>
                      <a:endParaRPr lang="cs-CZ" sz="18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  <a:tc>
                  <a:txBody>
                    <a:bodyPr/>
                    <a:lstStyle/>
                    <a:p>
                      <a:r>
                        <a:rPr lang="cs-CZ" sz="1400" dirty="0" smtClean="0">
                          <a:latin typeface="+mj-lt"/>
                        </a:rPr>
                        <a:t>52_1_S1_0906_D17</a:t>
                      </a:r>
                      <a:endParaRPr lang="cs-CZ" sz="1400" dirty="0">
                        <a:latin typeface="+mj-lt"/>
                      </a:endParaRPr>
                    </a:p>
                  </a:txBody>
                  <a:tcPr marL="91437" marR="91437" marT="45728" marB="45728" anchor="ctr"/>
                </a:tc>
              </a:tr>
            </a:tbl>
          </a:graphicData>
        </a:graphic>
      </p:graphicFrame>
      <p:pic>
        <p:nvPicPr>
          <p:cNvPr id="4124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1913"/>
            <a:ext cx="3744912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Mamka\Desktop\žilina\DSCF6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164288" cy="5373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Mamka\Desktop\žilina\DSCF6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164288" cy="5373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mka\Desktop\Nová složka (4)\DSCF66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6732240" cy="50491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mka\Desktop\Nová složka (4)\DSCF66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6876256" cy="5157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mka\Desktop\Nová složka (4)\DSCF6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548680"/>
            <a:ext cx="7008779" cy="52565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mka\Desktop\Nová složka (4)\DSCF6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380312" cy="55352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7171" name="Zástupný symbol pro obsah 2"/>
          <p:cNvSpPr>
            <a:spLocks/>
          </p:cNvSpPr>
          <p:nvPr/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2014-01-17]. Dostupné z: </a:t>
            </a:r>
            <a:r>
              <a:rPr lang="it-IT" sz="1200" dirty="0" smtClean="0">
                <a:hlinkClick r:id="rId2"/>
              </a:rPr>
              <a:t>http://www.gallowaycattlesociety.co.uk/news-events12.asp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2014-01-17]. Dostupné z: </a:t>
            </a:r>
            <a:r>
              <a:rPr lang="it-IT" sz="1200" dirty="0" smtClean="0">
                <a:hlinkClick r:id="rId3"/>
              </a:rPr>
              <a:t>http://www.jennifermackenzie.co.uk/2005/07/stabiliser.html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2014-01-17]. Dostupné z: </a:t>
            </a:r>
            <a:r>
              <a:rPr lang="it-IT" sz="1200" dirty="0" smtClean="0">
                <a:hlinkClick r:id="rId4"/>
              </a:rPr>
              <a:t>http://www.dardni.gov.uk/index/farming/livestock/beef-cattle/beef-technology-projects/beef-new_technology.htm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2014-01-17]. Dostupné z: </a:t>
            </a:r>
            <a:r>
              <a:rPr lang="it-IT" sz="1200" dirty="0" smtClean="0">
                <a:hlinkClick r:id="rId5"/>
              </a:rPr>
              <a:t>http://www.agriland.ie/news/limousins-stretch-across-ireland/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cs-CZ" sz="1200" dirty="0" smtClean="0"/>
              <a:t>Vlastní zdroje – Školní zemědělský podnik – Žilina.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it-IT" sz="1200" dirty="0" smtClean="0"/>
              <a:t>[online]. [cit. 2014-01-17]. Dostupné z: </a:t>
            </a:r>
            <a:r>
              <a:rPr lang="it-IT" sz="1200" dirty="0" smtClean="0">
                <a:hlinkClick r:id="rId6"/>
              </a:rPr>
              <a:t>http://www.sumavskyangus.cz/fotoalbum/fotogalerie-skotu/sumavsky-angus-na-pastvinach/pastva-sumavskeho-anguse44.jpg.html</a:t>
            </a:r>
            <a:endParaRPr lang="cs-CZ" sz="1200" dirty="0" smtClean="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endParaRPr lang="cs-CZ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776864" cy="5952728"/>
          </a:xfrm>
        </p:spPr>
        <p:txBody>
          <a:bodyPr/>
          <a:lstStyle/>
          <a:p>
            <a:pPr algn="ctr">
              <a:buNone/>
            </a:pPr>
            <a:r>
              <a:rPr lang="cs-CZ" sz="2600" b="1" dirty="0" smtClean="0"/>
              <a:t>Chov masných plemen</a:t>
            </a:r>
            <a:endParaRPr lang="cs-CZ" sz="2600" dirty="0" smtClean="0"/>
          </a:p>
          <a:p>
            <a:pPr algn="ctr">
              <a:buNone/>
            </a:pPr>
            <a:r>
              <a:rPr lang="cs-CZ" sz="2600" b="1" dirty="0" smtClean="0"/>
              <a:t>Chov krav bez tržní produkce mléka</a:t>
            </a:r>
            <a:endParaRPr lang="cs-CZ" sz="26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sz="2400" b="1" dirty="0" smtClean="0"/>
              <a:t>Zimní období:</a:t>
            </a:r>
            <a:endParaRPr lang="cs-CZ" dirty="0" smtClean="0"/>
          </a:p>
          <a:p>
            <a:pPr lvl="1"/>
            <a:r>
              <a:rPr lang="cs-CZ" sz="2200" dirty="0" smtClean="0"/>
              <a:t>Telení probíhá začátkem února</a:t>
            </a:r>
          </a:p>
          <a:p>
            <a:pPr lvl="1"/>
            <a:r>
              <a:rPr lang="cs-CZ" sz="2200" dirty="0" smtClean="0"/>
              <a:t>Jarní rovnodennost</a:t>
            </a:r>
          </a:p>
          <a:p>
            <a:pPr lvl="1"/>
            <a:r>
              <a:rPr lang="cs-CZ" sz="2200" dirty="0" smtClean="0"/>
              <a:t>Stálejší počasí</a:t>
            </a:r>
          </a:p>
          <a:p>
            <a:pPr lvl="1"/>
            <a:r>
              <a:rPr lang="cs-CZ" sz="2200" dirty="0" smtClean="0"/>
              <a:t>Chovatel má dostatek času věnovat se telení</a:t>
            </a:r>
          </a:p>
          <a:p>
            <a:pPr lvl="1"/>
            <a:r>
              <a:rPr lang="cs-CZ" sz="2200" dirty="0" smtClean="0"/>
              <a:t>Výživa telat zpočátku pouze mlékem – produkce krav je </a:t>
            </a:r>
            <a:br>
              <a:rPr lang="cs-CZ" sz="2200" dirty="0" smtClean="0"/>
            </a:br>
            <a:r>
              <a:rPr lang="cs-CZ" sz="2200" dirty="0" smtClean="0"/>
              <a:t>6 – 8 kg mléka</a:t>
            </a:r>
          </a:p>
          <a:p>
            <a:pPr lvl="1"/>
            <a:r>
              <a:rPr lang="cs-CZ" sz="2200" dirty="0" smtClean="0"/>
              <a:t>Nižší produkce mléka způsobuje nižší příjem při sání – telata se nepřepijí, jsou nucena častěji pít, což je nutí k pohybu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 lvl="1"/>
            <a:r>
              <a:rPr lang="cs-CZ" sz="2200" dirty="0" smtClean="0"/>
              <a:t>Do nástupu vegetace (60 – 90 dnů od telení) je kráva schopna pokrýt potřebu živin pro tele svou produkcí mléka</a:t>
            </a:r>
          </a:p>
          <a:p>
            <a:pPr lvl="1"/>
            <a:r>
              <a:rPr lang="cs-CZ" sz="2200" dirty="0" smtClean="0"/>
              <a:t>Přechodem na pastvu se tělesné ztráty vyrovnávají a dojnice reagují zvýšenou produkcí mléka</a:t>
            </a:r>
          </a:p>
          <a:p>
            <a:pPr lvl="1"/>
            <a:r>
              <a:rPr lang="cs-CZ" sz="2200" dirty="0" smtClean="0"/>
              <a:t>Telení v časných zimních měsících (XI, I)způsobí velký úbytek hmotnosti, nižší produkci mléka a poruchy v reprodukci</a:t>
            </a:r>
          </a:p>
          <a:p>
            <a:pPr lvl="1"/>
            <a:r>
              <a:rPr lang="cs-CZ" sz="2200" dirty="0" smtClean="0"/>
              <a:t>Telení v dubnu a květnu – zvířata jsou již na pastvě, produkce mléka je vyšší než potřebují telata</a:t>
            </a:r>
          </a:p>
          <a:p>
            <a:endParaRPr lang="cs-CZ" dirty="0"/>
          </a:p>
        </p:txBody>
      </p:sp>
      <p:pic>
        <p:nvPicPr>
          <p:cNvPr id="14338" name="Picture 2" descr="http://www.gallowaycattlesociety.co.uk/images/australia%20vis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21088"/>
            <a:ext cx="3287688" cy="24657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Ustájení:</a:t>
            </a:r>
            <a:endParaRPr lang="cs-CZ" sz="2400" dirty="0" smtClean="0"/>
          </a:p>
          <a:p>
            <a:pPr lvl="1"/>
            <a:r>
              <a:rPr lang="cs-CZ" sz="2200" dirty="0" smtClean="0"/>
              <a:t>Prostor pro krmení, napájení a ležení</a:t>
            </a:r>
          </a:p>
          <a:p>
            <a:pPr lvl="1"/>
            <a:r>
              <a:rPr lang="cs-CZ" sz="2200" dirty="0" smtClean="0"/>
              <a:t>Musí umožňovat manipulaci se stádem</a:t>
            </a:r>
          </a:p>
          <a:p>
            <a:pPr lvl="1"/>
            <a:r>
              <a:rPr lang="cs-CZ" sz="2200" dirty="0" smtClean="0"/>
              <a:t>Musí mít zpevněný podklad</a:t>
            </a:r>
          </a:p>
          <a:p>
            <a:pPr lvl="1"/>
            <a:r>
              <a:rPr lang="cs-CZ" sz="2200" dirty="0" smtClean="0"/>
              <a:t>Umožnit technicky rozdělit prostor (fixační boxy, prostory matek s telaty, školky)</a:t>
            </a:r>
          </a:p>
          <a:p>
            <a:pPr>
              <a:buNone/>
            </a:pPr>
            <a:r>
              <a:rPr lang="cs-CZ" dirty="0" smtClean="0"/>
              <a:t> </a:t>
            </a:r>
          </a:p>
          <a:p>
            <a:pPr>
              <a:buNone/>
            </a:pPr>
            <a:r>
              <a:rPr lang="cs-CZ" sz="2400" b="1" dirty="0" smtClean="0"/>
              <a:t>Krmení:</a:t>
            </a:r>
          </a:p>
          <a:p>
            <a:pPr lvl="1"/>
            <a:r>
              <a:rPr lang="cs-CZ" sz="2200" dirty="0" smtClean="0"/>
              <a:t>Stačí objemná krmiva</a:t>
            </a:r>
          </a:p>
          <a:p>
            <a:pPr lvl="1"/>
            <a:r>
              <a:rPr lang="cs-CZ" sz="2200" dirty="0" smtClean="0"/>
              <a:t>Zajistit pocit nasycenosti zvířat</a:t>
            </a:r>
          </a:p>
          <a:p>
            <a:pPr lvl="1"/>
            <a:r>
              <a:rPr lang="cs-CZ" sz="2200" dirty="0" smtClean="0"/>
              <a:t>Přidávat minerální látky a vitamíny v podobě lizů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Napájení:</a:t>
            </a:r>
          </a:p>
          <a:p>
            <a:pPr lvl="1"/>
            <a:r>
              <a:rPr lang="cs-CZ" sz="2200" dirty="0" smtClean="0"/>
              <a:t>Napáječky umístit mimo prostor ležení</a:t>
            </a:r>
          </a:p>
          <a:p>
            <a:pPr lvl="1"/>
            <a:r>
              <a:rPr lang="cs-CZ" sz="2200" dirty="0" smtClean="0"/>
              <a:t>Nižší počet napáječek zamezuje zamrznutí</a:t>
            </a:r>
          </a:p>
          <a:p>
            <a:endParaRPr lang="cs-CZ" dirty="0" smtClean="0"/>
          </a:p>
          <a:p>
            <a:pPr>
              <a:buNone/>
            </a:pPr>
            <a:r>
              <a:rPr lang="cs-CZ" sz="2400" b="1" dirty="0" smtClean="0"/>
              <a:t>Připouštění:</a:t>
            </a:r>
          </a:p>
          <a:p>
            <a:pPr lvl="1"/>
            <a:r>
              <a:rPr lang="cs-CZ" sz="2200" dirty="0" smtClean="0"/>
              <a:t>Přirozená plemenitba</a:t>
            </a:r>
          </a:p>
          <a:p>
            <a:pPr lvl="1"/>
            <a:r>
              <a:rPr lang="cs-CZ" sz="2200" dirty="0" smtClean="0"/>
              <a:t>Býk se umisťuje do stáda na vymezené období (maximálně 2 měsíce, 3 </a:t>
            </a:r>
            <a:r>
              <a:rPr lang="cs-CZ" sz="2200" dirty="0" err="1" smtClean="0"/>
              <a:t>říjové</a:t>
            </a:r>
            <a:r>
              <a:rPr lang="cs-CZ" sz="2200" dirty="0" smtClean="0"/>
              <a:t> cykly)</a:t>
            </a:r>
          </a:p>
          <a:p>
            <a:pPr lvl="1"/>
            <a:r>
              <a:rPr lang="cs-CZ" sz="2200" dirty="0" smtClean="0"/>
              <a:t>Na 1 býka 25 – 30 krav</a:t>
            </a:r>
          </a:p>
          <a:p>
            <a:pPr lvl="1"/>
            <a:r>
              <a:rPr lang="cs-CZ" sz="2200" dirty="0" smtClean="0"/>
              <a:t>Zabřeznutí je 95 %</a:t>
            </a:r>
          </a:p>
          <a:p>
            <a:endParaRPr lang="cs-CZ" dirty="0"/>
          </a:p>
        </p:txBody>
      </p:sp>
      <p:pic>
        <p:nvPicPr>
          <p:cNvPr id="12292" name="Picture 4" descr="http://www.dardni.gov.uk/15month_cal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61048"/>
            <a:ext cx="2899048" cy="21419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Inseminace:</a:t>
            </a:r>
          </a:p>
          <a:p>
            <a:pPr lvl="1"/>
            <a:r>
              <a:rPr lang="cs-CZ" sz="2200" dirty="0" smtClean="0"/>
              <a:t>1/3 plemenic má spontánní říji 60 – 90 dnů po porodu</a:t>
            </a:r>
          </a:p>
          <a:p>
            <a:pPr lvl="1"/>
            <a:r>
              <a:rPr lang="cs-CZ" sz="2200" dirty="0" smtClean="0"/>
              <a:t>U ostatních dochází k útlumu pohlavní činnosti (příčina sání telat)</a:t>
            </a:r>
          </a:p>
          <a:p>
            <a:pPr lvl="1"/>
            <a:r>
              <a:rPr lang="cs-CZ" sz="2200" dirty="0" smtClean="0"/>
              <a:t>Využít pouze u 1. říje ještě v zimovišti, další </a:t>
            </a:r>
            <a:r>
              <a:rPr lang="cs-CZ" sz="2200" dirty="0" err="1" smtClean="0"/>
              <a:t>říjové</a:t>
            </a:r>
            <a:r>
              <a:rPr lang="cs-CZ" sz="2200" dirty="0" smtClean="0"/>
              <a:t> cykly na pastvě a přirozenou plemenitbou</a:t>
            </a:r>
          </a:p>
          <a:p>
            <a:endParaRPr lang="cs-CZ" dirty="0" smtClean="0"/>
          </a:p>
          <a:p>
            <a:pPr>
              <a:buNone/>
            </a:pPr>
            <a:r>
              <a:rPr lang="cs-CZ" sz="2400" b="1" dirty="0" smtClean="0"/>
              <a:t>Pastva:</a:t>
            </a:r>
          </a:p>
          <a:p>
            <a:pPr lvl="1"/>
            <a:r>
              <a:rPr lang="cs-CZ" sz="2200" dirty="0" smtClean="0"/>
              <a:t>Organizace v květnu až do konce října</a:t>
            </a:r>
          </a:p>
          <a:p>
            <a:pPr lvl="1"/>
            <a:r>
              <a:rPr lang="cs-CZ" sz="2200" dirty="0" smtClean="0"/>
              <a:t>Nástup již v dubnu, dochází k vypasení </a:t>
            </a:r>
            <a:r>
              <a:rPr lang="cs-CZ" sz="2200" dirty="0" err="1" smtClean="0"/>
              <a:t>nedopasků</a:t>
            </a:r>
            <a:r>
              <a:rPr lang="cs-CZ" sz="2200" dirty="0" smtClean="0"/>
              <a:t> z minulého roku + příkrm</a:t>
            </a:r>
          </a:p>
          <a:p>
            <a:pPr lvl="1"/>
            <a:r>
              <a:rPr lang="cs-CZ" sz="2200" dirty="0" smtClean="0"/>
              <a:t>Stálý pobyt 24 hodin</a:t>
            </a:r>
          </a:p>
          <a:p>
            <a:pPr lvl="1"/>
            <a:r>
              <a:rPr lang="cs-CZ" sz="2200" dirty="0" smtClean="0"/>
              <a:t>Zatížení pastviny 1200 – 1500 kg/ha (jaro 2500 – 3000 kg, podzim 600 – 750 kg/ha)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600" b="1" dirty="0" smtClean="0"/>
              <a:t>Zařízení pastvin:</a:t>
            </a:r>
            <a:endParaRPr lang="cs-CZ" sz="2600" dirty="0" smtClean="0"/>
          </a:p>
          <a:p>
            <a:pPr>
              <a:buNone/>
            </a:pPr>
            <a:r>
              <a:rPr lang="cs-CZ" sz="2600" dirty="0" smtClean="0"/>
              <a:t> </a:t>
            </a:r>
          </a:p>
          <a:p>
            <a:pPr>
              <a:buNone/>
            </a:pPr>
            <a:r>
              <a:rPr lang="cs-CZ" sz="2400" b="1" dirty="0" smtClean="0"/>
              <a:t>Oplocení:</a:t>
            </a:r>
          </a:p>
          <a:p>
            <a:pPr lvl="1"/>
            <a:r>
              <a:rPr lang="cs-CZ" dirty="0" smtClean="0"/>
              <a:t>Základní pastva je ohrazena pevně, zesílena el. ohradníkem</a:t>
            </a:r>
          </a:p>
          <a:p>
            <a:pPr lvl="1"/>
            <a:r>
              <a:rPr lang="cs-CZ" dirty="0" smtClean="0"/>
              <a:t>Ostatní pastviny – stačí elektrický ohradník</a:t>
            </a:r>
          </a:p>
          <a:p>
            <a:endParaRPr lang="cs-CZ" dirty="0" smtClean="0"/>
          </a:p>
          <a:p>
            <a:pPr>
              <a:buNone/>
            </a:pPr>
            <a:r>
              <a:rPr lang="cs-CZ" sz="2400" b="1" dirty="0" smtClean="0"/>
              <a:t>Napájení:</a:t>
            </a:r>
          </a:p>
          <a:p>
            <a:pPr lvl="1"/>
            <a:r>
              <a:rPr lang="cs-CZ" dirty="0" smtClean="0"/>
              <a:t>Napajedlo zajištěno proti rozbahnění</a:t>
            </a:r>
          </a:p>
          <a:p>
            <a:pPr lvl="1"/>
            <a:r>
              <a:rPr lang="cs-CZ" dirty="0" smtClean="0"/>
              <a:t>Spotřeba vody na 1 DJ – 100 l</a:t>
            </a:r>
          </a:p>
          <a:p>
            <a:pPr lvl="1"/>
            <a:r>
              <a:rPr lang="cs-CZ" dirty="0" smtClean="0"/>
              <a:t>V blízkosti může být minerální liz</a:t>
            </a:r>
          </a:p>
          <a:p>
            <a:pPr lvl="1"/>
            <a:endParaRPr lang="cs-CZ" dirty="0" smtClean="0"/>
          </a:p>
          <a:p>
            <a:pPr>
              <a:buNone/>
            </a:pPr>
            <a:r>
              <a:rPr lang="cs-CZ" sz="2400" b="1" dirty="0" smtClean="0"/>
              <a:t>Ochrana před povětrnostními vlivy:</a:t>
            </a:r>
          </a:p>
          <a:p>
            <a:pPr lvl="1"/>
            <a:r>
              <a:rPr lang="cs-CZ" dirty="0" smtClean="0"/>
              <a:t>Nerovnost terénu</a:t>
            </a:r>
          </a:p>
          <a:p>
            <a:endParaRPr lang="cs-CZ" dirty="0"/>
          </a:p>
        </p:txBody>
      </p:sp>
      <p:pic>
        <p:nvPicPr>
          <p:cNvPr id="10242" name="Picture 2" descr="http://www.dardni.gov.uk/cow_and_calf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708920"/>
            <a:ext cx="3187080" cy="21342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>
          <a:xfrm>
            <a:off x="467544" y="404664"/>
            <a:ext cx="7620000" cy="5952728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/>
              <a:t>Technická zařízení: </a:t>
            </a:r>
          </a:p>
          <a:p>
            <a:pPr lvl="1"/>
            <a:r>
              <a:rPr lang="cs-CZ" sz="2200" dirty="0" smtClean="0"/>
              <a:t>Manipulační plochy (shromaždiště stáda, zužující se ulička, fixační zařízení)</a:t>
            </a:r>
          </a:p>
          <a:p>
            <a:pPr lvl="0"/>
            <a:endParaRPr lang="cs-CZ" dirty="0" smtClean="0"/>
          </a:p>
          <a:p>
            <a:pPr>
              <a:buNone/>
            </a:pPr>
            <a:r>
              <a:rPr lang="cs-CZ" sz="2400" b="1" dirty="0" smtClean="0"/>
              <a:t>Zdraví:</a:t>
            </a:r>
          </a:p>
          <a:p>
            <a:pPr lvl="1"/>
            <a:r>
              <a:rPr lang="cs-CZ" sz="2200" dirty="0" smtClean="0"/>
              <a:t>Podmínka dobrého výsledku</a:t>
            </a:r>
          </a:p>
          <a:p>
            <a:pPr lvl="1">
              <a:buNone/>
            </a:pPr>
            <a:endParaRPr lang="cs-CZ" sz="2200" dirty="0" smtClean="0"/>
          </a:p>
          <a:p>
            <a:pPr>
              <a:buNone/>
            </a:pPr>
            <a:r>
              <a:rPr lang="cs-CZ" sz="2400" b="1" dirty="0" smtClean="0"/>
              <a:t>Organizační podmínky uchování zdraví:</a:t>
            </a:r>
          </a:p>
          <a:p>
            <a:pPr lvl="1"/>
            <a:r>
              <a:rPr lang="cs-CZ" sz="2200" dirty="0" smtClean="0"/>
              <a:t>Turnusové telení v krátkém časovém rozpětí</a:t>
            </a:r>
          </a:p>
          <a:p>
            <a:pPr lvl="1"/>
            <a:r>
              <a:rPr lang="cs-CZ" sz="2200" dirty="0" smtClean="0"/>
              <a:t>Vakcinace</a:t>
            </a:r>
          </a:p>
          <a:p>
            <a:pPr lvl="1"/>
            <a:r>
              <a:rPr lang="cs-CZ" sz="2200" dirty="0" smtClean="0"/>
              <a:t>Vyrovnaná KD</a:t>
            </a:r>
          </a:p>
          <a:p>
            <a:pPr lvl="1"/>
            <a:r>
              <a:rPr lang="cs-CZ" sz="2200" dirty="0" smtClean="0"/>
              <a:t>Dostatečný prostor pro krmení a napájení</a:t>
            </a:r>
          </a:p>
          <a:p>
            <a:pPr lvl="1"/>
            <a:r>
              <a:rPr lang="cs-CZ" sz="2200" dirty="0" smtClean="0"/>
              <a:t>Odčervení zvířat 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lona_prezentace_dum_nj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sablona_prezentace_dum_nj</Template>
  <TotalTime>64</TotalTime>
  <Words>550</Words>
  <Application>Microsoft Office PowerPoint</Application>
  <PresentationFormat>Předvádění na obrazovce (4:3)</PresentationFormat>
  <Paragraphs>125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sablona_prezentace_dum_nj</vt:lpstr>
      <vt:lpstr>Chov krav bez tržní produkce mléka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Použité 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Chov krav bez tržní produkce mléka</dc:title>
  <dc:creator>Administrator</dc:creator>
  <cp:lastModifiedBy>verys</cp:lastModifiedBy>
  <cp:revision>54</cp:revision>
  <dcterms:created xsi:type="dcterms:W3CDTF">2014-01-17T16:02:43Z</dcterms:created>
  <dcterms:modified xsi:type="dcterms:W3CDTF">2014-09-18T07:41:59Z</dcterms:modified>
</cp:coreProperties>
</file>