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28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76" r:id="rId9"/>
    <p:sldId id="266" r:id="rId10"/>
    <p:sldId id="277" r:id="rId11"/>
    <p:sldId id="267" r:id="rId12"/>
    <p:sldId id="268" r:id="rId13"/>
    <p:sldId id="278" r:id="rId14"/>
    <p:sldId id="269" r:id="rId15"/>
    <p:sldId id="270" r:id="rId16"/>
    <p:sldId id="271" r:id="rId17"/>
    <p:sldId id="272" r:id="rId18"/>
    <p:sldId id="273" r:id="rId19"/>
    <p:sldId id="279" r:id="rId20"/>
    <p:sldId id="280" r:id="rId21"/>
    <p:sldId id="281" r:id="rId22"/>
    <p:sldId id="283" r:id="rId23"/>
    <p:sldId id="282" r:id="rId24"/>
    <p:sldId id="284" r:id="rId25"/>
    <p:sldId id="285" r:id="rId26"/>
    <p:sldId id="260" r:id="rId27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pull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pull dir="ru"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enyskupu.pl/3-klasyfikacja-europ.html" TargetMode="External"/><Relationship Id="rId3" Type="http://schemas.openxmlformats.org/officeDocument/2006/relationships/hyperlink" Target="http://max.pubblicitaitalia.com/eurocarni/2006/9/6919.html" TargetMode="External"/><Relationship Id="rId7" Type="http://schemas.openxmlformats.org/officeDocument/2006/relationships/hyperlink" Target="http://www.pigbusiness.nl/nieuws/622/uitleg-bij-autofom---maske" TargetMode="External"/><Relationship Id="rId2" Type="http://schemas.openxmlformats.org/officeDocument/2006/relationships/hyperlink" Target="http://www.teknologisk.dk/nyhedsbrevet-ny-viden-om-slagteri-og-foraedling-nr-2-2009/den-nye-autofom-dk-sikrer-mere-praecis-koedprocentmaaling-og-sortering/27700,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eussir-porc.com/actualites/classement-des-carcasses-l-autofom-echographie-la-carcasse:23549.html" TargetMode="External"/><Relationship Id="rId5" Type="http://schemas.openxmlformats.org/officeDocument/2006/relationships/hyperlink" Target="http://www.pigbusiness.nl/nieuws/1211/hogere-voerwinst-door-beter-karkas" TargetMode="External"/><Relationship Id="rId4" Type="http://schemas.openxmlformats.org/officeDocument/2006/relationships/hyperlink" Target="http://www.productpilot.com/en/suppliers/carometec-a-s/product/mf_bata_0033801900/en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algn="ctr"/>
            <a:r>
              <a:rPr lang="cs-CZ" b="1" dirty="0" smtClean="0"/>
              <a:t>Výroba vepřového masa</a:t>
            </a:r>
            <a:endParaRPr lang="cs-CZ" b="1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Duben, 2014</a:t>
            </a:r>
            <a:endParaRPr lang="cs-CZ" sz="1800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Ošetřování prasat ve výkrmu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cs-CZ" sz="2200" dirty="0" smtClean="0"/>
              <a:t>Kontrola a obsluha jednotlivých zařízení</a:t>
            </a:r>
          </a:p>
          <a:p>
            <a:pPr lvl="1"/>
            <a:r>
              <a:rPr lang="cs-CZ" sz="2200" dirty="0" smtClean="0"/>
              <a:t>Krmení KKS plně mechanizováno</a:t>
            </a:r>
          </a:p>
          <a:p>
            <a:pPr lvl="1"/>
            <a:r>
              <a:rPr lang="cs-CZ" sz="2200" dirty="0" smtClean="0"/>
              <a:t>Ošetřovatelé musí sledovat příjem krmiva, pokud je snížený je to způsobeno:</a:t>
            </a:r>
          </a:p>
          <a:p>
            <a:pPr lvl="1"/>
            <a:r>
              <a:rPr lang="cs-CZ" sz="2200" dirty="0" smtClean="0"/>
              <a:t>Onemocněním</a:t>
            </a:r>
          </a:p>
          <a:p>
            <a:pPr lvl="1"/>
            <a:r>
              <a:rPr lang="cs-CZ" sz="2200" dirty="0" smtClean="0"/>
              <a:t>Zhoršením kvality směsi</a:t>
            </a:r>
          </a:p>
          <a:p>
            <a:pPr lvl="1"/>
            <a:r>
              <a:rPr lang="cs-CZ" sz="2200" dirty="0" smtClean="0"/>
              <a:t>Předávkováním</a:t>
            </a:r>
          </a:p>
          <a:p>
            <a:pPr lvl="1"/>
            <a:r>
              <a:rPr lang="cs-CZ" sz="2200" dirty="0" smtClean="0"/>
              <a:t>Zhoršením stájového klimatu</a:t>
            </a:r>
          </a:p>
          <a:p>
            <a:pPr lvl="1"/>
            <a:r>
              <a:rPr lang="cs-CZ" sz="2200" dirty="0" smtClean="0"/>
              <a:t>Kotec by měl zkonzumovat předložené krmivo během 30 minut</a:t>
            </a:r>
          </a:p>
          <a:p>
            <a:endParaRPr lang="cs-CZ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lvl="1"/>
            <a:r>
              <a:rPr lang="cs-CZ" sz="2200" dirty="0" smtClean="0"/>
              <a:t>Věnovat pozornost napájení</a:t>
            </a:r>
          </a:p>
          <a:p>
            <a:pPr lvl="1"/>
            <a:r>
              <a:rPr lang="cs-CZ" sz="2200" dirty="0" smtClean="0"/>
              <a:t>Na počátku turnusu výkrmnu asanovat</a:t>
            </a:r>
          </a:p>
          <a:p>
            <a:pPr lvl="1"/>
            <a:r>
              <a:rPr lang="cs-CZ" sz="2200" dirty="0" smtClean="0"/>
              <a:t>Podezřelá nebo nemocná zvířata umístit do izolace</a:t>
            </a:r>
          </a:p>
          <a:p>
            <a:pPr lvl="1"/>
            <a:r>
              <a:rPr lang="cs-CZ" sz="2200" dirty="0" smtClean="0"/>
              <a:t>Uhynulá zvířata dát do </a:t>
            </a:r>
            <a:r>
              <a:rPr lang="cs-CZ" sz="2200" dirty="0" err="1" smtClean="0"/>
              <a:t>kafilérních</a:t>
            </a:r>
            <a:r>
              <a:rPr lang="cs-CZ" sz="2200" dirty="0" smtClean="0"/>
              <a:t> boxů – likvidace v asanačních ústavech</a:t>
            </a:r>
          </a:p>
          <a:p>
            <a:endParaRPr lang="cs-CZ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Ztráty při výkrmu prasat</a:t>
            </a:r>
          </a:p>
          <a:p>
            <a:pPr lvl="1"/>
            <a:r>
              <a:rPr lang="cs-CZ" sz="2200" dirty="0" smtClean="0"/>
              <a:t>Přímé – úhyny a konfiskáty</a:t>
            </a:r>
          </a:p>
          <a:p>
            <a:pPr lvl="1"/>
            <a:r>
              <a:rPr lang="cs-CZ" sz="2200" dirty="0" smtClean="0"/>
              <a:t>Nepřímé – snížená intenzita růstu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>
              <a:buNone/>
            </a:pPr>
            <a:r>
              <a:rPr lang="cs-CZ" sz="2400" b="1" dirty="0" smtClean="0"/>
              <a:t>Hodnocení prasat ve výkrmu:</a:t>
            </a:r>
          </a:p>
          <a:p>
            <a:pPr lvl="1"/>
            <a:r>
              <a:rPr lang="cs-CZ" sz="2200" dirty="0" smtClean="0"/>
              <a:t>Turnus se hodnotí po vyskladnění </a:t>
            </a:r>
          </a:p>
          <a:p>
            <a:pPr lvl="1"/>
            <a:r>
              <a:rPr lang="cs-CZ" sz="2200" dirty="0" smtClean="0"/>
              <a:t>Průměrný denní přírůstek – 600 – 800g</a:t>
            </a:r>
          </a:p>
          <a:p>
            <a:pPr lvl="1"/>
            <a:r>
              <a:rPr lang="cs-CZ" sz="2200" dirty="0" smtClean="0"/>
              <a:t>Spotřeba krmiv na 1 kg přírůstku – 2,8 – 3,8 kg</a:t>
            </a:r>
          </a:p>
          <a:p>
            <a:pPr lvl="1"/>
            <a:r>
              <a:rPr lang="cs-CZ" sz="2200" dirty="0" smtClean="0"/>
              <a:t>Spotřeba krmiva na 1 krmný den – 2 kg</a:t>
            </a:r>
          </a:p>
          <a:p>
            <a:pPr lvl="1"/>
            <a:r>
              <a:rPr lang="cs-CZ" sz="2200" dirty="0" smtClean="0"/>
              <a:t>% úhynu a nutných porážek 3 – 5 %</a:t>
            </a:r>
          </a:p>
          <a:p>
            <a:pPr lvl="1"/>
            <a:r>
              <a:rPr lang="cs-CZ" sz="2200" dirty="0" smtClean="0"/>
              <a:t>Vyskladňovací hmotnost – 105 – 110 kg</a:t>
            </a:r>
          </a:p>
          <a:p>
            <a:endParaRPr lang="cs-CZ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Zpeněžování jatečných zvířat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Předpokladem je objektivní posouzení jatečné hodnoty</a:t>
            </a:r>
          </a:p>
          <a:p>
            <a:pPr>
              <a:buNone/>
            </a:pPr>
            <a:r>
              <a:rPr lang="cs-CZ" b="1" dirty="0" smtClean="0"/>
              <a:t>Jatečná prasata nebo vyřazená z chovu musí být:</a:t>
            </a:r>
          </a:p>
          <a:p>
            <a:pPr lvl="1"/>
            <a:r>
              <a:rPr lang="cs-CZ" sz="2200" dirty="0" smtClean="0"/>
              <a:t>Zdravá</a:t>
            </a:r>
          </a:p>
          <a:p>
            <a:pPr lvl="1"/>
            <a:r>
              <a:rPr lang="cs-CZ" sz="2200" dirty="0" smtClean="0"/>
              <a:t> Čistá, řádně ošetřená, bez poškození kůže</a:t>
            </a:r>
          </a:p>
          <a:p>
            <a:pPr lvl="1"/>
            <a:r>
              <a:rPr lang="cs-CZ" sz="2200" dirty="0" smtClean="0"/>
              <a:t>Před dodávkou nesmí být 12 hodin krmena</a:t>
            </a:r>
          </a:p>
          <a:p>
            <a:pPr lvl="1"/>
            <a:r>
              <a:rPr lang="cs-CZ" sz="2200" dirty="0" smtClean="0"/>
              <a:t>Kance dodávat odděleně</a:t>
            </a:r>
          </a:p>
          <a:p>
            <a:pPr>
              <a:buNone/>
            </a:pPr>
            <a:r>
              <a:rPr lang="cs-CZ" b="1" dirty="0" smtClean="0"/>
              <a:t>ČSN 46 61 60 – jatečná prasata</a:t>
            </a:r>
            <a:endParaRPr lang="cs-CZ" dirty="0" smtClean="0"/>
          </a:p>
          <a:p>
            <a:pPr lvl="1"/>
            <a:r>
              <a:rPr lang="cs-CZ" sz="2200" dirty="0" smtClean="0"/>
              <a:t>Výkup – napevno v živém (nepoužívá se plošně, pouze ojediněle)</a:t>
            </a:r>
          </a:p>
          <a:p>
            <a:pPr lvl="1"/>
            <a:r>
              <a:rPr lang="cs-CZ" sz="2200" dirty="0" smtClean="0"/>
              <a:t>Výkup v mase</a:t>
            </a:r>
          </a:p>
          <a:p>
            <a:pPr lvl="1"/>
            <a:r>
              <a:rPr lang="cs-CZ" sz="2200" dirty="0" smtClean="0"/>
              <a:t>Dle podílu svaloviny</a:t>
            </a:r>
          </a:p>
          <a:p>
            <a:endParaRPr lang="cs-CZ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Dle podílu svaloviny</a:t>
            </a:r>
          </a:p>
          <a:p>
            <a:pPr lvl="1"/>
            <a:r>
              <a:rPr lang="cs-CZ" sz="2200" dirty="0" smtClean="0"/>
              <a:t>Zjišťuje se měřením výšky svaloviny a sádla</a:t>
            </a:r>
          </a:p>
          <a:p>
            <a:pPr lvl="1"/>
            <a:r>
              <a:rPr lang="cs-CZ" sz="2200" dirty="0" smtClean="0"/>
              <a:t>Stanoví se % libového masa</a:t>
            </a:r>
          </a:p>
          <a:p>
            <a:pPr lvl="1"/>
            <a:endParaRPr lang="cs-CZ" dirty="0" smtClean="0"/>
          </a:p>
          <a:p>
            <a:pPr>
              <a:buNone/>
            </a:pPr>
            <a:r>
              <a:rPr lang="cs-CZ" sz="2400" b="1" dirty="0" smtClean="0"/>
              <a:t>Metody:</a:t>
            </a:r>
          </a:p>
          <a:p>
            <a:pPr lvl="1"/>
            <a:r>
              <a:rPr lang="cs-CZ" sz="2200" dirty="0" smtClean="0"/>
              <a:t>Jednobodová</a:t>
            </a:r>
          </a:p>
          <a:p>
            <a:pPr lvl="1"/>
            <a:r>
              <a:rPr lang="cs-CZ" sz="2200" dirty="0" smtClean="0"/>
              <a:t>Výška sádla a svaloviny se měří v 1 bodě </a:t>
            </a:r>
            <a:r>
              <a:rPr lang="cs-CZ" sz="2200" dirty="0" err="1" smtClean="0"/>
              <a:t>vpichovací</a:t>
            </a:r>
            <a:r>
              <a:rPr lang="cs-CZ" sz="2200" dirty="0" smtClean="0"/>
              <a:t> sondou nebo ultrazvukem</a:t>
            </a:r>
          </a:p>
          <a:p>
            <a:pPr lvl="1"/>
            <a:r>
              <a:rPr lang="cs-CZ" sz="2200" dirty="0" smtClean="0"/>
              <a:t>% libové svaloviny stanovíme výpočtem</a:t>
            </a:r>
          </a:p>
          <a:p>
            <a:endParaRPr lang="cs-CZ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Dvoubodová</a:t>
            </a:r>
          </a:p>
          <a:p>
            <a:pPr lvl="1"/>
            <a:r>
              <a:rPr lang="cs-CZ" sz="2200" dirty="0" smtClean="0"/>
              <a:t>Měří se výška svaloviny M v mm v bederní krajině, a to nejkratší vzdálenost od míšního kanálku k přednímu okraji středního </a:t>
            </a:r>
            <a:r>
              <a:rPr lang="cs-CZ" sz="2200" dirty="0" err="1" smtClean="0"/>
              <a:t>hýžďovce</a:t>
            </a:r>
            <a:endParaRPr lang="cs-CZ" sz="2200" dirty="0" smtClean="0"/>
          </a:p>
          <a:p>
            <a:pPr lvl="1"/>
            <a:r>
              <a:rPr lang="cs-CZ" sz="2200" dirty="0" smtClean="0"/>
              <a:t>Výška sádla S v mm včetně kůže v bederní krajině v místě nejnižší vrstvy nad středem středního </a:t>
            </a:r>
            <a:r>
              <a:rPr lang="cs-CZ" sz="2200" dirty="0" err="1" smtClean="0"/>
              <a:t>hýžďovce</a:t>
            </a:r>
            <a:endParaRPr lang="cs-CZ" sz="2200" dirty="0" smtClean="0"/>
          </a:p>
          <a:p>
            <a:pPr lvl="1"/>
            <a:r>
              <a:rPr lang="cs-CZ" sz="2200" dirty="0" smtClean="0"/>
              <a:t>Měří se na mediální ploše jatečné půlky</a:t>
            </a:r>
          </a:p>
          <a:p>
            <a:pPr lvl="1"/>
            <a:r>
              <a:rPr lang="cs-CZ" sz="2200" dirty="0" smtClean="0"/>
              <a:t>Zjištěné rozměry se dosadí do vzorce a výpočtem se stanoví podíl libového masa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b="1" dirty="0" err="1" smtClean="0"/>
              <a:t>AutoFom</a:t>
            </a:r>
            <a:endParaRPr lang="cs-CZ" b="1" dirty="0" smtClean="0"/>
          </a:p>
          <a:p>
            <a:pPr lvl="1"/>
            <a:r>
              <a:rPr lang="cs-CZ" sz="2200" dirty="0" smtClean="0"/>
              <a:t>Automatický klasifikační přístroj</a:t>
            </a:r>
          </a:p>
          <a:p>
            <a:pPr lvl="1"/>
            <a:r>
              <a:rPr lang="cs-CZ" sz="2200" dirty="0" smtClean="0"/>
              <a:t>Jatečné tělo prasete neotevřené leží na hřbetě, zbavené štětin</a:t>
            </a:r>
          </a:p>
          <a:p>
            <a:pPr lvl="1"/>
            <a:r>
              <a:rPr lang="cs-CZ" sz="2200" dirty="0" smtClean="0"/>
              <a:t>Prochází vanou s U profilem</a:t>
            </a:r>
          </a:p>
          <a:p>
            <a:pPr lvl="1"/>
            <a:r>
              <a:rPr lang="cs-CZ" sz="2200" dirty="0" smtClean="0"/>
              <a:t>Ve vaně je 16 ultrazvukových hlavic, které provedou 3 200 měření</a:t>
            </a:r>
          </a:p>
          <a:p>
            <a:pPr lvl="1"/>
            <a:r>
              <a:rPr lang="cs-CZ" sz="2200" dirty="0" smtClean="0"/>
              <a:t>Tento systém přivedl nový systém placení</a:t>
            </a:r>
          </a:p>
          <a:p>
            <a:pPr lvl="1"/>
            <a:r>
              <a:rPr lang="cs-CZ" sz="2200" dirty="0" smtClean="0"/>
              <a:t>Výhodou je plná automatizace a zatřídění zvířat s minimální odchylkou</a:t>
            </a:r>
          </a:p>
          <a:p>
            <a:endParaRPr lang="cs-CZ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S E U R O P</a:t>
            </a:r>
          </a:p>
          <a:p>
            <a:pPr>
              <a:buNone/>
            </a:pPr>
            <a:r>
              <a:rPr lang="cs-CZ" sz="2400" b="1" dirty="0" smtClean="0"/>
              <a:t>        </a:t>
            </a:r>
            <a:r>
              <a:rPr lang="cs-CZ" sz="2200" dirty="0" smtClean="0"/>
              <a:t>Nové obchodní třídy</a:t>
            </a:r>
          </a:p>
          <a:p>
            <a:pPr lvl="1"/>
            <a:r>
              <a:rPr lang="cs-CZ" sz="2200" dirty="0" smtClean="0"/>
              <a:t>S % libové svaloviny nad 60</a:t>
            </a:r>
          </a:p>
          <a:p>
            <a:pPr lvl="1"/>
            <a:r>
              <a:rPr lang="cs-CZ" sz="2200" dirty="0" smtClean="0"/>
              <a:t>E % libové svaloviny 55 – 60</a:t>
            </a:r>
          </a:p>
          <a:p>
            <a:pPr lvl="1"/>
            <a:r>
              <a:rPr lang="cs-CZ" sz="2200" dirty="0" smtClean="0"/>
              <a:t>U % libové svaloviny 50 – 54, 9</a:t>
            </a:r>
          </a:p>
          <a:p>
            <a:pPr lvl="1"/>
            <a:r>
              <a:rPr lang="cs-CZ" sz="2200" dirty="0" smtClean="0"/>
              <a:t>R % libové svaloviny 45 – 49, 9</a:t>
            </a:r>
          </a:p>
          <a:p>
            <a:pPr lvl="1"/>
            <a:r>
              <a:rPr lang="cs-CZ" sz="2200" dirty="0" smtClean="0"/>
              <a:t>P % libové svaloviny pod 40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>
              <a:buNone/>
            </a:pPr>
            <a:r>
              <a:rPr lang="cs-CZ" sz="2400" b="1" dirty="0" smtClean="0"/>
              <a:t>Dle kategorií</a:t>
            </a:r>
          </a:p>
          <a:p>
            <a:pPr lvl="1"/>
            <a:r>
              <a:rPr lang="cs-CZ" sz="2200" dirty="0" smtClean="0"/>
              <a:t>N – jatečně opracované tělo prasat do 52, 9 kg</a:t>
            </a:r>
          </a:p>
          <a:p>
            <a:pPr lvl="1"/>
            <a:r>
              <a:rPr lang="cs-CZ" sz="2200" dirty="0" smtClean="0"/>
              <a:t>T – jatečně opracované těla prasat 110 kg a více</a:t>
            </a:r>
          </a:p>
          <a:p>
            <a:pPr lvl="1"/>
            <a:r>
              <a:rPr lang="cs-CZ" sz="2200" dirty="0" smtClean="0"/>
              <a:t>Z – </a:t>
            </a:r>
            <a:r>
              <a:rPr lang="cs-CZ" sz="2200" dirty="0" err="1" smtClean="0"/>
              <a:t>zmasilé</a:t>
            </a:r>
            <a:r>
              <a:rPr lang="cs-CZ" sz="2200" dirty="0" smtClean="0"/>
              <a:t> prasnice a řezanci</a:t>
            </a:r>
          </a:p>
          <a:p>
            <a:pPr lvl="1"/>
            <a:r>
              <a:rPr lang="cs-CZ" sz="2200" dirty="0" smtClean="0"/>
              <a:t>H – hubené prasnice a řezanci</a:t>
            </a:r>
          </a:p>
          <a:p>
            <a:pPr lvl="1"/>
            <a:r>
              <a:rPr lang="cs-CZ" sz="2200" dirty="0" smtClean="0"/>
              <a:t>K – kanci</a:t>
            </a:r>
          </a:p>
          <a:p>
            <a:endParaRPr lang="cs-CZ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116632"/>
            <a:ext cx="7620000" cy="6240760"/>
          </a:xfrm>
        </p:spPr>
        <p:txBody>
          <a:bodyPr/>
          <a:lstStyle/>
          <a:p>
            <a:pPr>
              <a:buNone/>
            </a:pPr>
            <a:r>
              <a:rPr lang="cs-CZ" sz="2300" b="1" dirty="0" smtClean="0"/>
              <a:t>Základní pojmy:</a:t>
            </a:r>
          </a:p>
          <a:p>
            <a:pPr>
              <a:buNone/>
            </a:pPr>
            <a:r>
              <a:rPr lang="cs-CZ" sz="2300" b="1" dirty="0" smtClean="0"/>
              <a:t>Jatečná hodnota je dána:</a:t>
            </a:r>
            <a:endParaRPr lang="cs-CZ" sz="2300" dirty="0" smtClean="0"/>
          </a:p>
          <a:p>
            <a:pPr lvl="1"/>
            <a:r>
              <a:rPr lang="cs-CZ" sz="2200" dirty="0" smtClean="0"/>
              <a:t>Výtěžností – 72 – 82%</a:t>
            </a:r>
          </a:p>
          <a:p>
            <a:pPr lvl="1"/>
            <a:r>
              <a:rPr lang="cs-CZ" sz="2200" dirty="0" smtClean="0"/>
              <a:t>Kvalitou masa</a:t>
            </a:r>
          </a:p>
          <a:p>
            <a:pPr lvl="1"/>
            <a:r>
              <a:rPr lang="cs-CZ" sz="2200" dirty="0" smtClean="0"/>
              <a:t>Složením jatečného těla</a:t>
            </a:r>
          </a:p>
          <a:p>
            <a:pPr lvl="1"/>
            <a:r>
              <a:rPr lang="cs-CZ" sz="2200" dirty="0" smtClean="0"/>
              <a:t>Živou hmotností před porážkou – zjišťuje se na jatkách</a:t>
            </a:r>
          </a:p>
          <a:p>
            <a:pPr>
              <a:buNone/>
            </a:pPr>
            <a:r>
              <a:rPr lang="cs-CZ" sz="2300" b="1" dirty="0" smtClean="0"/>
              <a:t>Jatečná hmotnost</a:t>
            </a:r>
            <a:endParaRPr lang="cs-CZ" sz="2300" dirty="0" smtClean="0"/>
          </a:p>
          <a:p>
            <a:pPr lvl="1"/>
            <a:r>
              <a:rPr lang="cs-CZ" sz="2200" dirty="0" smtClean="0"/>
              <a:t>Hmotnost jatečně opracovaného těla zjištěná za tepla</a:t>
            </a:r>
          </a:p>
          <a:p>
            <a:pPr>
              <a:buNone/>
            </a:pPr>
            <a:r>
              <a:rPr lang="cs-CZ" sz="2300" b="1" dirty="0" smtClean="0"/>
              <a:t>Jatečné tělo</a:t>
            </a:r>
            <a:endParaRPr lang="cs-CZ" sz="2300" dirty="0" smtClean="0"/>
          </a:p>
          <a:p>
            <a:pPr lvl="1"/>
            <a:r>
              <a:rPr lang="cs-CZ" sz="2200" dirty="0" smtClean="0"/>
              <a:t>Hmotnost 2 půlek s hlavou bez mozku, míchy, </a:t>
            </a:r>
            <a:r>
              <a:rPr lang="cs-CZ" sz="2200" smtClean="0"/>
              <a:t>včetně kruponu </a:t>
            </a:r>
            <a:r>
              <a:rPr lang="cs-CZ" sz="2200" dirty="0" smtClean="0"/>
              <a:t>a ledvinového sádla, bez ledvin a orgánů dutiny hrudní, břišní a pánevní</a:t>
            </a:r>
          </a:p>
          <a:p>
            <a:pPr>
              <a:buNone/>
            </a:pPr>
            <a:r>
              <a:rPr lang="cs-CZ" sz="2300" b="1" dirty="0" smtClean="0"/>
              <a:t>Podíl svaloviny</a:t>
            </a:r>
            <a:endParaRPr lang="cs-CZ" sz="2300" dirty="0" smtClean="0"/>
          </a:p>
          <a:p>
            <a:pPr lvl="1"/>
            <a:r>
              <a:rPr lang="cs-CZ" sz="2200" dirty="0" smtClean="0"/>
              <a:t>% podíl hmotnosti svaloviny ze všech částí jatečně opracovaného těla kromě hlavy, nožek a ocásků</a:t>
            </a:r>
          </a:p>
          <a:p>
            <a:endParaRPr lang="cs-CZ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MSEBUUExQWFRUWGBUaGRcYFxgcGhgeGBgVFxgcGB0YGyYgGBojHBcYHy8hIycqLCwsGB4xNTAqNSYrLCkBCQoKDgwOGg8PGiwkHyQsLCwsLCwsLCwsLCwsLCwsLCwsLCwsLCwsLCwpLCwsLCwsLCwpLCwsLCksLCwsLCwsLP/AABEIALcBFAMBIgACEQEDEQH/xAAcAAACAgMBAQAAAAAAAAAAAAAEBQMGAAIHAQj/xABFEAACAQIEAwUFBQYDBwQDAAABAhEAAwQSITEFQVEGImFxgRMykaGxFEJSwdEHI2Jy4fBDgrIVFjNTkqLCk6PS8Rdjc//EABkBAAMBAQEAAAAAAAAAAAAAAAECAwAEBf/EACoRAAICAgIBAwMEAwEAAAAAAAABAhESIQMxQRMiUTJh8EJxgZGx0fEE/9oADAMBAAIRAxEAPwBlxPgVjEy13ChWkgta/c3ARoZRi1tz/mWqbc7Jk3LiWnXuxlW8RbuMDO2Y5SRpseYir1wP9o+rreywSGZxbZlkgAllBD2thujDfWn2D+zOc9q2rhnLO1u8rr3lIMhyAJ00A0gaRU5SU+/9GScejiWN4bcstlu22tn+IET5HY+lQha7XxfheHCsFTJK3DDAoARbOqo49m+/ITzmq1wr9my4rBWrqCGIaSrEGQxGqvKt6FPWovjKx5E9HOikiDqOhoG9wgTKEofl8eVW3inY3E2HIyFgPAgnfYag7HYmkwQzBBUjkamnKPRSkxXjMeWgYu1m/wD2oAtz4juv61EOHtvh7gvrEwNLgA/Em/qJpvcsiII/Sgv9loslJVo7pBPdMg5hGo2I9aopr86FcQA4vMIND27ZVpFMuKoWXM/efuyw8ND5zoaWWbjjQDMDyiTVY7WhH3stvZ/jd7DXlvWonoRKt1B/UbV2jsr26w2MRlVBbuqrE2miYA3UxDD5joK4Hw29mXQ7UbYxbK6urFXUyrqSGU9QRXM1THq0dz4DaDYgSAQEbQ6/gHOqb+0f9lMZsTgk01NyyvLq1odOq/DpXvYv9oltXAxZyMQVF4QEaSD+8AgW20jN7p55dzZ7n7WOHqxR7jqymCDafQjyB+Io5OKoDWz5vxWFKtmTQiiMHjtZPPlXQf2gtwzEFr+Fvql06vbKOq3P4llYV/kfA780xeGI1X4VaLU1sV+3osFu7sw3+tNsJczCqpwzGkDUyPpTzCYnK38J+VQnHFlE8kSAexd2Ue+wJ2gGI18CfrWYzDl0QsozAwQNdCY/Q/GiMfgBcRtYLCPUGVPoag4XiS9vX3laG8xv9Ky+QC7i/C85a5PdSdOskAU77A4AXMWjuqtbttaDIwnML123YgeOpYfy0Bxay5sjKcqkjNpoTMjWJ03q1fs+7NXytxrLLmV1AuC2jOBl0KO//DkOdV17p3MU+dQA42zpXF8HhrFxFRLdpcoDtAUZSY7xPIBTv1pfxfHcNUlbGBTEMCQzKgS2hETmcgdRooM1FhODTcazfYvqzOzuW5KYLONgY5UBj8SLjxaGVQBJJmYnUk7gSY8yfATU2hqN8Nw5sQCUtpaVQRCEKoJBMLnJ1J3OsfRbjuy94TF+71H71NN9JjbbXyprf7YuLluxhrKZFhS2YsRJggheckEkzvNMrl1zbzlWY66EhSO6WEztyHr4GpOTumOurOXY/EMlwqxYgOQCXVhKGWAlfFf+miMTxX2dpbyqZue0t24gFVjKTIGhMmNhuecVYBw4s3tDaGWdbIa0QSSSxLFZBO511qTBYBLilHw8BS3d7pAGpQiDyJZf8w8KWbqv3HhuyoXbi+wsr7MgXGY5RlnQLaDHSNwx2qTibe7AkDO8D4Dw91BRNviOFu33toCGtBUtzoqkE5tZj3id+lSW8IGvXBkuXERQh9mjNsAsnLqAcra1a/HkiVzB8TIuotvPbuFgspkBIaBGg2/Xwp92vQe3/eW3y5VS2xtIy6d5spYEnUkfGpMHwyxbxqQCCpnUPGx6jeY+tMOMYm1iVttccoqB1UgEDvFiZzDfU1S9gKYqYYkZl5Ha0N402Uc4qK7h8NtlEz+G4OnL2gqy2uF4UEEYhT5stG4fhVsuGF5DBJiRrJB3B8BWya6MUO7aw0mFMSd88+H+NWVdW7KsST7VdSTt19aynyAZf4a4PeSejLv5zoRQbrcF0FTGmrSQ8jYBlhvnU+HxyKO61zD/AMLDNb/NQPIrXvCbzNm9y6D90XNt5KqZideYpWgGlzi+IBliXgQCRmIBEHUFXP8AmzU+7PdtEsItp7YOX7wBDd7vatbOcb/hakmMIUE5HTzBK+pWQKGRVeJZTMaQWgwNDlmDPPasm10akzqGC7VWLttkF24MwbQlbo1k6932q+bAUl4xgLd/EKpRDmIn2eVCCU2ljCsDE6xp41R14Q4BnNMmOcDlHT0qwcFwlx79pHuOyXCCAk+0gKzEKWJIiN55UbctGqhRxLs8Q+W3MkM0EEgAQB3gDMmeXKlGJ4e6Dvoy+n16bj4in9h2W46szCToVKDQmRmzgA77jSvb18Fd2MuVMqByYMRAE8j6CkpDKRVTakdRUVjDezuC4m6mRrGo6Va8Pwy37Njc7pg5SOcGPKPOgsVwcg6d7QEjmJ1jx0j40Nroa0+xRisSHuB8oUn3oWJ8TGhPjWmNSIIE+W/p18qJxGFPPQ+NCZ/Amgtm6IvaAjeev9RQ5sdPh+nTyq14zC4S7bTVrd0INVUzKrrPIg70hxWCe1qwlDs4Gh/mXdaZa6Np9mWbiKgKRmEScsuCDqDn0QH+GsHA796Dbsu065tTMnmxgVpZMMGUwwgqdDtrz0YeBq1YbtzdchbpW3pEqIUmDrJ90+G3Q1sn4A1RzXHYVrdwggqQSGEagjfSiuH8RHuH4/3zqbjNz2l24x3j4ksOvgTQ+GwY9iWEFhJI0Og2iryacfcTVp6LHg8TIUHl8xyrGy27hfk5E+YiKR4PG5oImn9jLdt6iSNhPkfqJ9K52nHsr3tDDA2L29rLGVcwuRpBMROwPM014NwS0VDqb9xoBKWnyIpIB1KlQZEGZ+9SjgmJYiC3enK2bUAgiDAiRswB02q04e2tjCsUHfuzvuBHsxEeA08vKkb3RktGuL4oioBnVRs0tMGQcsnUn5mp8VYVsNauW7Zuy1zN7RhaVYIALh4OU5SRKsdTGlVviXHblq5FlrdsEAl/Z5rkmdixCDSNd6SXDcxBOdrt8zMXGLL5hVKoD8aNGHmK4uiOo+22rbAiLWGt+01nZrmmVesAUPc7SXrqAOSQSzEh2zMFGiyWgZvLc+FL73A7irqMo6A/kgAqMcEUDbTpHXfxrPFhqiTDcVwyFmbCYoMT7yYm4CNBv3taOwvaBmv2bdk3PZndXuOXGeGOdge9E9fugcqT38EbYlGZfIkUV2fwxXM51K2jrzzXO6upO4zRTNJoU34ZathiyiC1zMQAMoUMzCJUEGFOxIgjntMmOsAH2l427hn7rRBA1JAolMFBC211KgAAasW19YUkUXb4fGjrqIBB6jKYOn8woa7MDtxa0W7mOsQIyi5ZYsAAFEsXE6DpRdrib/dxWAbzLKf9bUZZ4PYKAuBr5QNTtO+hU/Koj2Ww5yyEkgSCq6SWGunKPmKKaNRumMxB5YO55Yg/nbNbfv8AngbTfyXrR/1KKVDsZZYTlTXbTqNNuc/TxrS92Nsr7uYfys48fxdP70o2vz/pqG2c8+GvPh9nPzz1lJW7PFY/fXl8Pav1I6+FZRtANLVy4BrlJ9Y+VQ5Bnzsne5EHl/c1NbepVahZgfBYppcNeb3jlBbRR07wNHw7Ad1LgHPKdv5kOnwqHKPp+dRtYWZj9azZqDcNxJGYqBeQjxDqeUgMSd/AVrfYuQysHAggw6MI67gHU8hWcP4C7nPadlIgQOfl4+tWvsXwTF4a4/2drZlSYuKSCZBynvKUJPPWsnG6C4SSutFSbjORychZSFHw05T8xQyXQzsAd3DZddBlYQZ5a0Rh7Fz7Q129h86kFSqsIBzCG3E65tRr+ZPEbFoAMiXUadn93Y7GTr60WKiXguHuMpCOJ3AMHmwgSDE77c/Gp3xFxLhuXUBaAC6wwHTrqZ3kUuwPD/aDu3UD6QpcBttwDP0qYJibDKhX3mLqB94rBkZZE89qSxhoVFy23uPMRmQCN5mOfkarHF+Grauwo7p5Ttv18jTK52puLc7y67RA06nr8RpUXE7vtUY6EgkiOkmPl1rNmQpWwxUmJUGCYkD9KJwmPCwLii4nQkgj+Uj6Gp+C48ITIJDRtGhB31jlNHYf7NfZw5yOXMQCNzoBAIbcUK+A38izFcIw12Ww7+xaJNtwcrHoAJ18VpPdtlIW6pUsNJ1Vgfwts3kdab4/hJSGQhrZPdclV68mI5iJEzpG9Kr75/e7x2GYs0dYBMD4UL+Q/sBX+GLIaMwkSs9OQ9OVMb9zDexA9naslvvBs148tEQR5gk+hpaPaWz3YZehO3kTt60XaC3wShIbYjZtORAPfHlWlHJpvx93+f2ZfYruKstaMgEA6wQRI2kA6014NjpcAazpA5zoIom7w03XRAI0Ykk6EgEnUDx2iad9heyns7zX7pWFkIo6mAW9BIHn4VbknHHfYOOLcqRrfwb2sQvdnOFRgOR+6T8wfMUfjMU1m3bW85n2veZY1UAmBm0O9Wj7LaN5rgGkQBy0mapXbJZce6VUnTNDEkoYH+WdYIHmRXLHkuSTOnk4VGLaCMf2X9rb9pbltbZzatnDXEtwDyjN8jTnh/Dcnvd0dMpn+lKsH2svsqWbduzatjYd94iW5kA6jnRyteuKC2IYTrCKi9NJAPxmqNPpnPYbjLNojYknrNJb2W0QZURyLAfnUicKRz33uXDmjvMzaT0JNG4nstZWPZWmMKJORh3o194x6/IVkjWA3O0CEd32HKRlVjpyJYd4HmIisvdrA4UPZWVIM20sgMQQQGXIM6iIAJ23mtbnAAAcyHYxmUxO24iI3qucU4UqEQY3MqT+R3pkvuCywNi/aMXQFSZEBQkFjBACGAO7y/Ean+2WWY/vGJyhZ+0AEkCJIuoBv47Us4ddyWnRS5uKIBZZBbKBM+Bk60Hbu4i3uqOByK7/AAoY7s1ljN28RC2nZJiQyXCoiJ/diG0A08N9agtY5yxzkglSIe0RrGUQc38U+njSbG8YtuVLYFbcRPsmYTG/x61Hhu0gRe5fxNphsuaVOnOWgfA+lMosGSLJa7SBQqZEHe1YK+u0E6mBImB41D/vAtxWykSANixjlzA1j60Hh+PG6gLXcO76SjWEGo0HfRlYzpyih+IcUgANbtKGz5TazAHLzKmSB8N9aC7MBYjF94yZPU1lLWLNrl+Y/WspqQRtguM2bhYZLgKid1j5jWp04nZ6uPNf0NIODEB9CDKtMAjmN5GtMhh38Ph/WjJJMVDEY2yf8WNt1PjUge2drts+pH1ApSbVz8APwrR8Pc/5VLoJeOzuPW2CMw1PIg/Q03s8Ya3dzIdevI1ytc6MGNt1gjvAbV0rhnCgbSs13NIn3Mreon6VDkjTyOrinaxIMbw53abLL7M+8jCWWTJykESPPUeNa9pH/dDz/wDFqbYfCxqjARyPP1/WlXabhjMvtFaAPfQ7fzLH0ownumT5OPyjThWBtNbGe2jEgCSoJMdetS2+zVsXAyPctmSRkcjKCBIAMiDHKKqlvtHdt5gMpC5Muh1zLJ+fhR2G7U4k/wCAT5B//j+dWafZFDziXZ+5ddD7bME5XEB5qdCsc1G9LL/CntMcwWGMAhidIGmU+7Ebyd6KsdpLxaDhL2o3Ckgf9tB9pOK3DbEW7qbhg6Fd9oJBB9KF0ahaVNu4Y65h6Go7vGEtX29qulwKUAJVdwGJgiSTO9LOE3rp0YRB7uvU8/1ptxHgykjMyzlAhoIMSdCrGN+YHpTRjugN6GWH4ThrgzOr2/dhlzEAjfXKdjrrSbGcNtW7rBGDjk87yJ1jnUPC3v2Xm1cKnmrElT6jSnVvii3mH2jDy22dZ5baqfrFB/BhUMCDsYNargcnvWw6npuD1BXVT41abHDsOw0zCeWYgiiP9iyAFvXAAQwBFttVMg6rJjzpaHyKT7Zs8ZS6GMrSM8mBBjRiD1gxzNWy7bNsKmvdG/U7n50UMIEcPcNt8skEWsrT1JDEEelG4LiUbKNNJI6neo8j8HTwrWQlxPEiq7wBUHCuBHEsXvrdsspIylYmecsNRA9KecRuJc7ttcp+9cAk77ae7UYw7gf8ZtJ5AkyZ1LST4dKPGvInNK3Rvb7NYe2NFZm5Sx/KKV422ntGGUrlJA3A000k04fiF6FJxF8d0iBcK6KP4Y+J1pDwbDC9e/eDOIYmSTy6zO8U/wByIww+NuxkW84BOi5139ax+JXrZI+0MCNCO6Y84rTj+Bs2wuS2qk+GmkbClQmCAWAbcB2AMbSJgxTKNmH9vtVfiC1twOTIf1qu3LZui+5RPaXWUhtsoVsxCiNJhRPILHOt8Twf7y3Su0hknU/xAg0Ktu6CApDawBJWf+oMKKQCzYbg02gWcBokkAzBAgATE+JmiG7OgxlZjoZkIdQR5QN6W2+JvoL1pxzzLbV/H7rAx6U0wvHLMEC9bk8mY2z8LqqPnSJytjNKiucbsDDqSxDd6IA1JgkwD0jrzHWox2bYorGzIIB2WdddQDINNr9tWxKe0TOWYlMuW5A0APcJBGgmJ+VWg3V2ET0p8mJRzHEdn7UkMhU+IK/WKEfs6swjupHhIq+9rMU1vCXiqktkKqACTLaCB4TPpXFcFxDEBsqXHnpJPhsatC5KxJUi0pwa9HduiPIjbTavagTjF1ZUvngxIXwHhWUP4MT3bim4hUqTDzE9BvoKOS8ORnyVz+VMu0mdUt5hbILkAi2ylZVjIPtDvEbVNiMTiFVWYnIVWMgtrpAjdTrUXVFUrYsUn8L+lp/0qUBv+Xd/9JvzNG2+IqdzfJ6ZrY+iitjxS0N1unzukfQil0NixVjbbm2w9ld2O6Af+U0b2Ya5aRR7K8BA2tEqfVZI9QKIvcStmzcKG4rZWjvsSDGh9+t+F4xTaXOrs0aknNOp6vPyrPcaNTTLLw8e1GZVg8wZEf35UN2ivm3AGk7nlSj/AHgFp7YtLlBLBhEfh103O9P7VxcSkNUHHHZdSyRX1fEbpI6QAJ8tBXtnG4liwD3JU5SM0QRBjfxp7ewRC5CY/C0THnSBL1/DNcm3IZy2ZW0bRdVnlpzp1slKNGXOMXFOV3uKTPvFhMCTBOhra7jPaKoYkhtpmDSrj3Gfbm2CjKVzk5lj7vXYxFa8FUF1j8U/IfrVVxrG2Tcg+zh7anuhSeggkekyKy5i7a7qR5oR9aQ43AZ7rGQCSecHl1HnU1rFPbT3nE6ASRJAk92doB5UMDZDC1x/DNs6+oI16ajejrZDiUKNpPdZCfKJmap2DtXboefYv+7cqVUKwaJXVQOeutKXwF9VHcLMM2bQNppl29ap6SfkXIv97E5WhlZT4qQPjt40TheN3EMo0jxg0o7N9rQLS4e4jKwgAMrMrGdgIJEnlTbF8Mw79+2z2n0ORdVY6bZtRv1qEtOmdUeJyjlF2GWsUboLkgNPuxpUeNx8DQHMdI/Shr2Ca2cyka0NddhyzsQSOQ0iPKSR86n2yzeKD+GM+U9JmBqdhppv6daaJaOYZh6ExNKuzZuZyt22wBHvSrAHwI2/pTO4Vw6k3bqqSSAxACnMTC7cl5+Bp22tEFFN5M0xuAuuWCodVIAkc4HM9KmxfCUwYQ9+XTXQEA6E/hj51pYwiXisC2y5hqjHYc9GI+VT9rsLbLplzaJHdIgehA+tG90ZQ9rbQi4pfFxhExFCJY7wH10+tE2sCDszT0KH6qW+leDhtwbFT6x/rC0+RPFE2LttkkCQJJI1ifEVLwXChbb3WK9BMafEggkxBoP7BdkD2Zk6SBI9SJA+NNeNXVSyiqEiAAYgHx1gkkk0kpeCkI17gYXxmETz5+BNEcQxKrZhgCApOoBknRd/GlOFTM0KMh113U+a/KQaF4jimZ2Lkdz3UUSpKrAIJ3M7A9a3HXaJz+D3hHDrLhruUhs0DLKZI00IiWjc7a6Ue2LvKIW/dIHK5luj/wBwHT1qTCLntKR3JAMR1A+dRnANIJKnaf0HwqxOyPjHErtq3++Fl0IBIGdCJ0GikqDryFIWtWGIb2VwEbMCHPhJ0YjT701aOIcGt4q2Sl32d8QAHj2TRJAJA7hJ01ka0hvkWw6uPZXrZylMyiTMHLrGn8MjwrJrwFxa7QlXhtoT+9GpJ1VwdfQ1lNMvKdt5jU8+dZW9RmwRtxw3Cq53cw66MTHMTB86lt4cZVOYEkDTp51Nxm2RYPe0DIcsmPeG2Yn5UXgMay4dQCIgjYdTWlDwBSALrkcqidieQ9Kku4oTGmsx4xvRGDZS3e+lJixlNIUXxv5GjeFcTulcudmGujQeZ/EDFN7vDLLjTQ+YPy1rXBcD9kZAZjr9wxr8KZKtNjZKXgX43GF3tyiKVbdQRm93eWK8uQFWHgGOTPGxPURSW/wG4zypXf8AEARrrIJn4CoOL2LmFVbrh2hgoyb69PhtWlFNUBSSdnSIDCIoLE4MQVYZlPKo+zHFkxNgOuYciGADAjkw5U0CgmN65HadHV2rRRuP9ljl9paBuKA4KTDCVI9RUPAeGuHQm06qAdwemmvOr+LB5b0FjMOz6LcNpv5VP+oVaPI1ojOF9FM/3VvuTLugO4lSN5Gm4oW92XtoZe6q+Ox2jmemlPeJcFvLrcu3Lq/wmB6hRPzpWtu2mqos9SJPxaTRz+BFBgVi0qaWmuXeWimB5EAAfGpMrBSSFE752k6Dfnypvw7CXsQwy6L+M7R4dfpV04f2dsIDKGAFzMQGZiDIPekLr0ApHOyi49FM4HwS47S/cQAj3SCSRoVB389BtTC/wm3ZcLbkgCSSZkn+gq4PkQE8vHc/Cq+1r2js235dBSXbsurUa8C+7YBGtQ4zsN9qwrOpOcgqqyBKh1bQxuWXrBre8hzhZ0JAn1q63MStlADooEDwgfoKCk1tCtJ6Zz/sj2KfDscTdvOttFaLT7kxqXGYhVHLnTPBcSw911Y3SwUkld0IMAZliWGkyPLnSPtT2n+0l7SNkQazHvE6iY1jpXnAuF+ytQxl2gsYjloB0A/WqtOW5dklJR9sejpHA+G2WdrgvrcX8KoqBf6dBHxpd2r7HNiWPsHQEhZBcoSBOxCNz8KQLZtqQSHJjUh7ijT+UgczXmN4koKJZu3w47zKt24e7sB3mMT+VKsU6KNckvc3+f0J+IcIxeEkzfVV3ZQl5dNeRDD4UrTtVcmBfwzHpcR7bfSKsTcXxa3UBvXAryol5hhLAElTuoaPFfGpbty/cYhrxOUKe/asXNS0D3rekQTRnyQ445z6IuLbpDbs7hrr2c19FRmkLkJOhG5J69OlNeH8HN9SFZVyAKQwJ6xpSA38Uu+JBAOv7m31jkBU+C4zft52S6oLR/gzmImM0Nt41Dh5ocvvi7X8l5JuGKWxljuwzr3kS2x6oAjfQTy0M1Vv90WzHu3CFJzyAVBjXMdAvI61aeHftJNyyC1oC5qGgmJGkjwpJxDjTXnQXnIshgPU9JMT4naumU0ifFwTn2K8Hw+4XZbAa6gAJCqxymeR17vqfCpDZdScwPy+Yma6dwG3at2gtnKBJ8yeebnNe8S4Ml7V7cn8SmG/Q+orRl5JzdNxqv37OP38SbdzNGhEMIaCPTSjOJ4RGsqyKNAGBIOnNW0+8AYPUeIBq1cS/Z6Tql4r/wD0tho9UYf6aTcXdcDh8guC5dRVUMBv1Yjl4TQk/dkinCsk4vopR4CXJJDNqdVmPTfTnr1rKsvAOB46/Z9pby5GZozXBPQ6ZhAmdKyt6rC+Pj8sM/8Ax1jrykFFtg/jceeyyaPsfshf/ExCgdEQn/UR9KJxf7XokWcMT0NxwPko/OkWL/aZjnnKbdufwIJ+LTXTKcWcSjIfL+y/CoQXa7cI6sFH/aJ+dMMNwLA2R7tlf53k/wDcTXOsTxfEXj+8uu/m2nwrVbBIk/Wud2dCidIv8awdva6nlbQn9BSnF9qMP9227/zFUHyBNU4JUkyIoDYh+P7UP9y1ZTxy5z8bhI+VIsbxN7ly0WZmDXCDJMZQygabDcz50ReTSguC8HvYt3w1u7btn95kzmCTpoCATqNfQxzrR2xqS2O+zeIK2FIJBl5ER99t9PrVh4FxkXhm68unWkCdmn4fbCXCLhJktbIIBOgkMZXQetBdjsSRir1rWAxZZ3hjP50ZxT2gcc3dHTUXMKGxuHMaifGpcJdgwaKdwRUStMrT4tl56VELqM0tbQnqVBPzFMuIYQNtoaUXLDLymtdjKHksvDUGWRDExOw/+gKJxeKKnJGg2HM+J6Ur4Hdy2ydZ2H51IbhzSdzzrdGps8xlssO8fQUmvY72QOk0/Y6VXuMYQnWsa/AJh7uZszdQaU9sO1bXCUBKoJ8CY8OlGY/EizYuOdcqkx15Aep0pE2JhLYtrmW6AVVwDl1II16EH0qsEuyHJdaPOzXCzmLuAQQGjx3Hy+oq2Kk8qVYJSoIAA15DTXc+FHHGN7NuXdPz0H1prsR6FWG4k9y53bmVVJ0B8enOorWJb7a2VCC7hWK66BHIaIgSQJG2s0BhMN7N+7JAgaxrH9x6VNxMlczAEi4AWC7jTaOY5+tLFbZWcvahvjuIoRka8kAgwQNGUhlMoDEEDnUV7GyARdVmMSLZXQ9ORMeXwpDh/ZMgJGpE7cuXOdo5VFiMGm6mPKRT4JqmRy3bG/Fu0y2wqul5usgqJ5QD73nFRWe1VswFLAnYEz+lKVu3FHduMPDlXqYthqUtMepQA/ECguOMVSQ/q/P+S0cEwLXJUsFiTJiCTvzGlWDHYzErYFo2sLeVRopTu9f4vjXP8L2l0Ia1OpiGg6bxvPXblTTB9rsORBa6p66N/fwpZQld0WhywpK+iycD7RvnX9zbsMIDye6AJ0QzEHQ+vOriOPwJO2mqn+tc+scYw7kn2yGR94FfiSIpZxnhoZc1uR42XkeoUkfKpKDv4Ky5IT72XfjfaxYhO83U7D9a5ni7bXbhzMdTrQtjH3rLQX9onMEQw8uRrLnGUzEgwfER9aootdGyVV0dI4PxTDW7CIl+4oURDATMyT86yqBZ4ohEjWspMQ5jVqju4cRW4U1q50NXPPNUt0QmlC2W1o4XARQGRqa39lWqtUwOlKMaZJpLduC1fLA5WIUqRoQyncGZB0GvhTy4ukjlSziuAW4hY/dHSSASA0Dn3ZPpS+R00WWx2t+0WD+7T7RBDysreUCSQo0zaSVETuNtKYce1nFJeACgAK8EwRO+vp8KZ8JRbLKxUNqTLiQCBpoIG/gaJxfDEuo6HM5AKrlGUkvqhIMyJJGmu1Ubf1MRY5e0u2AxguAMOYFGhq512A4yys2Hu6PbMa7wK6Haaa55xpnVCaaJBYkUNesiKKBIofF3Bt41MulZJaEAVHeOtRG7XtxtKwKRuLo2qDFusa1E1JeOcZW2pEyadbJyoqP7QuNDKLK6ZyCR4Az9YpfgcdcIsLbJzjujQGATmI70iCWBPrStrD4zGGNpAnpG9dJwXAbNoBVTvBGXNHehwQxnrqda65NQil5OLc5NlMwXbe4hi5bR/FZQ/KV+VMOJ9olvYRgisjuUAkjYtGhHl0FS4r9n6am3cI8Gg/MR+dA4vANh8q3ACDEMuo7oM/M09wf0kvcnsbYQLlAGsDzozE2wYBH3V/0iktjjyKIysfh+tMrPE0ve6YIGx3/rSYtDuVifHXFFwqSJnn6Hf1qO44AqbiNwG6VJgkDQjfloaEazOxmmFvxZobtR3b0KT4Vu9oxQWK5L+IgfPWilbFPLgZbROkhehmTqfrS+3iAyZgYgd4E/TTY7Dx3ojjGIK5cpgzPw8/OkjXDmzAAE7gDTXfToeldMI2rJOVDQXhlDA6HpOh6HxrdMYYkN60mDxtIr1b5BkGn9MGRY7XaC8ojOSOh1HwaRWx40re/ZtN4hcp/9sr9Kr1vGEE6CDuusf0r0Yv4cuo/Wl9NBzfyP1xeG/wCW6+C3dPnbJ+dZVfbEetZQ9JB9SR0+0xJoz7LIrEsIhGZp8F/WpWu6d3SuBnQDNgstSexEVvmkVCjxWoKJ8MgG5AHU15Amoy014TpWo1jBb6KpGUmfGKWOIMitg1eheVBjIi4ffVGNtxKbrPTp/l28oq/38JhGwy3lKq1tVV4JkrsnqDEGuc4mxOmxGoPT+nKt8BcYmJPRlnkaeLTVMSSadoH7RcOK3FxWHDtkANxtwZJg6dfHWZq29ne0i3rYIOvMdOtZxfsmMHaRnuBkuNoCSNIDQfzHwqncS4RctP7XDEAs5AspmYkbgjTvDlvOlJKP6ZFIS8o6vh8SpoTHMM0zXNeHdssUW9mLDXHmITfTqDt60+u/7RJVmt2raCZVnlz8NB86lLjp7OmHJa0WcOIqK/iYFVa524tJpc7jdDS3Fds1uHLalmPT8+gorjb3QjnTqxxxXtAbcwaqTYnO2a5J8Ne94eAptg+Hlz+8gux0E6QCGj1Aj1pittdMoC9RHe+PMeM0bSFuwbs9w8WwbzgBnOgiAo8h/e1OV11+Hn+lB2MUGaI2O1WLh3Dg4npypJSsqkooBSzBnL5x9apHbPEg3gF2An46flXTMRYyqTOwrkXGLme+58Y+H9atwrZy8rsCRqntPHhUaoalC11M5xdxjjtxb4IIlVHLnqZPjBqLAdoB7fPfBcFcpjQgSTIjnJn0ppctK41VXHXcj86XYng1s+7KnpuPnTxnBqmhXGXY5u8UtXWm00KATBXUEjQGd9uXWlxZmuEOAQonTnPhO+hpcnD3ScpB+VE2MSRJcFSYnpptqOX60aX6Qb8hlx4JGRiOuhHzNDvh7R+6PSV+kUS7yojz+tQFd51kRApUhge9wpTqGb1g/oaEu8IYbZT6kfXStg2/eIjaP6VomOf8U+dWSkvJPQM+DYbqR6T9KhIpmOJ9R8DW/wBsttv8xRyflApeALD4IsJ2rKaW0AEDQVlI5sdRRfXM1Lh7nI1AtyvQwrhOiydrsGhyxma2mTRi4aRWYAPNUqWyYohcDrVi4ViLVkTkDt40rYRC3D256VHcGUbU6x2IzuSdZ+HpXljBLc5UtjFeuGaGMgyuhFWjF8FQDoaTX+GkagEihse0zXiXaW49kW3MgfdbUabEeI61X8NxF7RlSTrPOQeunPxFMr9nkR8aGt4ZVYHKGE+6Z19RqKqp39RNwa+kd9l+MEBmSyASe82mYyZIz7n1GlScUwdy6stduLLbBlAy+GklvUVLgcdgFdW+zuD95WIZfCCADHmKZ8T4jgL2VvZBcq5VAZgI8utI4LtDrllVNFIv9kbEsWJMsMpZxOX+IASWPgdKNw+Dt25FpQASDAmNNBvqY8etN/t+FB92fBdPnFC4jGgjuIEHXWtbfYL+EDNc9l3jq50Aqc32gZj3iInwqPAYWSWbWOZ+g6VFinzXI6Us3SH442xngcNzP9asWDxGXb40gwaba08soNBtUbHk7Pe0ONAwz6Rm/uRXIWxwuIzFe+kkx95Ovmv0noJ6R27xOXDx4H9K5tw4AsZGiqxaeYPdI8zm35V2cWkc0to1TELAMxOmunpRmHtyw8x8OdLuJYVSiHMsSTlLAE+Pp86s1lRlGnJgPRFPp61aS0RRIeHIeUa8v5iPzFDXOCyNDO2/kR9RTD2mrR/HHwVx56jlWXLupI8T9Li+XMVAoV3E8GcagH015A0uv4dxVxa+Btr4dY1HxViPSomKtowB8wOQgn/pIPoadTaBVlIzZeUeVYcQeTRvuAd6tWI4NbeY7p9CJ2O/jB8jSrE9mmHuwfDY/PxkVWPLHyI4srj4ZpmQZ3jT5VBcBB1BAptewDpuGHpp1+lDGRXQp2TcQY2Y94HUAg+BrzD2wW8BUzP4VvZUAU1goJD1lRZqyloay9YYE0Wtg0LgTTJGrhZZEIsGjcLpvWrERW62tKRsYmuYiicMxBBFLvZGjcM+Ua6UAjDDYI3H6Sdz41Y8Y2Hwtorbh7h3bp5VVn41kU5THWOdKX4mXbnFNEDDMdjySa1wOIOx1orBYZXOu1GnCW00CmfGsERY7CBiTsaWX8IV6RVkxmFKiTzpFibR9KWhkxUWqREJr3ICaOslI/OgkNkR2cIJ22otsNnIUGfCpcoyaUZwfBBAbjakyF6ms6S2Ze50iHEqtpYJELuep50pwuHl53B/vWm16yLjR0O/jTDC8GyDXzrmcsmdWPpxoEwWHNN2w0LW2CsQw+NMMQy5aolZytnOu2uIMBJ1qppjMisvNlA08IPqNB8KsHae+TeJBEDkec0rwyBpGikyNQNmEMJ6EV1QVUSlLQgxSZrkiGVQBr0AEkeNWjAY5Sqhu78x7mXlHPzqv4vht20YYZx1XnRNjGKdNj0romrRGLLXYtzBBB/4UwZ5FT4/Ifp4Fga/dAJ/yNlPOB3TzNIEuxqDHlRtrirjfvb+9qdd4PKotD2H3LMek89yhnfcypOwqJrUaDcfHu6jTxUkaxtWJxVZkgg93bUGBBnY6jxrdGVh3SDG2vNdV00jTTY/KkoJCx6aj66aa+KGOeoFZ7U+fjzOk6dJEHcaqamfD9NNo6gHVJneDI251CR6dN9Nem/dby0oBNHuf385HxzbbFhNBXsHbbdR/fiPPx0IPKi7lqR0jy7sH/pGUmdZMGhbtsj+zy+bR6CDRWugC3E8ESCQxEdY/sdN9x40o8Kc8SuQsbTp+vlpp4iKSM+tdnFbVslKkYTWVoWrKqIdAw7RUgv1lZXnHQTLdouxijEVlZQGJ1xUedaXnJFZWUaQLBiCRFEYTC17WUTD3h1qIp2cYMvugkVlZSsyK/xTF5jrsKruNvFtqysrIYVrbJO9FpYYwBuSAB4msrKHgw04fgma77InUHvHpG4HWrLjAB3QPdED1rKyoc76R1/+SKcmz3h/DfGPHen5w6kBR019K9rKjFUrBytuTsCwdqGJ5VDxYgKfAVlZVuMhM5VxFw7NPMn9B9KETDGdD6VlZXY1TOcPt4nSGANCYjDoTMAidiOlZWVUmR28ApMKSp103HhvqPQ15fsOiliAVAEkHaTBkGD8JrKygHojt3wRIOmuvl863msrKElQy2TJimAgEx05VMOJa95Zkzp4iDpt0+FZWUtGJLV0NEHXxHMbdQJGhqS4kf8Ab8/dJ5tBldwIrKylaGsqnH783CPwiOWnM7dNqUk1lZXbD6URl2ak1lZWVQU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028" name="AutoShape 4" descr="data:image/jpeg;base64,/9j/4AAQSkZJRgABAQAAAQABAAD/2wCEAAkGBhMSEBUUExQWFRUWGBUaGRcYFxgcGhgeGBgVFxgcGB0YGyYgGBojHBcYHy8hIycqLCwsGB4xNTAqNSYrLCkBCQoKDgwOGg8PGiwkHyQsLCwsLCwsLCwsLCwsLCwsLCwsLCwsLCwsLCwpLCwsLCwsLCwpLCwsLCksLCwsLCwsLP/AABEIALcBFAMBIgACEQEDEQH/xAAcAAACAgMBAQAAAAAAAAAAAAAEBQMGAAIHAQj/xABFEAACAQIEAwUFBQYDBwQDAAABAhEAAwQSITEFQVEGImFxgRMykaGxFEJSwdEHI2Jy4fBDgrIVFjNTkqLCk6PS8Rdjc//EABkBAAMBAQEAAAAAAAAAAAAAAAECAwAEBf/EACoRAAICAgIBAwMEAwEAAAAAAAABAhESIQMxQRMiUTJh8EJxgZGx0fEE/9oADAMBAAIRAxEAPwBlxPgVjEy13ChWkgta/c3ARoZRi1tz/mWqbc7Jk3LiWnXuxlW8RbuMDO2Y5SRpseYir1wP9o+rreywSGZxbZlkgAllBD2thujDfWn2D+zOc9q2rhnLO1u8rr3lIMhyAJ00A0gaRU5SU+/9GScejiWN4bcstlu22tn+IET5HY+lQha7XxfheHCsFTJK3DDAoARbOqo49m+/ITzmq1wr9my4rBWrqCGIaSrEGQxGqvKt6FPWovjKx5E9HOikiDqOhoG9wgTKEofl8eVW3inY3E2HIyFgPAgnfYag7HYmkwQzBBUjkamnKPRSkxXjMeWgYu1m/wD2oAtz4juv61EOHtvh7gvrEwNLgA/Em/qJpvcsiII/Sgv9loslJVo7pBPdMg5hGo2I9aopr86FcQA4vMIND27ZVpFMuKoWXM/efuyw8ND5zoaWWbjjQDMDyiTVY7WhH3stvZ/jd7DXlvWonoRKt1B/UbV2jsr26w2MRlVBbuqrE2miYA3UxDD5joK4Hw29mXQ7UbYxbK6urFXUyrqSGU9QRXM1THq0dz4DaDYgSAQEbQ6/gHOqb+0f9lMZsTgk01NyyvLq1odOq/DpXvYv9oltXAxZyMQVF4QEaSD+8AgW20jN7p55dzZ7n7WOHqxR7jqymCDafQjyB+Io5OKoDWz5vxWFKtmTQiiMHjtZPPlXQf2gtwzEFr+Fvql06vbKOq3P4llYV/kfA780xeGI1X4VaLU1sV+3osFu7sw3+tNsJczCqpwzGkDUyPpTzCYnK38J+VQnHFlE8kSAexd2Ue+wJ2gGI18CfrWYzDl0QsozAwQNdCY/Q/GiMfgBcRtYLCPUGVPoag4XiS9vX3laG8xv9Ky+QC7i/C85a5PdSdOskAU77A4AXMWjuqtbttaDIwnML123YgeOpYfy0Bxay5sjKcqkjNpoTMjWJ03q1fs+7NXytxrLLmV1AuC2jOBl0KO//DkOdV17p3MU+dQA42zpXF8HhrFxFRLdpcoDtAUZSY7xPIBTv1pfxfHcNUlbGBTEMCQzKgS2hETmcgdRooM1FhODTcazfYvqzOzuW5KYLONgY5UBj8SLjxaGVQBJJmYnUk7gSY8yfATU2hqN8Nw5sQCUtpaVQRCEKoJBMLnJ1J3OsfRbjuy94TF+71H71NN9JjbbXyprf7YuLluxhrKZFhS2YsRJggheckEkzvNMrl1zbzlWY66EhSO6WEztyHr4GpOTumOurOXY/EMlwqxYgOQCXVhKGWAlfFf+miMTxX2dpbyqZue0t24gFVjKTIGhMmNhuecVYBw4s3tDaGWdbIa0QSSSxLFZBO511qTBYBLilHw8BS3d7pAGpQiDyJZf8w8KWbqv3HhuyoXbi+wsr7MgXGY5RlnQLaDHSNwx2qTibe7AkDO8D4Dw91BRNviOFu33toCGtBUtzoqkE5tZj3id+lSW8IGvXBkuXERQh9mjNsAsnLqAcra1a/HkiVzB8TIuotvPbuFgspkBIaBGg2/Xwp92vQe3/eW3y5VS2xtIy6d5spYEnUkfGpMHwyxbxqQCCpnUPGx6jeY+tMOMYm1iVttccoqB1UgEDvFiZzDfU1S9gKYqYYkZl5Ha0N402Uc4qK7h8NtlEz+G4OnL2gqy2uF4UEEYhT5stG4fhVsuGF5DBJiRrJB3B8BWya6MUO7aw0mFMSd88+H+NWVdW7KsST7VdSTt19aynyAZf4a4PeSejLv5zoRQbrcF0FTGmrSQ8jYBlhvnU+HxyKO61zD/AMLDNb/NQPIrXvCbzNm9y6D90XNt5KqZideYpWgGlzi+IBliXgQCRmIBEHUFXP8AmzU+7PdtEsItp7YOX7wBDd7vatbOcb/hakmMIUE5HTzBK+pWQKGRVeJZTMaQWgwNDlmDPPasm10akzqGC7VWLttkF24MwbQlbo1k6932q+bAUl4xgLd/EKpRDmIn2eVCCU2ljCsDE6xp41R14Q4BnNMmOcDlHT0qwcFwlx79pHuOyXCCAk+0gKzEKWJIiN55UbctGqhRxLs8Q+W3MkM0EEgAQB3gDMmeXKlGJ4e6Dvoy+n16bj4in9h2W46szCToVKDQmRmzgA77jSvb18Fd2MuVMqByYMRAE8j6CkpDKRVTakdRUVjDezuC4m6mRrGo6Va8Pwy37Njc7pg5SOcGPKPOgsVwcg6d7QEjmJ1jx0j40Nroa0+xRisSHuB8oUn3oWJ8TGhPjWmNSIIE+W/p18qJxGFPPQ+NCZ/Amgtm6IvaAjeev9RQ5sdPh+nTyq14zC4S7bTVrd0INVUzKrrPIg70hxWCe1qwlDs4Gh/mXdaZa6Np9mWbiKgKRmEScsuCDqDn0QH+GsHA796Dbsu065tTMnmxgVpZMMGUwwgqdDtrz0YeBq1YbtzdchbpW3pEqIUmDrJ90+G3Q1sn4A1RzXHYVrdwggqQSGEagjfSiuH8RHuH4/3zqbjNz2l24x3j4ksOvgTQ+GwY9iWEFhJI0Og2iryacfcTVp6LHg8TIUHl8xyrGy27hfk5E+YiKR4PG5oImn9jLdt6iSNhPkfqJ9K52nHsr3tDDA2L29rLGVcwuRpBMROwPM014NwS0VDqb9xoBKWnyIpIB1KlQZEGZ+9SjgmJYiC3enK2bUAgiDAiRswB02q04e2tjCsUHfuzvuBHsxEeA08vKkb3RktGuL4oioBnVRs0tMGQcsnUn5mp8VYVsNauW7Zuy1zN7RhaVYIALh4OU5SRKsdTGlVviXHblq5FlrdsEAl/Z5rkmdixCDSNd6SXDcxBOdrt8zMXGLL5hVKoD8aNGHmK4uiOo+22rbAiLWGt+01nZrmmVesAUPc7SXrqAOSQSzEh2zMFGiyWgZvLc+FL73A7irqMo6A/kgAqMcEUDbTpHXfxrPFhqiTDcVwyFmbCYoMT7yYm4CNBv3taOwvaBmv2bdk3PZndXuOXGeGOdge9E9fugcqT38EbYlGZfIkUV2fwxXM51K2jrzzXO6upO4zRTNJoU34ZathiyiC1zMQAMoUMzCJUEGFOxIgjntMmOsAH2l427hn7rRBA1JAolMFBC211KgAAasW19YUkUXb4fGjrqIBB6jKYOn8woa7MDtxa0W7mOsQIyi5ZYsAAFEsXE6DpRdrib/dxWAbzLKf9bUZZ4PYKAuBr5QNTtO+hU/Koj2Ww5yyEkgSCq6SWGunKPmKKaNRumMxB5YO55Yg/nbNbfv8AngbTfyXrR/1KKVDsZZYTlTXbTqNNuc/TxrS92Nsr7uYfys48fxdP70o2vz/pqG2c8+GvPh9nPzz1lJW7PFY/fXl8Pav1I6+FZRtANLVy4BrlJ9Y+VQ5Bnzsne5EHl/c1NbepVahZgfBYppcNeb3jlBbRR07wNHw7Ad1LgHPKdv5kOnwqHKPp+dRtYWZj9azZqDcNxJGYqBeQjxDqeUgMSd/AVrfYuQysHAggw6MI67gHU8hWcP4C7nPadlIgQOfl4+tWvsXwTF4a4/2drZlSYuKSCZBynvKUJPPWsnG6C4SSutFSbjORychZSFHw05T8xQyXQzsAd3DZddBlYQZ5a0Rh7Fz7Q129h86kFSqsIBzCG3E65tRr+ZPEbFoAMiXUadn93Y7GTr60WKiXguHuMpCOJ3AMHmwgSDE77c/Gp3xFxLhuXUBaAC6wwHTrqZ3kUuwPD/aDu3UD6QpcBttwDP0qYJibDKhX3mLqB94rBkZZE89qSxhoVFy23uPMRmQCN5mOfkarHF+Grauwo7p5Ttv18jTK52puLc7y67RA06nr8RpUXE7vtUY6EgkiOkmPl1rNmQpWwxUmJUGCYkD9KJwmPCwLii4nQkgj+Uj6Gp+C48ITIJDRtGhB31jlNHYf7NfZw5yOXMQCNzoBAIbcUK+A38izFcIw12Ww7+xaJNtwcrHoAJ18VpPdtlIW6pUsNJ1Vgfwts3kdab4/hJSGQhrZPdclV68mI5iJEzpG9Kr75/e7x2GYs0dYBMD4UL+Q/sBX+GLIaMwkSs9OQ9OVMb9zDexA9naslvvBs148tEQR5gk+hpaPaWz3YZehO3kTt60XaC3wShIbYjZtORAPfHlWlHJpvx93+f2ZfYruKstaMgEA6wQRI2kA6014NjpcAazpA5zoIom7w03XRAI0Ykk6EgEnUDx2iad9heyns7zX7pWFkIo6mAW9BIHn4VbknHHfYOOLcqRrfwb2sQvdnOFRgOR+6T8wfMUfjMU1m3bW85n2veZY1UAmBm0O9Wj7LaN5rgGkQBy0mapXbJZce6VUnTNDEkoYH+WdYIHmRXLHkuSTOnk4VGLaCMf2X9rb9pbltbZzatnDXEtwDyjN8jTnh/Dcnvd0dMpn+lKsH2svsqWbduzatjYd94iW5kA6jnRyteuKC2IYTrCKi9NJAPxmqNPpnPYbjLNojYknrNJb2W0QZURyLAfnUicKRz33uXDmjvMzaT0JNG4nstZWPZWmMKJORh3o194x6/IVkjWA3O0CEd32HKRlVjpyJYd4HmIisvdrA4UPZWVIM20sgMQQQGXIM6iIAJ23mtbnAAAcyHYxmUxO24iI3qucU4UqEQY3MqT+R3pkvuCywNi/aMXQFSZEBQkFjBACGAO7y/Ean+2WWY/vGJyhZ+0AEkCJIuoBv47Us4ddyWnRS5uKIBZZBbKBM+Bk60Hbu4i3uqOByK7/AAoY7s1ljN28RC2nZJiQyXCoiJ/diG0A08N9agtY5yxzkglSIe0RrGUQc38U+njSbG8YtuVLYFbcRPsmYTG/x61Hhu0gRe5fxNphsuaVOnOWgfA+lMosGSLJa7SBQqZEHe1YK+u0E6mBImB41D/vAtxWykSANixjlzA1j60Hh+PG6gLXcO76SjWEGo0HfRlYzpyih+IcUgANbtKGz5TazAHLzKmSB8N9aC7MBYjF94yZPU1lLWLNrl+Y/WspqQRtguM2bhYZLgKid1j5jWp04nZ6uPNf0NIODEB9CDKtMAjmN5GtMhh38Ph/WjJJMVDEY2yf8WNt1PjUge2drts+pH1ApSbVz8APwrR8Pc/5VLoJeOzuPW2CMw1PIg/Q03s8Ya3dzIdevI1ytc6MGNt1gjvAbV0rhnCgbSs13NIn3Mreon6VDkjTyOrinaxIMbw53abLL7M+8jCWWTJykESPPUeNa9pH/dDz/wDFqbYfCxqjARyPP1/WlXabhjMvtFaAPfQ7fzLH0ownumT5OPyjThWBtNbGe2jEgCSoJMdetS2+zVsXAyPctmSRkcjKCBIAMiDHKKqlvtHdt5gMpC5Muh1zLJ+fhR2G7U4k/wCAT5B//j+dWafZFDziXZ+5ddD7bME5XEB5qdCsc1G9LL/CntMcwWGMAhidIGmU+7Ebyd6KsdpLxaDhL2o3Ckgf9tB9pOK3DbEW7qbhg6Fd9oJBB9KF0ahaVNu4Y65h6Go7vGEtX29qulwKUAJVdwGJgiSTO9LOE3rp0YRB7uvU8/1ptxHgykjMyzlAhoIMSdCrGN+YHpTRjugN6GWH4ThrgzOr2/dhlzEAjfXKdjrrSbGcNtW7rBGDjk87yJ1jnUPC3v2Xm1cKnmrElT6jSnVvii3mH2jDy22dZ5baqfrFB/BhUMCDsYNargcnvWw6npuD1BXVT41abHDsOw0zCeWYgiiP9iyAFvXAAQwBFttVMg6rJjzpaHyKT7Zs8ZS6GMrSM8mBBjRiD1gxzNWy7bNsKmvdG/U7n50UMIEcPcNt8skEWsrT1JDEEelG4LiUbKNNJI6neo8j8HTwrWQlxPEiq7wBUHCuBHEsXvrdsspIylYmecsNRA9KecRuJc7ttcp+9cAk77ae7UYw7gf8ZtJ5AkyZ1LST4dKPGvInNK3Rvb7NYe2NFZm5Sx/KKV422ntGGUrlJA3A000k04fiF6FJxF8d0iBcK6KP4Y+J1pDwbDC9e/eDOIYmSTy6zO8U/wByIww+NuxkW84BOi5139ax+JXrZI+0MCNCO6Y84rTj+Bs2wuS2qk+GmkbClQmCAWAbcB2AMbSJgxTKNmH9vtVfiC1twOTIf1qu3LZui+5RPaXWUhtsoVsxCiNJhRPILHOt8Twf7y3Su0hknU/xAg0Ktu6CApDawBJWf+oMKKQCzYbg02gWcBokkAzBAgATE+JmiG7OgxlZjoZkIdQR5QN6W2+JvoL1pxzzLbV/H7rAx6U0wvHLMEC9bk8mY2z8LqqPnSJytjNKiucbsDDqSxDd6IA1JgkwD0jrzHWox2bYorGzIIB2WdddQDINNr9tWxKe0TOWYlMuW5A0APcJBGgmJ+VWg3V2ET0p8mJRzHEdn7UkMhU+IK/WKEfs6swjupHhIq+9rMU1vCXiqktkKqACTLaCB4TPpXFcFxDEBsqXHnpJPhsatC5KxJUi0pwa9HduiPIjbTavagTjF1ZUvngxIXwHhWUP4MT3bim4hUqTDzE9BvoKOS8ORnyVz+VMu0mdUt5hbILkAi2ylZVjIPtDvEbVNiMTiFVWYnIVWMgtrpAjdTrUXVFUrYsUn8L+lp/0qUBv+Xd/9JvzNG2+IqdzfJ6ZrY+iitjxS0N1unzukfQil0NixVjbbm2w9ld2O6Af+U0b2Ya5aRR7K8BA2tEqfVZI9QKIvcStmzcKG4rZWjvsSDGh9+t+F4xTaXOrs0aknNOp6vPyrPcaNTTLLw8e1GZVg8wZEf35UN2ivm3AGk7nlSj/AHgFp7YtLlBLBhEfh103O9P7VxcSkNUHHHZdSyRX1fEbpI6QAJ8tBXtnG4liwD3JU5SM0QRBjfxp7ewRC5CY/C0THnSBL1/DNcm3IZy2ZW0bRdVnlpzp1slKNGXOMXFOV3uKTPvFhMCTBOhra7jPaKoYkhtpmDSrj3Gfbm2CjKVzk5lj7vXYxFa8FUF1j8U/IfrVVxrG2Tcg+zh7anuhSeggkekyKy5i7a7qR5oR9aQ43AZ7rGQCSecHl1HnU1rFPbT3nE6ASRJAk92doB5UMDZDC1x/DNs6+oI16ajejrZDiUKNpPdZCfKJmap2DtXboefYv+7cqVUKwaJXVQOeutKXwF9VHcLMM2bQNppl29ap6SfkXIv97E5WhlZT4qQPjt40TheN3EMo0jxg0o7N9rQLS4e4jKwgAMrMrGdgIJEnlTbF8Mw79+2z2n0ORdVY6bZtRv1qEtOmdUeJyjlF2GWsUboLkgNPuxpUeNx8DQHMdI/Shr2Ca2cyka0NddhyzsQSOQ0iPKSR86n2yzeKD+GM+U9JmBqdhppv6daaJaOYZh6ExNKuzZuZyt22wBHvSrAHwI2/pTO4Vw6k3bqqSSAxACnMTC7cl5+Bp22tEFFN5M0xuAuuWCodVIAkc4HM9KmxfCUwYQ9+XTXQEA6E/hj51pYwiXisC2y5hqjHYc9GI+VT9rsLbLplzaJHdIgehA+tG90ZQ9rbQi4pfFxhExFCJY7wH10+tE2sCDszT0KH6qW+leDhtwbFT6x/rC0+RPFE2LttkkCQJJI1ifEVLwXChbb3WK9BMafEggkxBoP7BdkD2Zk6SBI9SJA+NNeNXVSyiqEiAAYgHx1gkkk0kpeCkI17gYXxmETz5+BNEcQxKrZhgCApOoBknRd/GlOFTM0KMh113U+a/KQaF4jimZ2Lkdz3UUSpKrAIJ3M7A9a3HXaJz+D3hHDrLhruUhs0DLKZI00IiWjc7a6Ue2LvKIW/dIHK5luj/wBwHT1qTCLntKR3JAMR1A+dRnANIJKnaf0HwqxOyPjHErtq3++Fl0IBIGdCJ0GikqDryFIWtWGIb2VwEbMCHPhJ0YjT701aOIcGt4q2Sl32d8QAHj2TRJAJA7hJ01ka0hvkWw6uPZXrZylMyiTMHLrGn8MjwrJrwFxa7QlXhtoT+9GpJ1VwdfQ1lNMvKdt5jU8+dZW9RmwRtxw3Cq53cw66MTHMTB86lt4cZVOYEkDTp51Nxm2RYPe0DIcsmPeG2Yn5UXgMay4dQCIgjYdTWlDwBSALrkcqidieQ9Kku4oTGmsx4xvRGDZS3e+lJixlNIUXxv5GjeFcTulcudmGujQeZ/EDFN7vDLLjTQ+YPy1rXBcD9kZAZjr9wxr8KZKtNjZKXgX43GF3tyiKVbdQRm93eWK8uQFWHgGOTPGxPURSW/wG4zypXf8AEARrrIJn4CoOL2LmFVbrh2hgoyb69PhtWlFNUBSSdnSIDCIoLE4MQVYZlPKo+zHFkxNgOuYciGADAjkw5U0CgmN65HadHV2rRRuP9ljl9paBuKA4KTDCVI9RUPAeGuHQm06qAdwemmvOr+LB5b0FjMOz6LcNpv5VP+oVaPI1ojOF9FM/3VvuTLugO4lSN5Gm4oW92XtoZe6q+Ox2jmemlPeJcFvLrcu3Lq/wmB6hRPzpWtu2mqos9SJPxaTRz+BFBgVi0qaWmuXeWimB5EAAfGpMrBSSFE752k6Dfnypvw7CXsQwy6L+M7R4dfpV04f2dsIDKGAFzMQGZiDIPekLr0ApHOyi49FM4HwS47S/cQAj3SCSRoVB389BtTC/wm3ZcLbkgCSSZkn+gq4PkQE8vHc/Cq+1r2js235dBSXbsurUa8C+7YBGtQ4zsN9qwrOpOcgqqyBKh1bQxuWXrBre8hzhZ0JAn1q63MStlADooEDwgfoKCk1tCtJ6Zz/sj2KfDscTdvOttFaLT7kxqXGYhVHLnTPBcSw911Y3SwUkld0IMAZliWGkyPLnSPtT2n+0l7SNkQazHvE6iY1jpXnAuF+ytQxl2gsYjloB0A/WqtOW5dklJR9sejpHA+G2WdrgvrcX8KoqBf6dBHxpd2r7HNiWPsHQEhZBcoSBOxCNz8KQLZtqQSHJjUh7ijT+UgczXmN4koKJZu3w47zKt24e7sB3mMT+VKsU6KNckvc3+f0J+IcIxeEkzfVV3ZQl5dNeRDD4UrTtVcmBfwzHpcR7bfSKsTcXxa3UBvXAryol5hhLAElTuoaPFfGpbty/cYhrxOUKe/asXNS0D3rekQTRnyQ445z6IuLbpDbs7hrr2c19FRmkLkJOhG5J69OlNeH8HN9SFZVyAKQwJ6xpSA38Uu+JBAOv7m31jkBU+C4zft52S6oLR/gzmImM0Nt41Dh5ocvvi7X8l5JuGKWxljuwzr3kS2x6oAjfQTy0M1Vv90WzHu3CFJzyAVBjXMdAvI61aeHftJNyyC1oC5qGgmJGkjwpJxDjTXnQXnIshgPU9JMT4naumU0ifFwTn2K8Hw+4XZbAa6gAJCqxymeR17vqfCpDZdScwPy+Yma6dwG3at2gtnKBJ8yeebnNe8S4Ml7V7cn8SmG/Q+orRl5JzdNxqv37OP38SbdzNGhEMIaCPTSjOJ4RGsqyKNAGBIOnNW0+8AYPUeIBq1cS/Z6Tql4r/wD0tho9UYf6aTcXdcDh8guC5dRVUMBv1Yjl4TQk/dkinCsk4vopR4CXJJDNqdVmPTfTnr1rKsvAOB46/Z9pby5GZozXBPQ6ZhAmdKyt6rC+Pj8sM/8Ax1jrykFFtg/jceeyyaPsfshf/ExCgdEQn/UR9KJxf7XokWcMT0NxwPko/OkWL/aZjnnKbdufwIJ+LTXTKcWcSjIfL+y/CoQXa7cI6sFH/aJ+dMMNwLA2R7tlf53k/wDcTXOsTxfEXj+8uu/m2nwrVbBIk/Wud2dCidIv8awdva6nlbQn9BSnF9qMP9227/zFUHyBNU4JUkyIoDYh+P7UP9y1ZTxy5z8bhI+VIsbxN7ly0WZmDXCDJMZQygabDcz50ReTSguC8HvYt3w1u7btn95kzmCTpoCATqNfQxzrR2xqS2O+zeIK2FIJBl5ER99t9PrVh4FxkXhm68unWkCdmn4fbCXCLhJktbIIBOgkMZXQetBdjsSRir1rWAxZZ3hjP50ZxT2gcc3dHTUXMKGxuHMaifGpcJdgwaKdwRUStMrT4tl56VELqM0tbQnqVBPzFMuIYQNtoaUXLDLymtdjKHksvDUGWRDExOw/+gKJxeKKnJGg2HM+J6Ur4Hdy2ydZ2H51IbhzSdzzrdGps8xlssO8fQUmvY72QOk0/Y6VXuMYQnWsa/AJh7uZszdQaU9sO1bXCUBKoJ8CY8OlGY/EizYuOdcqkx15Aep0pE2JhLYtrmW6AVVwDl1II16EH0qsEuyHJdaPOzXCzmLuAQQGjx3Hy+oq2Kk8qVYJSoIAA15DTXc+FHHGN7NuXdPz0H1prsR6FWG4k9y53bmVVJ0B8enOorWJb7a2VCC7hWK66BHIaIgSQJG2s0BhMN7N+7JAgaxrH9x6VNxMlczAEi4AWC7jTaOY5+tLFbZWcvahvjuIoRka8kAgwQNGUhlMoDEEDnUV7GyARdVmMSLZXQ9ORMeXwpDh/ZMgJGpE7cuXOdo5VFiMGm6mPKRT4JqmRy3bG/Fu0y2wqul5usgqJ5QD73nFRWe1VswFLAnYEz+lKVu3FHduMPDlXqYthqUtMepQA/ECguOMVSQ/q/P+S0cEwLXJUsFiTJiCTvzGlWDHYzErYFo2sLeVRopTu9f4vjXP8L2l0Ia1OpiGg6bxvPXblTTB9rsORBa6p66N/fwpZQld0WhywpK+iycD7RvnX9zbsMIDye6AJ0QzEHQ+vOriOPwJO2mqn+tc+scYw7kn2yGR94FfiSIpZxnhoZc1uR42XkeoUkfKpKDv4Ky5IT72XfjfaxYhO83U7D9a5ni7bXbhzMdTrQtjH3rLQX9onMEQw8uRrLnGUzEgwfER9aootdGyVV0dI4PxTDW7CIl+4oURDATMyT86yqBZ4ohEjWspMQ5jVqju4cRW4U1q50NXPPNUt0QmlC2W1o4XARQGRqa39lWqtUwOlKMaZJpLduC1fLA5WIUqRoQyncGZB0GvhTy4ukjlSziuAW4hY/dHSSASA0Dn3ZPpS+R00WWx2t+0WD+7T7RBDysreUCSQo0zaSVETuNtKYce1nFJeACgAK8EwRO+vp8KZ8JRbLKxUNqTLiQCBpoIG/gaJxfDEuo6HM5AKrlGUkvqhIMyJJGmu1Ubf1MRY5e0u2AxguAMOYFGhq512A4yys2Hu6PbMa7wK6Haaa55xpnVCaaJBYkUNesiKKBIofF3Bt41MulZJaEAVHeOtRG7XtxtKwKRuLo2qDFusa1E1JeOcZW2pEyadbJyoqP7QuNDKLK6ZyCR4Az9YpfgcdcIsLbJzjujQGATmI70iCWBPrStrD4zGGNpAnpG9dJwXAbNoBVTvBGXNHehwQxnrqda65NQil5OLc5NlMwXbe4hi5bR/FZQ/KV+VMOJ9olvYRgisjuUAkjYtGhHl0FS4r9n6am3cI8Gg/MR+dA4vANh8q3ACDEMuo7oM/M09wf0kvcnsbYQLlAGsDzozE2wYBH3V/0iktjjyKIysfh+tMrPE0ve6YIGx3/rSYtDuVifHXFFwqSJnn6Hf1qO44AqbiNwG6VJgkDQjfloaEazOxmmFvxZobtR3b0KT4Vu9oxQWK5L+IgfPWilbFPLgZbROkhehmTqfrS+3iAyZgYgd4E/TTY7Dx3ojjGIK5cpgzPw8/OkjXDmzAAE7gDTXfToeldMI2rJOVDQXhlDA6HpOh6HxrdMYYkN60mDxtIr1b5BkGn9MGRY7XaC8ojOSOh1HwaRWx40re/ZtN4hcp/9sr9Kr1vGEE6CDuusf0r0Yv4cuo/Wl9NBzfyP1xeG/wCW6+C3dPnbJ+dZVfbEetZQ9JB9SR0+0xJoz7LIrEsIhGZp8F/WpWu6d3SuBnQDNgstSexEVvmkVCjxWoKJ8MgG5AHU15Amoy014TpWo1jBb6KpGUmfGKWOIMitg1eheVBjIi4ffVGNtxKbrPTp/l28oq/38JhGwy3lKq1tVV4JkrsnqDEGuc4mxOmxGoPT+nKt8BcYmJPRlnkaeLTVMSSadoH7RcOK3FxWHDtkANxtwZJg6dfHWZq29ne0i3rYIOvMdOtZxfsmMHaRnuBkuNoCSNIDQfzHwqncS4RctP7XDEAs5AspmYkbgjTvDlvOlJKP6ZFIS8o6vh8SpoTHMM0zXNeHdssUW9mLDXHmITfTqDt60+u/7RJVmt2raCZVnlz8NB86lLjp7OmHJa0WcOIqK/iYFVa524tJpc7jdDS3Fds1uHLalmPT8+gorjb3QjnTqxxxXtAbcwaqTYnO2a5J8Ne94eAptg+Hlz+8gux0E6QCGj1Aj1pittdMoC9RHe+PMeM0bSFuwbs9w8WwbzgBnOgiAo8h/e1OV11+Hn+lB2MUGaI2O1WLh3Dg4npypJSsqkooBSzBnL5x9apHbPEg3gF2An46flXTMRYyqTOwrkXGLme+58Y+H9atwrZy8rsCRqntPHhUaoalC11M5xdxjjtxb4IIlVHLnqZPjBqLAdoB7fPfBcFcpjQgSTIjnJn0ppctK41VXHXcj86XYng1s+7KnpuPnTxnBqmhXGXY5u8UtXWm00KATBXUEjQGd9uXWlxZmuEOAQonTnPhO+hpcnD3ScpB+VE2MSRJcFSYnpptqOX60aX6Qb8hlx4JGRiOuhHzNDvh7R+6PSV+kUS7yojz+tQFd51kRApUhge9wpTqGb1g/oaEu8IYbZT6kfXStg2/eIjaP6VomOf8U+dWSkvJPQM+DYbqR6T9KhIpmOJ9R8DW/wBsttv8xRyflApeALD4IsJ2rKaW0AEDQVlI5sdRRfXM1Lh7nI1AtyvQwrhOiydrsGhyxma2mTRi4aRWYAPNUqWyYohcDrVi4ViLVkTkDt40rYRC3D256VHcGUbU6x2IzuSdZ+HpXljBLc5UtjFeuGaGMgyuhFWjF8FQDoaTX+GkagEihse0zXiXaW49kW3MgfdbUabEeI61X8NxF7RlSTrPOQeunPxFMr9nkR8aGt4ZVYHKGE+6Z19RqKqp39RNwa+kd9l+MEBmSyASe82mYyZIz7n1GlScUwdy6stduLLbBlAy+GklvUVLgcdgFdW+zuD95WIZfCCADHmKZ8T4jgL2VvZBcq5VAZgI8utI4LtDrllVNFIv9kbEsWJMsMpZxOX+IASWPgdKNw+Dt25FpQASDAmNNBvqY8etN/t+FB92fBdPnFC4jGgjuIEHXWtbfYL+EDNc9l3jq50Aqc32gZj3iInwqPAYWSWbWOZ+g6VFinzXI6Us3SH442xngcNzP9asWDxGXb40gwaba08soNBtUbHk7Pe0ONAwz6Rm/uRXIWxwuIzFe+kkx95Ovmv0noJ6R27xOXDx4H9K5tw4AsZGiqxaeYPdI8zm35V2cWkc0to1TELAMxOmunpRmHtyw8x8OdLuJYVSiHMsSTlLAE+Pp86s1lRlGnJgPRFPp61aS0RRIeHIeUa8v5iPzFDXOCyNDO2/kR9RTD2mrR/HHwVx56jlWXLupI8T9Li+XMVAoV3E8GcagH015A0uv4dxVxa+Btr4dY1HxViPSomKtowB8wOQgn/pIPoadTaBVlIzZeUeVYcQeTRvuAd6tWI4NbeY7p9CJ2O/jB8jSrE9mmHuwfDY/PxkVWPLHyI4srj4ZpmQZ3jT5VBcBB1BAptewDpuGHpp1+lDGRXQp2TcQY2Y94HUAg+BrzD2wW8BUzP4VvZUAU1goJD1lRZqyloay9YYE0Wtg0LgTTJGrhZZEIsGjcLpvWrERW62tKRsYmuYiicMxBBFLvZGjcM+Ua6UAjDDYI3H6Sdz41Y8Y2Hwtorbh7h3bp5VVn41kU5THWOdKX4mXbnFNEDDMdjySa1wOIOx1orBYZXOu1GnCW00CmfGsERY7CBiTsaWX8IV6RVkxmFKiTzpFibR9KWhkxUWqREJr3ICaOslI/OgkNkR2cIJ22otsNnIUGfCpcoyaUZwfBBAbjakyF6ms6S2Ze50iHEqtpYJELuep50pwuHl53B/vWm16yLjR0O/jTDC8GyDXzrmcsmdWPpxoEwWHNN2w0LW2CsQw+NMMQy5aolZytnOu2uIMBJ1qppjMisvNlA08IPqNB8KsHae+TeJBEDkec0rwyBpGikyNQNmEMJ6EV1QVUSlLQgxSZrkiGVQBr0AEkeNWjAY5Sqhu78x7mXlHPzqv4vht20YYZx1XnRNjGKdNj0romrRGLLXYtzBBB/4UwZ5FT4/Ifp4Fga/dAJ/yNlPOB3TzNIEuxqDHlRtrirjfvb+9qdd4PKotD2H3LMek89yhnfcypOwqJrUaDcfHu6jTxUkaxtWJxVZkgg93bUGBBnY6jxrdGVh3SDG2vNdV00jTTY/KkoJCx6aj66aa+KGOeoFZ7U+fjzOk6dJEHcaqamfD9NNo6gHVJneDI251CR6dN9Nem/dby0oBNHuf385HxzbbFhNBXsHbbdR/fiPPx0IPKi7lqR0jy7sH/pGUmdZMGhbtsj+zy+bR6CDRWugC3E8ESCQxEdY/sdN9x40o8Kc8SuQsbTp+vlpp4iKSM+tdnFbVslKkYTWVoWrKqIdAw7RUgv1lZXnHQTLdouxijEVlZQGJ1xUedaXnJFZWUaQLBiCRFEYTC17WUTD3h1qIp2cYMvugkVlZSsyK/xTF5jrsKruNvFtqysrIYVrbJO9FpYYwBuSAB4msrKHgw04fgma77InUHvHpG4HWrLjAB3QPdED1rKyoc76R1/+SKcmz3h/DfGPHen5w6kBR019K9rKjFUrBytuTsCwdqGJ5VDxYgKfAVlZVuMhM5VxFw7NPMn9B9KETDGdD6VlZXY1TOcPt4nSGANCYjDoTMAidiOlZWVUmR28ApMKSp103HhvqPQ15fsOiliAVAEkHaTBkGD8JrKygHojt3wRIOmuvl863msrKElQy2TJimAgEx05VMOJa95Zkzp4iDpt0+FZWUtGJLV0NEHXxHMbdQJGhqS4kf8Ab8/dJ5tBldwIrKylaGsqnH783CPwiOWnM7dNqUk1lZXbD6URl2ak1lZWVQU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030" name="Picture 6" descr="http://max.pubblicitaitalia.com/cgi-bin/Epi/getp.cgi?tabella=ImmaginiArticoli&amp;campo=Img&amp;id=59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92696"/>
            <a:ext cx="6615844" cy="439248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</a:t>
                      </a:r>
                      <a:r>
                        <a:rPr lang="cs-CZ" sz="1400" b="1" dirty="0" smtClean="0"/>
                        <a:t>Výroba vepřového masa</a:t>
                      </a:r>
                      <a:r>
                        <a:rPr lang="cs-CZ" sz="1400" dirty="0" smtClean="0">
                          <a:latin typeface="+mj-lt"/>
                        </a:rPr>
                        <a:t>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učiva, obrázky].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smtClean="0">
                          <a:latin typeface="+mj-lt"/>
                        </a:rPr>
                        <a:t>52_1_S1_0906_D32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productpilot.com/findImages/320x260/userdata/bata/56628/512f5ac8021a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7029930" cy="518457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teknologisk.dk/_root/media/37521_AutoFOM_o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92696"/>
            <a:ext cx="6206105" cy="482453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www.reussir-porc.com/reussir/photos/photosArchives/19857_25180_25180709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7488832" cy="482527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pigbusiness.nl/upload/nieuws/lightbox/7a106c4f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7620000" cy="506730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pigbusiness.nl/upload/nieuws/lightbox/a339c0cb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7620000" cy="35052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cenyskupu.pl/Photos/klasyfikacja_poltus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0"/>
            <a:ext cx="7293285" cy="496855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2014-04-06]. Dostupné z: </a:t>
            </a:r>
            <a:r>
              <a:rPr lang="it-IT" sz="1200" dirty="0" smtClean="0">
                <a:hlinkClick r:id="rId2"/>
              </a:rPr>
              <a:t>http://www.teknologisk.dk/nyhedsbrevet-ny-viden-om-slagteri-og-foraedling-nr-2-2009/den-nye-autofom-dk-sikrer-mere-praecis-koedprocentmaaling-og-sortering/27700,4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2014-04-06]. Dostupné z: </a:t>
            </a:r>
            <a:r>
              <a:rPr lang="it-IT" sz="1200" dirty="0" smtClean="0">
                <a:hlinkClick r:id="rId3"/>
              </a:rPr>
              <a:t>http://max.pubblicitaitalia.com/eurocarni/2006/9/6919.html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[[online]. [cit. 2014-04-06]. Dostupné z: </a:t>
            </a:r>
            <a:r>
              <a:rPr lang="it-IT" sz="1200" dirty="0" smtClean="0">
                <a:hlinkClick r:id="rId4"/>
              </a:rPr>
              <a:t>http://www.productpilot.com/en/suppliers/carometec-a-s/product/mf_bata_0033801900/en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2014-04-06]. Dostupné z: </a:t>
            </a:r>
            <a:r>
              <a:rPr lang="it-IT" sz="1200" dirty="0" smtClean="0">
                <a:hlinkClick r:id="rId5"/>
              </a:rPr>
              <a:t>http://www.pigbusiness.nl/nieuws/1211/hogere-voerwinst-door-beter-karkas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2014-04-06]. Dostupné z: </a:t>
            </a:r>
            <a:r>
              <a:rPr lang="it-IT" sz="1200" dirty="0" smtClean="0">
                <a:hlinkClick r:id="rId6"/>
              </a:rPr>
              <a:t>http://www.reussir-porc.com/actualites/classement-des-carcasses-l-autofom-echographie-la-carcasse:23549.html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2014-04-06]. Dostupné z: </a:t>
            </a:r>
            <a:r>
              <a:rPr lang="it-IT" sz="1200" dirty="0" smtClean="0">
                <a:hlinkClick r:id="rId7"/>
              </a:rPr>
              <a:t>http://www.pigbusiness.nl/nieuws/622/uitleg-bij-autofom---maske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2014-04-06]. Dostupné z: </a:t>
            </a:r>
            <a:r>
              <a:rPr lang="it-IT" sz="1200" dirty="0" smtClean="0">
                <a:hlinkClick r:id="rId8"/>
              </a:rPr>
              <a:t>http://www.cenyskupu.pl/3-klasyfikacja-europ.html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700" b="1" dirty="0" smtClean="0"/>
              <a:t>Výroba vepřového masa</a:t>
            </a:r>
          </a:p>
          <a:p>
            <a:pPr>
              <a:buNone/>
            </a:pPr>
            <a:r>
              <a:rPr lang="cs-CZ" b="1" dirty="0" smtClean="0"/>
              <a:t>	</a:t>
            </a:r>
            <a:r>
              <a:rPr lang="cs-CZ" sz="2400" b="1" dirty="0" smtClean="0"/>
              <a:t>Způsoby výkrmu</a:t>
            </a:r>
          </a:p>
          <a:p>
            <a:pPr lvl="1">
              <a:buNone/>
            </a:pPr>
            <a:r>
              <a:rPr lang="cs-CZ" sz="2300" b="1" dirty="0" smtClean="0"/>
              <a:t>Dle jakosti konečného produktu:</a:t>
            </a:r>
          </a:p>
          <a:p>
            <a:pPr lvl="2"/>
            <a:r>
              <a:rPr lang="cs-CZ" sz="2200" dirty="0" smtClean="0"/>
              <a:t>Šunkový – do 80 kg, intenzivní bílkovinný výkrm s cílem získat libovou šunku</a:t>
            </a:r>
          </a:p>
          <a:p>
            <a:pPr lvl="2"/>
            <a:r>
              <a:rPr lang="cs-CZ" sz="2200" dirty="0" err="1" smtClean="0"/>
              <a:t>Bekonový</a:t>
            </a:r>
            <a:r>
              <a:rPr lang="cs-CZ" sz="2200" dirty="0" smtClean="0"/>
              <a:t> – do 90 kg, cílem je získat 2 libové půlky prasat se souvislou, ale tenkou vrstvou tuku</a:t>
            </a:r>
          </a:p>
          <a:p>
            <a:pPr lvl="2"/>
            <a:r>
              <a:rPr lang="cs-CZ" sz="2200" dirty="0" smtClean="0"/>
              <a:t>Výkrm výsekových prasat – 105 – 110 kg, cílem je produkce masa pro kuchyňskou úpravu a výrobu masných výrobků</a:t>
            </a:r>
          </a:p>
          <a:p>
            <a:pPr lvl="2"/>
            <a:r>
              <a:rPr lang="cs-CZ" sz="2200" dirty="0" err="1" smtClean="0"/>
              <a:t>Polosádelný</a:t>
            </a:r>
            <a:r>
              <a:rPr lang="cs-CZ" sz="2200" dirty="0" smtClean="0"/>
              <a:t> – do 150 kg</a:t>
            </a:r>
          </a:p>
          <a:p>
            <a:pPr lvl="2"/>
            <a:r>
              <a:rPr lang="cs-CZ" sz="2200" dirty="0" smtClean="0"/>
              <a:t>Sádelný – nad 150 kg</a:t>
            </a:r>
          </a:p>
          <a:p>
            <a:endParaRPr lang="cs-CZ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Dle organizace výrobního procesu:</a:t>
            </a:r>
          </a:p>
          <a:p>
            <a:pPr lvl="1">
              <a:buNone/>
            </a:pPr>
            <a:r>
              <a:rPr lang="cs-CZ" sz="2200" b="1" dirty="0" smtClean="0"/>
              <a:t>Turnusový</a:t>
            </a:r>
            <a:r>
              <a:rPr lang="cs-CZ" sz="2200" dirty="0" smtClean="0"/>
              <a:t> – výkrmna se naskladňuje a vyskladňuje najednou</a:t>
            </a:r>
          </a:p>
          <a:p>
            <a:pPr lvl="1"/>
            <a:r>
              <a:rPr lang="cs-CZ" sz="2200" dirty="0" smtClean="0"/>
              <a:t>Výhodou je dokonalé vyčištění a asanace výkrmny</a:t>
            </a:r>
          </a:p>
          <a:p>
            <a:pPr lvl="1"/>
            <a:r>
              <a:rPr lang="cs-CZ" sz="2200" dirty="0" smtClean="0"/>
              <a:t>Nevýhodou je vysoká nárazová potřeba selat</a:t>
            </a:r>
          </a:p>
          <a:p>
            <a:pPr lvl="1">
              <a:buNone/>
            </a:pPr>
            <a:r>
              <a:rPr lang="cs-CZ" sz="2200" b="1" dirty="0" smtClean="0"/>
              <a:t>Kontinuální </a:t>
            </a:r>
            <a:r>
              <a:rPr lang="cs-CZ" sz="2200" dirty="0" smtClean="0"/>
              <a:t>– ve výkrmně jsou zastoupeny všechny hmotnostní kategorie</a:t>
            </a:r>
          </a:p>
          <a:p>
            <a:pPr lvl="1"/>
            <a:r>
              <a:rPr lang="cs-CZ" sz="2200" dirty="0" smtClean="0"/>
              <a:t>Nevýhoda – výkrmna není prázdná a nelze ji asanovat celou</a:t>
            </a:r>
          </a:p>
          <a:p>
            <a:pPr lvl="1">
              <a:buNone/>
            </a:pPr>
            <a:r>
              <a:rPr lang="cs-CZ" sz="2200" b="1" dirty="0" smtClean="0"/>
              <a:t>Jednofázový</a:t>
            </a:r>
            <a:r>
              <a:rPr lang="cs-CZ" sz="2200" dirty="0" smtClean="0"/>
              <a:t> – prasata se vykrmují v jedné stáji bez přesunu</a:t>
            </a:r>
          </a:p>
          <a:p>
            <a:pPr lvl="1">
              <a:buNone/>
            </a:pPr>
            <a:r>
              <a:rPr lang="cs-CZ" sz="2200" b="1" dirty="0" smtClean="0"/>
              <a:t>Dvoufázový</a:t>
            </a:r>
            <a:r>
              <a:rPr lang="cs-CZ" sz="2200" dirty="0" smtClean="0"/>
              <a:t> – dělí se na předvýkrm a dokrm</a:t>
            </a:r>
          </a:p>
          <a:p>
            <a:pPr lvl="1"/>
            <a:r>
              <a:rPr lang="cs-CZ" sz="2200" dirty="0" smtClean="0"/>
              <a:t>Při uplatnění dochovu se uplatňuje pouze jednofázový výkrm</a:t>
            </a:r>
            <a:endParaRPr lang="cs-CZ" sz="2200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Dle konzistence krmné dávky:</a:t>
            </a:r>
          </a:p>
          <a:p>
            <a:pPr lvl="1">
              <a:buNone/>
            </a:pPr>
            <a:r>
              <a:rPr lang="cs-CZ" sz="2200" b="1" dirty="0" smtClean="0"/>
              <a:t>Suchý výkrm</a:t>
            </a:r>
            <a:endParaRPr lang="cs-CZ" sz="2200" dirty="0" smtClean="0"/>
          </a:p>
          <a:p>
            <a:pPr lvl="1"/>
            <a:r>
              <a:rPr lang="cs-CZ" sz="2200" dirty="0" smtClean="0"/>
              <a:t>Výhody – uplatnění mechanizace a automatizace, zvyšuje produktivitu práce, lepší hygiena krmení</a:t>
            </a:r>
          </a:p>
          <a:p>
            <a:pPr lvl="1"/>
            <a:r>
              <a:rPr lang="cs-CZ" sz="2200" dirty="0" smtClean="0"/>
              <a:t>Nevýhoda – prašnost, ztráty</a:t>
            </a:r>
          </a:p>
          <a:p>
            <a:pPr lvl="1">
              <a:buNone/>
            </a:pPr>
            <a:r>
              <a:rPr lang="cs-CZ" sz="2200" b="1" dirty="0" smtClean="0"/>
              <a:t>Mokrý </a:t>
            </a:r>
            <a:endParaRPr lang="cs-CZ" sz="2200" dirty="0" smtClean="0"/>
          </a:p>
          <a:p>
            <a:pPr lvl="1"/>
            <a:r>
              <a:rPr lang="cs-CZ" sz="2200" dirty="0" smtClean="0"/>
              <a:t>Je možno zkrmovat i statková krmiva</a:t>
            </a:r>
          </a:p>
          <a:p>
            <a:pPr lvl="1"/>
            <a:r>
              <a:rPr lang="cs-CZ" sz="2200" dirty="0" smtClean="0"/>
              <a:t>Riziko z hygienického hlediska</a:t>
            </a:r>
          </a:p>
          <a:p>
            <a:pPr lvl="1"/>
            <a:r>
              <a:rPr lang="cs-CZ" sz="2200" dirty="0" smtClean="0"/>
              <a:t>Krmnou dávku nutno připravovat před krmením</a:t>
            </a:r>
          </a:p>
          <a:p>
            <a:pPr lvl="1"/>
            <a:r>
              <a:rPr lang="cs-CZ" sz="2200" dirty="0" smtClean="0"/>
              <a:t>Důkladně čistit a sterilizovat krmné zařízení</a:t>
            </a:r>
          </a:p>
          <a:p>
            <a:pPr lvl="1">
              <a:buNone/>
            </a:pPr>
            <a:r>
              <a:rPr lang="cs-CZ" sz="2200" b="1" dirty="0" smtClean="0"/>
              <a:t>Kombinovaný způsob</a:t>
            </a:r>
            <a:endParaRPr lang="cs-CZ" sz="2200" dirty="0" smtClean="0"/>
          </a:p>
          <a:p>
            <a:pPr lvl="1"/>
            <a:r>
              <a:rPr lang="cs-CZ" sz="2200" dirty="0" smtClean="0"/>
              <a:t>Část roku můžeme krmit suchými a část roku mokrými krmivy</a:t>
            </a:r>
          </a:p>
          <a:p>
            <a:pPr lvl="1"/>
            <a:r>
              <a:rPr lang="cs-CZ" sz="2200" dirty="0" smtClean="0"/>
              <a:t>Je nutné mít 2 krmné linky</a:t>
            </a:r>
          </a:p>
          <a:p>
            <a:endParaRPr lang="cs-CZ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Ustájení prasat ve výkrmu</a:t>
            </a:r>
          </a:p>
          <a:p>
            <a:pPr lvl="1">
              <a:buNone/>
            </a:pPr>
            <a:r>
              <a:rPr lang="cs-CZ" sz="2200" b="1" dirty="0" smtClean="0"/>
              <a:t>Výkrmny na bezstelivový provoz</a:t>
            </a:r>
            <a:endParaRPr lang="cs-CZ" sz="2200" dirty="0" smtClean="0"/>
          </a:p>
          <a:p>
            <a:pPr lvl="1"/>
            <a:r>
              <a:rPr lang="cs-CZ" sz="2200" dirty="0" smtClean="0"/>
              <a:t>Skupinové kotce, které jsou diferencované na plné lože a roštové kaliště</a:t>
            </a:r>
          </a:p>
          <a:p>
            <a:pPr lvl="1"/>
            <a:r>
              <a:rPr lang="cs-CZ" sz="2200" dirty="0" smtClean="0"/>
              <a:t>V kotci je 10 – 12 ks, na 1 ks počítáme 0,7 m</a:t>
            </a:r>
            <a:r>
              <a:rPr lang="cs-CZ" sz="2200" baseline="30000" dirty="0" smtClean="0"/>
              <a:t>2</a:t>
            </a:r>
            <a:endParaRPr lang="cs-CZ" sz="2200" dirty="0" smtClean="0"/>
          </a:p>
          <a:p>
            <a:pPr lvl="1">
              <a:buNone/>
            </a:pPr>
            <a:r>
              <a:rPr lang="cs-CZ" sz="2200" b="1" dirty="0" smtClean="0"/>
              <a:t>Stelivový provoz</a:t>
            </a:r>
            <a:endParaRPr lang="cs-CZ" sz="2200" dirty="0" smtClean="0"/>
          </a:p>
          <a:p>
            <a:pPr lvl="1"/>
            <a:r>
              <a:rPr lang="cs-CZ" sz="2200" dirty="0" smtClean="0"/>
              <a:t>Skupinové kotce jsou nastýlané slámou</a:t>
            </a:r>
          </a:p>
          <a:p>
            <a:pPr lvl="1"/>
            <a:r>
              <a:rPr lang="cs-CZ" sz="2200" dirty="0" smtClean="0"/>
              <a:t>V kotci je 10 – 60 ks, podle velikosti kotce</a:t>
            </a:r>
          </a:p>
          <a:p>
            <a:pPr>
              <a:buNone/>
            </a:pPr>
            <a:r>
              <a:rPr lang="cs-CZ" sz="2400" b="1" dirty="0" smtClean="0"/>
              <a:t>Prostředí </a:t>
            </a:r>
          </a:p>
          <a:p>
            <a:pPr lvl="1"/>
            <a:r>
              <a:rPr lang="cs-CZ" sz="2200" dirty="0" smtClean="0"/>
              <a:t>Těžší kategorie jsou choulostivější na přehřátí organismu – nutný účinný větrací systém</a:t>
            </a:r>
          </a:p>
          <a:p>
            <a:endParaRPr lang="cs-CZ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lvl="1">
              <a:buNone/>
            </a:pPr>
            <a:r>
              <a:rPr lang="cs-CZ" sz="2200" b="1" dirty="0" smtClean="0"/>
              <a:t>Krmné linky</a:t>
            </a:r>
          </a:p>
          <a:p>
            <a:pPr lvl="1"/>
            <a:r>
              <a:rPr lang="cs-CZ" sz="2200" dirty="0" smtClean="0"/>
              <a:t>Skupinové dávkovače, automatická </a:t>
            </a:r>
            <a:r>
              <a:rPr lang="cs-CZ" sz="2200" dirty="0" err="1" smtClean="0"/>
              <a:t>sesypná</a:t>
            </a:r>
            <a:r>
              <a:rPr lang="cs-CZ" sz="2200" dirty="0" smtClean="0"/>
              <a:t> krmítka, krmné vozíky</a:t>
            </a:r>
          </a:p>
          <a:p>
            <a:pPr lvl="1">
              <a:buNone/>
            </a:pPr>
            <a:r>
              <a:rPr lang="cs-CZ" sz="2200" b="1" dirty="0" smtClean="0"/>
              <a:t>Odkliz výkalů</a:t>
            </a:r>
          </a:p>
          <a:p>
            <a:pPr lvl="1"/>
            <a:r>
              <a:rPr lang="cs-CZ" sz="2200" dirty="0" smtClean="0"/>
              <a:t>V bezstelivových provozech z roštů mechanicky nebo hydromechanicky</a:t>
            </a:r>
          </a:p>
          <a:p>
            <a:pPr lvl="1"/>
            <a:r>
              <a:rPr lang="cs-CZ" sz="2200" dirty="0" smtClean="0"/>
              <a:t>Ve stelivových provozech prostřednictvím čelní traktorové radlice</a:t>
            </a:r>
          </a:p>
          <a:p>
            <a:pPr lvl="1">
              <a:buNone/>
            </a:pPr>
            <a:r>
              <a:rPr lang="cs-CZ" sz="2200" b="1" dirty="0" smtClean="0"/>
              <a:t>Osvětlovací soustava</a:t>
            </a:r>
          </a:p>
          <a:p>
            <a:pPr lvl="1"/>
            <a:r>
              <a:rPr lang="cs-CZ" sz="2200" dirty="0" smtClean="0"/>
              <a:t>Možné programování světelného režimu</a:t>
            </a:r>
          </a:p>
          <a:p>
            <a:endParaRPr lang="cs-CZ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3600" b="1" dirty="0" smtClean="0"/>
              <a:t>Výživa a krmení prasat ve výkrmu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84784"/>
            <a:ext cx="7620000" cy="491601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Krmiva příznivě působící</a:t>
            </a:r>
          </a:p>
          <a:p>
            <a:pPr lvl="1"/>
            <a:r>
              <a:rPr lang="cs-CZ" sz="2200" dirty="0" smtClean="0"/>
              <a:t>Mléko, ječmen, pšenice, hrách (ovlivňuje kvalitu masa)</a:t>
            </a:r>
          </a:p>
          <a:p>
            <a:pPr lvl="1"/>
            <a:r>
              <a:rPr lang="cs-CZ" sz="2200" dirty="0" smtClean="0"/>
              <a:t>Kukuřice (sádlo je měkčí)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sz="2400" b="1" dirty="0" smtClean="0"/>
              <a:t>Krmiva nepříznivě působící</a:t>
            </a:r>
          </a:p>
          <a:p>
            <a:pPr lvl="1"/>
            <a:r>
              <a:rPr lang="cs-CZ" sz="2200" dirty="0" smtClean="0"/>
              <a:t>Slunečnicové a řepkové pokrutiny (negativně ovlivňují chuť a vůni masa)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Krmné směsi</a:t>
            </a:r>
          </a:p>
          <a:p>
            <a:pPr lvl="1"/>
            <a:r>
              <a:rPr lang="cs-CZ" sz="2200" dirty="0" smtClean="0"/>
              <a:t>A1 – krmí se do 30 – 35 kg, navazuje na ČOS</a:t>
            </a:r>
          </a:p>
          <a:p>
            <a:pPr lvl="1"/>
            <a:r>
              <a:rPr lang="cs-CZ" sz="2200" dirty="0" smtClean="0"/>
              <a:t>A2 – krmí se do 60 – 65 kg </a:t>
            </a:r>
          </a:p>
          <a:p>
            <a:pPr lvl="1"/>
            <a:r>
              <a:rPr lang="cs-CZ" sz="2200" dirty="0" smtClean="0"/>
              <a:t>A3 + CDP – krmí se nad 60 – 65 kg – směs na bázi obilovin</a:t>
            </a:r>
          </a:p>
          <a:p>
            <a:pPr lvl="1"/>
            <a:r>
              <a:rPr lang="cs-CZ" sz="2200" dirty="0" smtClean="0"/>
              <a:t>Krmivo se předkládá 3 – 4 x denně, ideální je intervalové krmení</a:t>
            </a:r>
          </a:p>
          <a:p>
            <a:pPr lvl="1"/>
            <a:r>
              <a:rPr lang="cs-CZ" sz="2200" dirty="0" smtClean="0"/>
              <a:t>Při krmení  KKS musí být zajištěno automatické napájení pomocí napáječek</a:t>
            </a:r>
          </a:p>
          <a:p>
            <a:pPr lvl="1"/>
            <a:r>
              <a:rPr lang="cs-CZ" sz="2200" dirty="0" smtClean="0"/>
              <a:t>Spotřeba krmné směsi je 1,4 – 3,2 kg</a:t>
            </a:r>
          </a:p>
          <a:p>
            <a:pPr lvl="1"/>
            <a:r>
              <a:rPr lang="cs-CZ" sz="2200" dirty="0" smtClean="0"/>
              <a:t>Je možné uskutečnit výkrm na bázi okopanin + doplňkové směsi nebo kukuřice + doplňková směs</a:t>
            </a:r>
          </a:p>
          <a:p>
            <a:pPr lvl="1"/>
            <a:endParaRPr lang="cs-CZ" sz="2200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51</TotalTime>
  <Words>655</Words>
  <Application>Microsoft Office PowerPoint</Application>
  <PresentationFormat>Předvádění na obrazovce (4:3)</PresentationFormat>
  <Paragraphs>170</Paragraphs>
  <Slides>26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27" baseType="lpstr">
      <vt:lpstr>sablona_prezentace_dum_nj</vt:lpstr>
      <vt:lpstr>Výroba vepřového masa</vt:lpstr>
      <vt:lpstr>Snímek 2</vt:lpstr>
      <vt:lpstr>Snímek 3</vt:lpstr>
      <vt:lpstr>Snímek 4</vt:lpstr>
      <vt:lpstr>Snímek 5</vt:lpstr>
      <vt:lpstr>Snímek 6</vt:lpstr>
      <vt:lpstr>Snímek 7</vt:lpstr>
      <vt:lpstr>Výživa a krmení prasat ve výkrmu</vt:lpstr>
      <vt:lpstr>Snímek 9</vt:lpstr>
      <vt:lpstr>Ošetřování prasat ve výkrmu</vt:lpstr>
      <vt:lpstr>Snímek 11</vt:lpstr>
      <vt:lpstr>Snímek 12</vt:lpstr>
      <vt:lpstr>Zpeněžování jatečných zvířat</vt:lpstr>
      <vt:lpstr>Snímek 14</vt:lpstr>
      <vt:lpstr>Snímek 15</vt:lpstr>
      <vt:lpstr>Snímek 16</vt:lpstr>
      <vt:lpstr>Snímek 17</vt:lpstr>
      <vt:lpstr>Snímek 18</vt:lpstr>
      <vt:lpstr>Snímek 19</vt:lpstr>
      <vt:lpstr>Snímek 20</vt:lpstr>
      <vt:lpstr>Snímek 21</vt:lpstr>
      <vt:lpstr>Snímek 22</vt:lpstr>
      <vt:lpstr>Snímek 23</vt:lpstr>
      <vt:lpstr>Snímek 24</vt:lpstr>
      <vt:lpstr>Snímek 25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Výroba vepřového masa</dc:title>
  <dc:creator>Administrator</dc:creator>
  <cp:lastModifiedBy>verys</cp:lastModifiedBy>
  <cp:revision>54</cp:revision>
  <dcterms:created xsi:type="dcterms:W3CDTF">2014-04-06T19:23:36Z</dcterms:created>
  <dcterms:modified xsi:type="dcterms:W3CDTF">2014-09-18T07:49:29Z</dcterms:modified>
</cp:coreProperties>
</file>