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0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zs-bnl.wz.cz/view.php?cisloclanku=20070300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Březost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Listopad, 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[Březost skotu]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smtClean="0">
                          <a:latin typeface="+mj-lt"/>
                        </a:rPr>
                        <a:t>52_1_S1_0906_D6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404664"/>
            <a:ext cx="7620000" cy="5952728"/>
          </a:xfrm>
        </p:spPr>
        <p:txBody>
          <a:bodyPr/>
          <a:lstStyle/>
          <a:p>
            <a:pPr marL="571500" lvl="0" indent="-457200">
              <a:buFont typeface="+mj-lt"/>
              <a:buAutoNum type="arabicParenR" startAt="6"/>
            </a:pPr>
            <a:r>
              <a:rPr lang="cs-CZ" sz="2600" b="1" dirty="0" smtClean="0"/>
              <a:t>Březost</a:t>
            </a:r>
          </a:p>
          <a:p>
            <a:pPr lvl="1"/>
            <a:r>
              <a:rPr lang="cs-CZ" sz="2200" dirty="0" smtClean="0"/>
              <a:t>Fyziologický stav, kdy se v děloze vyvíjí 1 a více zárodků</a:t>
            </a:r>
          </a:p>
          <a:p>
            <a:pPr lvl="1"/>
            <a:r>
              <a:rPr lang="cs-CZ" sz="2200" dirty="0" smtClean="0"/>
              <a:t>Vzniká splynutím vajíčka a spermie – zygota</a:t>
            </a:r>
          </a:p>
          <a:p>
            <a:pPr lvl="1"/>
            <a:r>
              <a:rPr lang="cs-CZ" sz="2200" dirty="0" smtClean="0"/>
              <a:t>Končí porodem nebo zmetáním</a:t>
            </a:r>
          </a:p>
          <a:p>
            <a:pPr lvl="1"/>
            <a:r>
              <a:rPr lang="cs-CZ" sz="2200" dirty="0" smtClean="0"/>
              <a:t>Délka je v průměru 285 dnů, u C 289, N 278, býčci se rodí o 3 – 4 dny později, dvojčata o 3 – 5 dnů dříve</a:t>
            </a:r>
          </a:p>
          <a:p>
            <a:pPr lvl="1"/>
            <a:endParaRPr lang="cs-CZ" sz="2200" dirty="0" smtClean="0"/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Stádium ovulární  ( vajíčka ) – do 12. dne</a:t>
            </a:r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Stádium embryonální ( zárodku ) – do 45. dne</a:t>
            </a:r>
          </a:p>
          <a:p>
            <a:pPr marL="868363" lvl="1" indent="-457200">
              <a:buFont typeface="+mj-lt"/>
              <a:buAutoNum type="arabicPeriod"/>
            </a:pPr>
            <a:r>
              <a:rPr lang="cs-CZ" sz="2200" dirty="0" smtClean="0"/>
              <a:t>Stádium fetální ( plodu ) </a:t>
            </a:r>
          </a:p>
          <a:p>
            <a:pPr lvl="2"/>
            <a:r>
              <a:rPr lang="cs-CZ" sz="2000" dirty="0" smtClean="0"/>
              <a:t>Pod 240 dnů se jedná o zmetání</a:t>
            </a:r>
          </a:p>
          <a:p>
            <a:pPr lvl="2"/>
            <a:r>
              <a:rPr lang="cs-CZ" sz="2000" dirty="0" smtClean="0"/>
              <a:t>241 – 260 dnů je to předčasný porod</a:t>
            </a:r>
          </a:p>
          <a:p>
            <a:pPr lvl="2"/>
            <a:r>
              <a:rPr lang="cs-CZ" sz="2000" dirty="0" smtClean="0"/>
              <a:t>261 – 285 dnů je to normální porod</a:t>
            </a:r>
          </a:p>
          <a:p>
            <a:pPr lvl="2"/>
            <a:r>
              <a:rPr lang="cs-CZ" sz="2000" dirty="0" smtClean="0"/>
              <a:t>Nad 290 dnů je to porod přesčas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Diagnostika březosti</a:t>
            </a:r>
            <a:endParaRPr lang="cs-CZ" sz="2600" dirty="0" smtClean="0"/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Metody laboratorní</a:t>
            </a:r>
          </a:p>
          <a:p>
            <a:pPr marL="571500" lvl="0" indent="-457200">
              <a:buFont typeface="+mj-lt"/>
              <a:buAutoNum type="arabicPeriod"/>
            </a:pPr>
            <a:r>
              <a:rPr lang="cs-CZ" sz="2400" b="1" dirty="0" smtClean="0"/>
              <a:t>Metody klinické:</a:t>
            </a:r>
          </a:p>
          <a:p>
            <a:pPr lvl="1"/>
            <a:r>
              <a:rPr lang="cs-CZ" sz="2200" dirty="0" smtClean="0"/>
              <a:t>Vnější – prohlídka pohmatem, poslechem, ultrazvukem</a:t>
            </a:r>
          </a:p>
          <a:p>
            <a:pPr lvl="1"/>
            <a:r>
              <a:rPr lang="cs-CZ" sz="2200" dirty="0" smtClean="0"/>
              <a:t>Vnitřní – rektální vyšetření přes konečník v 1,5 – 3 měsíci březosti</a:t>
            </a:r>
          </a:p>
          <a:p>
            <a:endParaRPr lang="cs-CZ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212976"/>
            <a:ext cx="4536504" cy="232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35669">
            <a:off x="85822" y="2969938"/>
            <a:ext cx="2289051" cy="364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3275856" y="573325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Děloha koncem 2. měsíce březosti</a:t>
            </a:r>
            <a:endParaRPr lang="cs-CZ" b="1" dirty="0"/>
          </a:p>
        </p:txBody>
      </p:sp>
      <p:cxnSp>
        <p:nvCxnSpPr>
          <p:cNvPr id="8" name="Přímá spojovací šipka 7"/>
          <p:cNvCxnSpPr>
            <a:stCxn id="6" idx="1"/>
          </p:cNvCxnSpPr>
          <p:nvPr/>
        </p:nvCxnSpPr>
        <p:spPr>
          <a:xfrm flipH="1" flipV="1">
            <a:off x="2483768" y="5157192"/>
            <a:ext cx="792088" cy="8992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5004048" y="29249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Druhý měsíc březosti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769013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2267744" y="1052736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Třetí měsíc březosti</a:t>
            </a:r>
            <a:endParaRPr lang="cs-CZ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Komplikace v průběhu březosti</a:t>
            </a:r>
          </a:p>
          <a:p>
            <a:pPr>
              <a:buNone/>
            </a:pPr>
            <a:endParaRPr lang="cs-CZ" sz="1200" dirty="0" smtClean="0"/>
          </a:p>
          <a:p>
            <a:pPr lvl="1"/>
            <a:r>
              <a:rPr lang="cs-CZ" sz="2100" b="1" dirty="0" smtClean="0"/>
              <a:t>Acidóza</a:t>
            </a:r>
            <a:r>
              <a:rPr lang="cs-CZ" sz="2100" dirty="0" smtClean="0"/>
              <a:t> – překyselení organismu </a:t>
            </a:r>
          </a:p>
          <a:p>
            <a:pPr lvl="1"/>
            <a:r>
              <a:rPr lang="cs-CZ" sz="2100" b="1" dirty="0" smtClean="0"/>
              <a:t>Alkalóza </a:t>
            </a:r>
            <a:r>
              <a:rPr lang="cs-CZ" sz="2100" dirty="0" smtClean="0"/>
              <a:t>– překrmování zásadami nebo při otravě čpavkem</a:t>
            </a:r>
          </a:p>
          <a:p>
            <a:pPr lvl="1"/>
            <a:r>
              <a:rPr lang="cs-CZ" sz="2100" b="1" dirty="0" smtClean="0"/>
              <a:t>Ketóza </a:t>
            </a:r>
            <a:r>
              <a:rPr lang="cs-CZ" sz="2100" dirty="0" smtClean="0"/>
              <a:t>– důsledek překrmování N – látek a nedostatek energie</a:t>
            </a:r>
          </a:p>
          <a:p>
            <a:pPr lvl="1"/>
            <a:r>
              <a:rPr lang="cs-CZ" sz="2100" b="1" dirty="0" err="1" smtClean="0"/>
              <a:t>Methemoglobinémie</a:t>
            </a:r>
            <a:r>
              <a:rPr lang="cs-CZ" sz="2100" dirty="0" smtClean="0"/>
              <a:t> – vysoký obsah dusitanů a dusičnanů v píci</a:t>
            </a:r>
          </a:p>
          <a:p>
            <a:pPr lvl="1"/>
            <a:r>
              <a:rPr lang="cs-CZ" sz="2100" b="1" dirty="0" smtClean="0"/>
              <a:t>Výhřez pochvy </a:t>
            </a:r>
            <a:r>
              <a:rPr lang="cs-CZ" sz="2100" dirty="0" smtClean="0"/>
              <a:t>– důsledkem celkového oslabení organismu</a:t>
            </a:r>
          </a:p>
          <a:p>
            <a:pPr lvl="1"/>
            <a:r>
              <a:rPr lang="cs-CZ" sz="2100" b="1" dirty="0" smtClean="0"/>
              <a:t>Ulehnutí před porodem </a:t>
            </a:r>
            <a:r>
              <a:rPr lang="cs-CZ" sz="2100" dirty="0" smtClean="0"/>
              <a:t>– nedostatečná výživa minerálních látek</a:t>
            </a:r>
          </a:p>
          <a:p>
            <a:pPr lvl="1"/>
            <a:r>
              <a:rPr lang="cs-CZ" sz="2100" b="1" dirty="0" smtClean="0"/>
              <a:t>Fyziologický otok </a:t>
            </a:r>
            <a:r>
              <a:rPr lang="cs-CZ" sz="2100" dirty="0" smtClean="0"/>
              <a:t>– vemene z nedostatku pohybu, špatná výživa</a:t>
            </a:r>
          </a:p>
          <a:p>
            <a:pPr lvl="1"/>
            <a:r>
              <a:rPr lang="cs-CZ" sz="2100" b="1" dirty="0" smtClean="0"/>
              <a:t>Prenatální mortalita </a:t>
            </a:r>
            <a:r>
              <a:rPr lang="cs-CZ" sz="2100" dirty="0" smtClean="0"/>
              <a:t>– odúmrť zárodku a plodu</a:t>
            </a:r>
          </a:p>
          <a:p>
            <a:pPr lvl="1"/>
            <a:r>
              <a:rPr lang="cs-CZ" sz="2100" b="1" dirty="0" smtClean="0"/>
              <a:t>Perinatální mortalita </a:t>
            </a:r>
            <a:r>
              <a:rPr lang="cs-CZ" sz="2100" dirty="0" smtClean="0"/>
              <a:t>– úhyn do 24 hodin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>
              <a:buNone/>
            </a:pPr>
            <a:r>
              <a:rPr lang="cs-CZ" sz="2600" b="1" u="sng" dirty="0" smtClean="0"/>
              <a:t>Evidence březosti</a:t>
            </a:r>
            <a:endParaRPr lang="cs-CZ" sz="2600" dirty="0" smtClean="0"/>
          </a:p>
          <a:p>
            <a:endParaRPr lang="cs-CZ" dirty="0" smtClean="0"/>
          </a:p>
          <a:p>
            <a:pPr lvl="1"/>
            <a:r>
              <a:rPr lang="cs-CZ" sz="2200" dirty="0" smtClean="0"/>
              <a:t>Vyšetření je povinné</a:t>
            </a:r>
          </a:p>
          <a:p>
            <a:pPr lvl="1"/>
            <a:r>
              <a:rPr lang="cs-CZ" sz="2200" dirty="0" smtClean="0"/>
              <a:t>Inseminační technik musí provést záznam o inseminaci do průkazu plemenice a příslušného tiskopisu</a:t>
            </a:r>
          </a:p>
          <a:p>
            <a:pPr lvl="1"/>
            <a:r>
              <a:rPr lang="cs-CZ" sz="2200" dirty="0" smtClean="0"/>
              <a:t>Do karty se provádí záznam o vyšetření na březost (+, -)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zs-bnl.wz.cz/storage/200704151904_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799654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Inseminace skotu – MVDr. Ladislav Polák, Státní zemědělské nakladatelství v Praze 1961   </a:t>
            </a:r>
            <a:endParaRPr lang="cs-CZ" sz="1200" dirty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2013-11-03]. Dostupné z: </a:t>
            </a:r>
            <a:r>
              <a:rPr lang="it-IT" sz="1200" dirty="0" smtClean="0">
                <a:hlinkClick r:id="rId2"/>
              </a:rPr>
              <a:t>http://szs-bnl.wz.cz/view.php?cisloclanku=2007030006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148</TotalTime>
  <Words>221</Words>
  <Application>Microsoft Office PowerPoint</Application>
  <PresentationFormat>Předvádění na obrazovce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sablona_prezentace_dum_nj</vt:lpstr>
      <vt:lpstr>Březost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Březost a porod skotu</dc:title>
  <dc:creator>Administrator</dc:creator>
  <cp:lastModifiedBy>verys</cp:lastModifiedBy>
  <cp:revision>72</cp:revision>
  <dcterms:created xsi:type="dcterms:W3CDTF">2013-10-27T18:54:45Z</dcterms:created>
  <dcterms:modified xsi:type="dcterms:W3CDTF">2014-09-18T07:36:28Z</dcterms:modified>
</cp:coreProperties>
</file>