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6" r:id="rId1"/>
  </p:sldMasterIdLst>
  <p:notesMasterIdLst>
    <p:notesMasterId r:id="rId17"/>
  </p:notes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4" r:id="rId16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Styl s motivem 1 – zvýraznění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Styl s motivem 1 – zvýraznění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8A40DA6-C596-48AC-B2F3-274968C9219B}" type="datetimeFigureOut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72D8E00-150F-4DEF-94FB-0FDEA5B7701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188913"/>
            <a:ext cx="5256213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84F0-19FC-498B-A1EC-72BCC35258A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D48DB-940F-4D98-9DC8-0F00CC34BBE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C1346-C82C-4BFD-9934-50802B20C68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A67B8-B79A-4A80-B938-B8F50F07F63D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C3C9C-EAC5-4E40-A0A6-2B3C6D1C7E0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3A8A9-3291-4CE4-A522-58D91AB9EA7A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A0135-F23E-4817-8981-8B1125ACF55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B700D-2B69-44EC-8B5E-3167C04B6E43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26541-B7D4-42CC-AB0E-191C8E98C49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9835C-FC33-4DFA-A139-DB2C6FC530F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42F11-9FCD-4AA1-901E-54697548D24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62090-F1D6-4B21-B49F-74EA2F2BB910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65592-EE7F-4FCD-8860-73944957146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E3014-432C-4111-B18D-2BA3E81E78AF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FB2B3-6F44-4260-90B1-406236FD2CF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371C7-FD86-4F0C-A39D-7B27E3946DBC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C5E7C-41C8-4E70-8086-E70C7EDE5BA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2EECD-C2EB-489F-ACDC-BC03FA69391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E171B-74FB-46AD-9F4A-2D1AA0F82AB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731FB-F205-4930-858A-E628C747207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3E2DD-A1D9-4A16-8B2F-08BA0E4DE7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DC380-1A57-45C0-A25C-2680DBB5B311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D9329F1-EF7C-44F8-9FCF-ECEBCF1EE6B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F282F453-772E-4715-9A3C-80FC27023E95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pic>
        <p:nvPicPr>
          <p:cNvPr id="1033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508625" y="6105525"/>
            <a:ext cx="3455988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  <p:sldLayoutId id="2147484132" r:id="rId11"/>
  </p:sldLayoutIdLst>
  <p:transition>
    <p:wipe dir="d"/>
  </p:transition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1" fontAlgn="base" hangingPunct="1">
        <a:spcBef>
          <a:spcPct val="20000"/>
        </a:spcBef>
        <a:spcAft>
          <a:spcPct val="0"/>
        </a:spcAft>
        <a:buClr>
          <a:srgbClr val="D2CB6C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1" fontAlgn="base" hangingPunct="1">
        <a:spcBef>
          <a:spcPct val="20000"/>
        </a:spcBef>
        <a:spcAft>
          <a:spcPct val="0"/>
        </a:spcAft>
        <a:buClr>
          <a:srgbClr val="95A39D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1" fontAlgn="base" hangingPunct="1">
        <a:spcBef>
          <a:spcPct val="20000"/>
        </a:spcBef>
        <a:spcAft>
          <a:spcPct val="0"/>
        </a:spcAft>
        <a:buClr>
          <a:srgbClr val="C89F5D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lemdat.cz/cz/pages/zasady/ku/zku-pouzivane-prvotni-doklady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543800" cy="200620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cs-CZ" sz="6300" dirty="0" smtClean="0"/>
              <a:t/>
            </a:r>
            <a:br>
              <a:rPr lang="cs-CZ" sz="6300" dirty="0" smtClean="0"/>
            </a:br>
            <a:r>
              <a:rPr lang="cs-CZ" sz="6300" dirty="0" smtClean="0"/>
              <a:t>Kontrola užitkovosti</a:t>
            </a:r>
            <a:br>
              <a:rPr lang="cs-CZ" sz="6300" dirty="0" smtClean="0"/>
            </a:br>
            <a:r>
              <a:rPr lang="cs-CZ" sz="6300" dirty="0" smtClean="0"/>
              <a:t>1. část</a:t>
            </a:r>
            <a:endParaRPr lang="cs-CZ" sz="6300" dirty="0"/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684213" y="1273175"/>
            <a:ext cx="7543800" cy="50006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Střední škola technická a zemědělská, Nový Jičín, příspěvková organizace </a:t>
            </a:r>
            <a:endParaRPr lang="cs-CZ" sz="1800" dirty="0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684213" y="5018088"/>
            <a:ext cx="7543800" cy="498475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Leden , 2014</a:t>
            </a:r>
            <a:endParaRPr lang="cs-CZ" sz="18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 marL="571500" lvl="0" indent="-457200">
              <a:buFont typeface="+mj-lt"/>
              <a:buAutoNum type="arabicPeriod" startAt="2"/>
            </a:pPr>
            <a:r>
              <a:rPr lang="cs-CZ" b="1" u="sng" dirty="0" smtClean="0"/>
              <a:t>Metoda B – není uznaná plemennou knihou</a:t>
            </a:r>
            <a:endParaRPr lang="cs-CZ" dirty="0" smtClean="0"/>
          </a:p>
          <a:p>
            <a:endParaRPr lang="cs-CZ" dirty="0" smtClean="0"/>
          </a:p>
          <a:p>
            <a:pPr>
              <a:buNone/>
            </a:pPr>
            <a:r>
              <a:rPr lang="cs-CZ" b="1" u="sng" dirty="0" smtClean="0"/>
              <a:t>Zjišťuje se:</a:t>
            </a:r>
            <a:endParaRPr lang="cs-CZ" dirty="0" smtClean="0"/>
          </a:p>
          <a:p>
            <a:pPr lvl="1"/>
            <a:r>
              <a:rPr lang="cs-CZ" sz="2100" dirty="0" smtClean="0"/>
              <a:t>Dojivost, obsah tuku, bílkovin, laktózy z 1 dojení, v kontrolní den střídavě ráno a večer</a:t>
            </a:r>
          </a:p>
          <a:p>
            <a:pPr lvl="1"/>
            <a:r>
              <a:rPr lang="cs-CZ" sz="2100" dirty="0" smtClean="0"/>
              <a:t>Provádí ji chovatel, který se střídá s pověřeným pracovníkem oprávněné organizace</a:t>
            </a:r>
          </a:p>
          <a:p>
            <a:pPr lvl="1"/>
            <a:r>
              <a:rPr lang="cs-CZ" sz="2100" dirty="0" smtClean="0"/>
              <a:t>Za rok je provedeno 12 kontrol</a:t>
            </a:r>
          </a:p>
          <a:p>
            <a:pPr lvl="1"/>
            <a:r>
              <a:rPr lang="cs-CZ" sz="2100" dirty="0" smtClean="0"/>
              <a:t>Průměrný interval je 30 dní</a:t>
            </a:r>
          </a:p>
          <a:p>
            <a:pPr lvl="0"/>
            <a:endParaRPr lang="cs-CZ" b="1" u="sng" dirty="0" smtClean="0"/>
          </a:p>
          <a:p>
            <a:pPr marL="571500" lvl="0" indent="-457200">
              <a:buFont typeface="+mj-lt"/>
              <a:buAutoNum type="arabicPeriod" startAt="3"/>
            </a:pPr>
            <a:r>
              <a:rPr lang="cs-CZ" b="1" u="sng" dirty="0" smtClean="0"/>
              <a:t>Metoda F – není uznaná plemennou knihou</a:t>
            </a:r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b="1" u="sng" dirty="0" smtClean="0"/>
              <a:t>Zjišťuje se:</a:t>
            </a:r>
            <a:endParaRPr lang="cs-CZ" dirty="0" smtClean="0"/>
          </a:p>
          <a:p>
            <a:pPr lvl="1"/>
            <a:r>
              <a:rPr lang="cs-CZ" sz="2100" dirty="0" smtClean="0"/>
              <a:t>Dojivost pouze pro potřeby chovatele</a:t>
            </a:r>
          </a:p>
          <a:p>
            <a:pPr lvl="1"/>
            <a:r>
              <a:rPr lang="cs-CZ" sz="2100" dirty="0" smtClean="0"/>
              <a:t>Kontrolu provádí chovatel nebo jím pověřená osoba</a:t>
            </a:r>
          </a:p>
          <a:p>
            <a:endParaRPr lang="cs-CZ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 decel="100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decel="100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decel="100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decel="100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 decel="100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decel="100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decel="100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decel="100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 decel="100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decel="100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decel="100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decel="100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 decel="100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decel="100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decel="100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decel="100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400" decel="100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400" decel="100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00" decel="100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00" decel="100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400" decel="100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400" decel="100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00" decel="100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00" decel="100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400" decel="1000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400" decel="1000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00" decel="1000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decel="1000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400" decel="1000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400" decel="100000" fill="hold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00" decel="100000" fill="hold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400" decel="100000" fill="hold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400" decel="1000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400" decel="100000" fill="hold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400" decel="100000" fill="hold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400" decel="100000" fill="hold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500"/>
                            </p:stCondLst>
                            <p:childTnLst>
                              <p:par>
                                <p:cTn id="86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400" decel="100000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400" decel="100000" fill="hold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00" decel="100000" fill="hold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00" decel="100000" fill="hold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107504" y="260648"/>
            <a:ext cx="8496944" cy="6096744"/>
          </a:xfrm>
        </p:spPr>
        <p:txBody>
          <a:bodyPr/>
          <a:lstStyle/>
          <a:p>
            <a:pPr>
              <a:buNone/>
            </a:pPr>
            <a:r>
              <a:rPr lang="cs-CZ" sz="2600" b="1" u="sng" dirty="0" smtClean="0"/>
              <a:t>Dojivost se zjišťuje:</a:t>
            </a:r>
            <a:endParaRPr lang="cs-CZ" sz="2600" dirty="0" smtClean="0"/>
          </a:p>
          <a:p>
            <a:pPr lvl="1"/>
            <a:r>
              <a:rPr lang="cs-CZ" sz="2200" dirty="0" smtClean="0"/>
              <a:t>Měřením u všech metod</a:t>
            </a:r>
          </a:p>
          <a:p>
            <a:pPr lvl="1"/>
            <a:r>
              <a:rPr lang="cs-CZ" sz="2200" dirty="0" smtClean="0"/>
              <a:t>6. – 68. den po otelení</a:t>
            </a:r>
          </a:p>
          <a:p>
            <a:pPr lvl="1"/>
            <a:endParaRPr lang="cs-CZ" sz="2200" dirty="0" smtClean="0"/>
          </a:p>
          <a:p>
            <a:pPr>
              <a:buNone/>
            </a:pPr>
            <a:r>
              <a:rPr lang="cs-CZ" dirty="0" smtClean="0"/>
              <a:t>M = </a:t>
            </a:r>
            <a:r>
              <a:rPr lang="cs-CZ" dirty="0" err="1" smtClean="0"/>
              <a:t>m</a:t>
            </a:r>
            <a:r>
              <a:rPr lang="cs-CZ" dirty="0" smtClean="0"/>
              <a:t> x d		M = množství mléka za kontrolní období</a:t>
            </a:r>
          </a:p>
          <a:p>
            <a:pPr>
              <a:buNone/>
            </a:pPr>
            <a:r>
              <a:rPr lang="cs-CZ" dirty="0" smtClean="0"/>
              <a:t>				m = nádoj v kontrolní den</a:t>
            </a:r>
          </a:p>
          <a:p>
            <a:pPr>
              <a:buNone/>
            </a:pPr>
            <a:r>
              <a:rPr lang="cs-CZ" dirty="0" smtClean="0"/>
              <a:t>				d = počet dnů v kontrolním období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err="1" smtClean="0"/>
              <a:t>M</a:t>
            </a:r>
            <a:r>
              <a:rPr lang="cs-CZ" baseline="-25000" dirty="0" err="1" smtClean="0"/>
              <a:t>n</a:t>
            </a:r>
            <a:r>
              <a:rPr lang="cs-CZ" dirty="0" smtClean="0"/>
              <a:t> = M</a:t>
            </a:r>
            <a:r>
              <a:rPr lang="cs-CZ" baseline="-25000" dirty="0" smtClean="0"/>
              <a:t>1</a:t>
            </a:r>
            <a:r>
              <a:rPr lang="cs-CZ" dirty="0" smtClean="0"/>
              <a:t> + M</a:t>
            </a:r>
            <a:r>
              <a:rPr lang="cs-CZ" baseline="-25000" dirty="0" smtClean="0"/>
              <a:t>2</a:t>
            </a:r>
            <a:r>
              <a:rPr lang="cs-CZ" dirty="0" smtClean="0"/>
              <a:t> + M</a:t>
            </a:r>
            <a:r>
              <a:rPr lang="cs-CZ" baseline="-25000" dirty="0" smtClean="0"/>
              <a:t>3</a:t>
            </a:r>
            <a:r>
              <a:rPr lang="cs-CZ" dirty="0" smtClean="0"/>
              <a:t> + ………..M</a:t>
            </a:r>
            <a:r>
              <a:rPr lang="cs-CZ" baseline="-25000" dirty="0" smtClean="0"/>
              <a:t>7</a:t>
            </a:r>
            <a:r>
              <a:rPr lang="cs-CZ" dirty="0" smtClean="0"/>
              <a:t>         </a:t>
            </a:r>
            <a:r>
              <a:rPr lang="cs-CZ" dirty="0" err="1" smtClean="0"/>
              <a:t>M</a:t>
            </a:r>
            <a:r>
              <a:rPr lang="cs-CZ" baseline="-25000" dirty="0" err="1" smtClean="0"/>
              <a:t>n</a:t>
            </a:r>
            <a:r>
              <a:rPr lang="cs-CZ" dirty="0" smtClean="0"/>
              <a:t> = množství mléka za laktaci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sz="2400" b="1" u="sng" dirty="0" smtClean="0"/>
              <a:t>Zjišťování tučnosti a obsahu bílkovin</a:t>
            </a:r>
            <a:endParaRPr lang="cs-CZ" sz="2400" dirty="0" smtClean="0"/>
          </a:p>
          <a:p>
            <a:pPr lvl="1"/>
            <a:r>
              <a:rPr lang="cs-CZ" sz="2200" dirty="0" smtClean="0"/>
              <a:t>Provádí se odběr vzorků do vzorkovnice 25 – 30 ml</a:t>
            </a:r>
          </a:p>
          <a:p>
            <a:pPr lvl="1"/>
            <a:r>
              <a:rPr lang="cs-CZ" sz="2200" dirty="0" smtClean="0"/>
              <a:t>Mléko se musí konzervovat (dvojchroman draselný)</a:t>
            </a:r>
          </a:p>
          <a:p>
            <a:pPr lvl="1"/>
            <a:r>
              <a:rPr lang="cs-CZ" sz="2200" dirty="0" smtClean="0"/>
              <a:t>Vzorky se odesílají do laboratoře, kde se stanoví </a:t>
            </a:r>
            <a:r>
              <a:rPr lang="cs-CZ" sz="2200" dirty="0" err="1" smtClean="0"/>
              <a:t>procentický</a:t>
            </a:r>
            <a:r>
              <a:rPr lang="cs-CZ" sz="2200" dirty="0" smtClean="0"/>
              <a:t> obsah tuku a bílkovin</a:t>
            </a:r>
          </a:p>
          <a:p>
            <a:pPr>
              <a:buNone/>
            </a:pPr>
            <a:endParaRPr lang="cs-CZ" dirty="0" smtClean="0"/>
          </a:p>
          <a:p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 marL="571500" indent="-457200">
              <a:buNone/>
            </a:pPr>
            <a:r>
              <a:rPr lang="cs-CZ" dirty="0" smtClean="0"/>
              <a:t>	</a:t>
            </a:r>
            <a:endParaRPr lang="cs-CZ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10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sz="2400" b="1" u="sng" dirty="0" smtClean="0"/>
              <a:t>Používané tiskopisy:</a:t>
            </a:r>
            <a:endParaRPr lang="cs-CZ" sz="2400" dirty="0" smtClean="0"/>
          </a:p>
          <a:p>
            <a:pPr lvl="1"/>
            <a:r>
              <a:rPr lang="cs-CZ" sz="2200" dirty="0" smtClean="0"/>
              <a:t>Kontrolní list krávy</a:t>
            </a:r>
          </a:p>
          <a:p>
            <a:pPr lvl="1"/>
            <a:r>
              <a:rPr lang="cs-CZ" sz="2200" dirty="0" smtClean="0"/>
              <a:t>Seznam narozených telat</a:t>
            </a:r>
          </a:p>
          <a:p>
            <a:pPr lvl="1"/>
            <a:r>
              <a:rPr lang="cs-CZ" sz="2200" dirty="0" smtClean="0"/>
              <a:t>Potvrzení o původu</a:t>
            </a:r>
          </a:p>
          <a:p>
            <a:pPr lvl="1"/>
            <a:r>
              <a:rPr lang="cs-CZ" sz="2200" dirty="0" smtClean="0"/>
              <a:t>Stájový zápisník</a:t>
            </a:r>
          </a:p>
          <a:p>
            <a:pPr lvl="1"/>
            <a:r>
              <a:rPr lang="cs-CZ" sz="2200" dirty="0" smtClean="0"/>
              <a:t>Rozborový protokol</a:t>
            </a:r>
          </a:p>
          <a:p>
            <a:pPr lvl="1"/>
            <a:r>
              <a:rPr lang="cs-CZ" sz="2200" dirty="0" smtClean="0"/>
              <a:t>Záznam o porodu</a:t>
            </a:r>
          </a:p>
          <a:p>
            <a:pPr lvl="1"/>
            <a:r>
              <a:rPr lang="cs-CZ" sz="2200" dirty="0" smtClean="0"/>
              <a:t>Měsíční a roční kontrola užitkovosti</a:t>
            </a:r>
          </a:p>
          <a:p>
            <a:pPr>
              <a:buNone/>
            </a:pPr>
            <a:endParaRPr lang="cs-CZ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395536" y="404664"/>
          <a:ext cx="7849380" cy="1744307"/>
        </p:xfrm>
        <a:graphic>
          <a:graphicData uri="http://schemas.openxmlformats.org/presentationml/2006/ole">
            <p:oleObj spid="_x0000_s4099" name="Rovnice" r:id="rId3" imgW="3086100" imgH="685800" progId="Equation.3">
              <p:embed/>
            </p:oleObj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8641"/>
            <a:ext cx="7200800" cy="5760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147645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Použité zdroje</a:t>
            </a:r>
            <a:endParaRPr lang="cs-CZ" dirty="0"/>
          </a:p>
        </p:txBody>
      </p:sp>
      <p:sp>
        <p:nvSpPr>
          <p:cNvPr id="7171" name="Zástupný symbol pro obsah 2"/>
          <p:cNvSpPr>
            <a:spLocks/>
          </p:cNvSpPr>
          <p:nvPr/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2014-01-05]. Dostupné z: </a:t>
            </a:r>
            <a:r>
              <a:rPr lang="it-IT" sz="1200" dirty="0" smtClean="0">
                <a:hlinkClick r:id="rId2"/>
              </a:rPr>
              <a:t>http://www.plemdat.cz/cz/pages/zasady/ku/zku-pouzivane-prvotni-doklady.html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cs-CZ" sz="1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</p:nvPr>
        </p:nvGraphicFramePr>
        <p:xfrm>
          <a:off x="107950" y="987425"/>
          <a:ext cx="8856663" cy="5754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3447"/>
                <a:gridCol w="6133216"/>
              </a:tblGrid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Autor a téma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[Ing.</a:t>
                      </a:r>
                      <a:r>
                        <a:rPr lang="cs-CZ" sz="1400" baseline="0" dirty="0" smtClean="0">
                          <a:latin typeface="+mj-lt"/>
                        </a:rPr>
                        <a:t> Iva Rašková</a:t>
                      </a:r>
                      <a:r>
                        <a:rPr lang="cs-CZ" sz="1400" dirty="0" smtClean="0">
                          <a:latin typeface="+mj-lt"/>
                        </a:rPr>
                        <a:t>]     [</a:t>
                      </a:r>
                      <a:r>
                        <a:rPr lang="cs-CZ" sz="1400" dirty="0" smtClean="0"/>
                        <a:t>Kontrola užitkovosti</a:t>
                      </a:r>
                      <a:r>
                        <a:rPr lang="cs-CZ" sz="1400" baseline="0" dirty="0" smtClean="0"/>
                        <a:t> </a:t>
                      </a:r>
                      <a:r>
                        <a:rPr lang="cs-CZ" sz="1400" dirty="0" smtClean="0"/>
                        <a:t>1. část</a:t>
                      </a:r>
                      <a:r>
                        <a:rPr lang="cs-CZ" sz="1400" dirty="0" smtClean="0">
                          <a:latin typeface="+mj-lt"/>
                        </a:rPr>
                        <a:t>]</a:t>
                      </a:r>
                    </a:p>
                  </a:txBody>
                  <a:tcPr marL="91437" marR="91437" marT="45728" marB="45728" anchor="ctr"/>
                </a:tc>
              </a:tr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Číslo a název projektu: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CZ.1.07/1.5.00/34.0906     EU peníze </a:t>
                      </a:r>
                      <a:r>
                        <a:rPr lang="cs-CZ" sz="1400" dirty="0" err="1" smtClean="0">
                          <a:latin typeface="+mj-lt"/>
                        </a:rPr>
                        <a:t>SŠPřZe</a:t>
                      </a:r>
                      <a:r>
                        <a:rPr lang="cs-CZ" sz="1400" dirty="0" smtClean="0">
                          <a:latin typeface="+mj-lt"/>
                        </a:rPr>
                        <a:t> Nový Jičín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Anotace, vč. možností využití: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DUM obsahuje [stručný zápis učiva, obrázky]. Lze využít k [probírání nového učiva].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5412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Počet</a:t>
                      </a:r>
                      <a:r>
                        <a:rPr lang="cs-CZ" sz="1800" baseline="0" dirty="0" smtClean="0">
                          <a:latin typeface="+mj-lt"/>
                        </a:rPr>
                        <a:t> vyučovacích hodin: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1 hodina  </a:t>
                      </a: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Určeno pro obory: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err="1" smtClean="0">
                          <a:latin typeface="+mj-lt"/>
                        </a:rPr>
                        <a:t>Agropodnikání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489512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Šablona:</a:t>
                      </a:r>
                    </a:p>
                    <a:p>
                      <a:endParaRPr lang="cs-CZ" sz="1800" dirty="0" smtClean="0">
                        <a:latin typeface="+mj-lt"/>
                      </a:endParaRPr>
                    </a:p>
                    <a:p>
                      <a:r>
                        <a:rPr lang="cs-CZ" sz="1800" dirty="0" smtClean="0">
                          <a:latin typeface="+mj-lt"/>
                        </a:rPr>
                        <a:t>Téma (název) sady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V/2 </a:t>
                      </a:r>
                      <a:r>
                        <a:rPr lang="cs-CZ" sz="1400" dirty="0" smtClean="0">
                          <a:latin typeface="+mj-lt"/>
                        </a:rPr>
                        <a:t>Inovace a zkvalitnění výuky směřující k rozvoji odborných kompetencí žáků středních škol                                                      </a:t>
                      </a:r>
                    </a:p>
                    <a:p>
                      <a:endParaRPr lang="cs-CZ" sz="1400" dirty="0" smtClean="0">
                        <a:latin typeface="+mj-lt"/>
                      </a:endParaRPr>
                    </a:p>
                    <a:p>
                      <a:r>
                        <a:rPr lang="cs-CZ" sz="1400" dirty="0" smtClean="0">
                          <a:latin typeface="+mj-lt"/>
                        </a:rPr>
                        <a:t>Chov zvířat 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0974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latin typeface="+mj-lt"/>
                        </a:rPr>
                        <a:t>Číslo DUM </a:t>
                      </a:r>
                      <a:r>
                        <a:rPr lang="cs-CZ" sz="1200" dirty="0" smtClean="0">
                          <a:latin typeface="+mj-lt"/>
                        </a:rPr>
                        <a:t>(</a:t>
                      </a:r>
                      <a:r>
                        <a:rPr lang="cs-CZ" sz="1200" dirty="0" err="1" smtClean="0">
                          <a:latin typeface="+mj-lt"/>
                        </a:rPr>
                        <a:t>šablona_číslo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šablony_číslo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sady_číslo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projektu_číslo</a:t>
                      </a:r>
                      <a:r>
                        <a:rPr lang="cs-CZ" sz="1200" dirty="0" smtClean="0">
                          <a:latin typeface="+mj-lt"/>
                        </a:rPr>
                        <a:t> DUM)</a:t>
                      </a:r>
                      <a:r>
                        <a:rPr lang="cs-CZ" sz="1800" dirty="0" smtClean="0">
                          <a:latin typeface="+mj-lt"/>
                        </a:rPr>
                        <a:t>:</a:t>
                      </a:r>
                    </a:p>
                    <a:p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52_1_S1_0906_D18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</a:tbl>
          </a:graphicData>
        </a:graphic>
      </p:graphicFrame>
      <p:pic>
        <p:nvPicPr>
          <p:cNvPr id="4124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1913"/>
            <a:ext cx="3744912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>
              <a:buNone/>
            </a:pPr>
            <a:r>
              <a:rPr lang="cs-CZ" sz="2600" b="1" u="sng" dirty="0" smtClean="0"/>
              <a:t>Plemenářská práce:</a:t>
            </a:r>
            <a:endParaRPr lang="cs-CZ" sz="2600" dirty="0" smtClean="0"/>
          </a:p>
          <a:p>
            <a:pPr>
              <a:buNone/>
            </a:pPr>
            <a:r>
              <a:rPr lang="cs-CZ" sz="2400" dirty="0" smtClean="0"/>
              <a:t>	Úkol: zlepšovat vlastnosti skotu</a:t>
            </a:r>
          </a:p>
          <a:p>
            <a:pPr lvl="1"/>
            <a:r>
              <a:rPr lang="cs-CZ" sz="2200" dirty="0" smtClean="0"/>
              <a:t>Prostředkem pro provádění je výběr (selekce)</a:t>
            </a:r>
          </a:p>
          <a:p>
            <a:pPr lvl="1"/>
            <a:r>
              <a:rPr lang="cs-CZ" sz="2200" dirty="0" smtClean="0"/>
              <a:t>Účinnost výběru závisí na odhadu plemenné hodnoty</a:t>
            </a:r>
          </a:p>
          <a:p>
            <a:pPr marL="1233488" lvl="2" indent="-457200">
              <a:buFont typeface="+mj-lt"/>
              <a:buAutoNum type="arabicPeriod"/>
            </a:pPr>
            <a:r>
              <a:rPr lang="cs-CZ" sz="2000" dirty="0" smtClean="0"/>
              <a:t>Dle vlastní užitkovosti zvířete</a:t>
            </a:r>
          </a:p>
          <a:p>
            <a:pPr marL="1233488" lvl="2" indent="-457200">
              <a:buFont typeface="+mj-lt"/>
              <a:buAutoNum type="arabicPeriod"/>
            </a:pPr>
            <a:r>
              <a:rPr lang="cs-CZ" sz="2000" dirty="0" smtClean="0"/>
              <a:t>Dle užitkovosti předků</a:t>
            </a:r>
          </a:p>
          <a:p>
            <a:pPr marL="1233488" lvl="2" indent="-457200">
              <a:buFont typeface="+mj-lt"/>
              <a:buAutoNum type="arabicPeriod"/>
            </a:pPr>
            <a:r>
              <a:rPr lang="cs-CZ" sz="2000" dirty="0" smtClean="0"/>
              <a:t>Dle užitkovosti potomstva</a:t>
            </a:r>
          </a:p>
          <a:p>
            <a:endParaRPr lang="cs-CZ" sz="2600" dirty="0" smtClean="0"/>
          </a:p>
          <a:p>
            <a:pPr>
              <a:buNone/>
            </a:pPr>
            <a:r>
              <a:rPr lang="cs-CZ" sz="2600" b="1" u="sng" dirty="0" smtClean="0"/>
              <a:t>Kontrola užitkovosti (KU):</a:t>
            </a:r>
            <a:endParaRPr lang="cs-CZ" sz="2600" dirty="0" smtClean="0"/>
          </a:p>
          <a:p>
            <a:pPr marL="571500" lvl="0" indent="-457200">
              <a:buFont typeface="+mj-lt"/>
              <a:buAutoNum type="arabicPeriod"/>
            </a:pPr>
            <a:r>
              <a:rPr lang="cs-CZ" sz="2400" b="1" u="sng" dirty="0" smtClean="0"/>
              <a:t>KU mléčné</a:t>
            </a:r>
            <a:endParaRPr lang="cs-CZ" sz="2400" dirty="0" smtClean="0"/>
          </a:p>
          <a:p>
            <a:pPr lvl="1"/>
            <a:r>
              <a:rPr lang="cs-CZ" sz="2200" dirty="0" smtClean="0"/>
              <a:t>Je to organizované a pravidelné sledování užitkových vlastností</a:t>
            </a:r>
          </a:p>
          <a:p>
            <a:pPr lvl="1"/>
            <a:r>
              <a:rPr lang="cs-CZ" sz="2200" dirty="0" smtClean="0"/>
              <a:t>Provádí a organizuje ji plemenářská organizace</a:t>
            </a:r>
          </a:p>
          <a:p>
            <a:endParaRPr lang="cs-CZ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>
              <a:buNone/>
            </a:pPr>
            <a:r>
              <a:rPr lang="cs-CZ" sz="2400" b="1" u="sng" dirty="0" smtClean="0"/>
              <a:t>Význam:</a:t>
            </a:r>
            <a:endParaRPr lang="cs-CZ" sz="2400" dirty="0" smtClean="0"/>
          </a:p>
          <a:p>
            <a:pPr lvl="1"/>
            <a:r>
              <a:rPr lang="cs-CZ" sz="2200" dirty="0" smtClean="0"/>
              <a:t>Poskytuje podklady pro posouzení plemenné hodnoty</a:t>
            </a:r>
          </a:p>
          <a:p>
            <a:pPr lvl="1"/>
            <a:r>
              <a:rPr lang="cs-CZ" sz="2200" dirty="0" smtClean="0"/>
              <a:t>Podklady pro kontrolu dědičnosti</a:t>
            </a:r>
          </a:p>
          <a:p>
            <a:pPr lvl="1"/>
            <a:r>
              <a:rPr lang="cs-CZ" sz="2200" dirty="0" smtClean="0"/>
              <a:t>Podklady pro hodnocení úrovně chovu a zpracování rozborů, plnění šlechtitelských programů</a:t>
            </a:r>
          </a:p>
          <a:p>
            <a:pPr lvl="1"/>
            <a:r>
              <a:rPr lang="cs-CZ" sz="2200" dirty="0" smtClean="0"/>
              <a:t>Zapojení dojnic do KU (zapojují se všechny dojnice počínaje 1. otelením)</a:t>
            </a:r>
          </a:p>
          <a:p>
            <a:pPr lvl="1"/>
            <a:r>
              <a:rPr lang="cs-CZ" sz="2200" dirty="0" smtClean="0"/>
              <a:t>Končí vyřazením dojnice</a:t>
            </a:r>
          </a:p>
          <a:p>
            <a:pPr lvl="1"/>
            <a:r>
              <a:rPr lang="cs-CZ" sz="2200" dirty="0" smtClean="0"/>
              <a:t>Pro jednotné posouzení a porovnání užitkových vlastností se používají normované laktace 305 dní nebo nejméně 240 dní s minimální užitkovostí 2 000 kg mléka</a:t>
            </a:r>
          </a:p>
          <a:p>
            <a:endParaRPr lang="cs-CZ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>
              <a:buNone/>
            </a:pPr>
            <a:r>
              <a:rPr lang="cs-CZ" sz="2600" b="1" u="sng" dirty="0" smtClean="0"/>
              <a:t>Základní pojmy:</a:t>
            </a:r>
            <a:endParaRPr lang="cs-CZ" sz="2600" dirty="0" smtClean="0"/>
          </a:p>
          <a:p>
            <a:pPr>
              <a:buNone/>
            </a:pPr>
            <a:r>
              <a:rPr lang="cs-CZ" sz="2400" b="1" u="sng" dirty="0" smtClean="0"/>
              <a:t>Kontrolní den </a:t>
            </a:r>
            <a:endParaRPr lang="cs-CZ" sz="2400" dirty="0" smtClean="0"/>
          </a:p>
          <a:p>
            <a:pPr lvl="1"/>
            <a:r>
              <a:rPr lang="cs-CZ" sz="2200" dirty="0" smtClean="0"/>
              <a:t>provádí se kontrola užitkovosti (12x za rok)</a:t>
            </a:r>
          </a:p>
          <a:p>
            <a:pPr>
              <a:buNone/>
            </a:pPr>
            <a:r>
              <a:rPr lang="cs-CZ" sz="2400" b="1" u="sng" dirty="0" smtClean="0"/>
              <a:t>Kontrolní rok  </a:t>
            </a:r>
            <a:endParaRPr lang="cs-CZ" sz="2400" dirty="0" smtClean="0"/>
          </a:p>
          <a:p>
            <a:pPr lvl="1"/>
            <a:r>
              <a:rPr lang="cs-CZ" sz="2200" dirty="0" smtClean="0"/>
              <a:t>začíná 1. 10. běžného roku a končí 30. 9. následujícího roku</a:t>
            </a:r>
          </a:p>
          <a:p>
            <a:pPr>
              <a:buNone/>
            </a:pPr>
            <a:r>
              <a:rPr lang="cs-CZ" sz="2400" b="1" u="sng" dirty="0" smtClean="0"/>
              <a:t>Kontrolní období </a:t>
            </a:r>
            <a:endParaRPr lang="cs-CZ" sz="2400" dirty="0" smtClean="0"/>
          </a:p>
          <a:p>
            <a:pPr lvl="1"/>
            <a:r>
              <a:rPr lang="cs-CZ" sz="2200" dirty="0" smtClean="0"/>
              <a:t>počet dní na, které se provádí propočet produkce mléka na základě zjištěné dojivosti v kontrolní den</a:t>
            </a:r>
          </a:p>
          <a:p>
            <a:pPr lvl="1"/>
            <a:r>
              <a:rPr lang="cs-CZ" sz="2200" dirty="0" smtClean="0"/>
              <a:t>interval má být 22 až 37 dnů</a:t>
            </a:r>
          </a:p>
          <a:p>
            <a:pPr>
              <a:buNone/>
            </a:pPr>
            <a:r>
              <a:rPr lang="cs-CZ" sz="2400" b="1" u="sng" dirty="0" smtClean="0"/>
              <a:t>Mezidobí</a:t>
            </a:r>
            <a:endParaRPr lang="cs-CZ" sz="2400" dirty="0" smtClean="0"/>
          </a:p>
          <a:p>
            <a:pPr lvl="1"/>
            <a:r>
              <a:rPr lang="cs-CZ" sz="2200" dirty="0" smtClean="0"/>
              <a:t>je to propočet užitkovosti v případě neuskutečněné kontroly užitkovosti</a:t>
            </a:r>
          </a:p>
          <a:p>
            <a:endParaRPr lang="cs-CZ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>
              <a:buNone/>
            </a:pPr>
            <a:r>
              <a:rPr lang="cs-CZ" sz="2400" b="1" u="sng" dirty="0" smtClean="0"/>
              <a:t>Zkrácená laktace</a:t>
            </a:r>
            <a:endParaRPr lang="cs-CZ" sz="2400" dirty="0" smtClean="0"/>
          </a:p>
          <a:p>
            <a:pPr lvl="1"/>
            <a:r>
              <a:rPr lang="cs-CZ" sz="2200" dirty="0" smtClean="0"/>
              <a:t>Za 100 nebo 200 dnů</a:t>
            </a:r>
          </a:p>
          <a:p>
            <a:pPr>
              <a:buNone/>
            </a:pPr>
            <a:r>
              <a:rPr lang="cs-CZ" sz="2400" b="1" u="sng" dirty="0" smtClean="0"/>
              <a:t>Nenormální laktace</a:t>
            </a:r>
            <a:endParaRPr lang="cs-CZ" sz="2400" dirty="0" smtClean="0"/>
          </a:p>
          <a:p>
            <a:pPr lvl="1"/>
            <a:r>
              <a:rPr lang="cs-CZ" sz="2200" dirty="0" smtClean="0"/>
              <a:t>Je pod 240 dnů</a:t>
            </a:r>
          </a:p>
          <a:p>
            <a:pPr>
              <a:buNone/>
            </a:pPr>
            <a:r>
              <a:rPr lang="cs-CZ" sz="2400" b="1" u="sng" dirty="0" smtClean="0"/>
              <a:t>Maximální laktace</a:t>
            </a:r>
            <a:endParaRPr lang="cs-CZ" sz="2400" dirty="0" smtClean="0"/>
          </a:p>
          <a:p>
            <a:pPr lvl="1"/>
            <a:r>
              <a:rPr lang="cs-CZ" sz="2200" dirty="0" smtClean="0"/>
              <a:t>Je normovaná laktace, ve které kráva dosáhla nejlepších výsledků v užitkovosti (tuk, bílkoviny, laktóza)</a:t>
            </a:r>
          </a:p>
          <a:p>
            <a:pPr>
              <a:buNone/>
            </a:pPr>
            <a:r>
              <a:rPr lang="cs-CZ" sz="2400" b="1" u="sng" dirty="0" err="1" smtClean="0"/>
              <a:t>Zaprahlá</a:t>
            </a:r>
            <a:r>
              <a:rPr lang="cs-CZ" sz="2400" b="1" u="sng" dirty="0" smtClean="0"/>
              <a:t> kráva</a:t>
            </a:r>
            <a:endParaRPr lang="cs-CZ" sz="2400" dirty="0" smtClean="0"/>
          </a:p>
          <a:p>
            <a:pPr lvl="1"/>
            <a:r>
              <a:rPr lang="cs-CZ" sz="2200" dirty="0" smtClean="0"/>
              <a:t>Má denní produkci pod 3 kg mléka</a:t>
            </a:r>
          </a:p>
          <a:p>
            <a:pPr>
              <a:buNone/>
            </a:pPr>
            <a:r>
              <a:rPr lang="cs-CZ" dirty="0" smtClean="0"/>
              <a:t> </a:t>
            </a:r>
          </a:p>
          <a:p>
            <a:endParaRPr lang="cs-CZ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>
              <a:buNone/>
            </a:pPr>
            <a:r>
              <a:rPr lang="cs-CZ" sz="2600" b="1" u="sng" dirty="0" smtClean="0"/>
              <a:t>Organizace KU</a:t>
            </a:r>
            <a:endParaRPr lang="cs-CZ" sz="2600" dirty="0" smtClean="0"/>
          </a:p>
          <a:p>
            <a:pPr marL="571500" lvl="0" indent="-457200">
              <a:buFont typeface="+mj-lt"/>
              <a:buAutoNum type="arabicPeriod"/>
            </a:pPr>
            <a:r>
              <a:rPr lang="cs-CZ" sz="2400" b="1" dirty="0" smtClean="0"/>
              <a:t>Metoda A </a:t>
            </a:r>
            <a:endParaRPr lang="cs-CZ" sz="2400" dirty="0" smtClean="0"/>
          </a:p>
          <a:p>
            <a:pPr lvl="2"/>
            <a:r>
              <a:rPr lang="cs-CZ" sz="2000" b="1" dirty="0" smtClean="0"/>
              <a:t>A</a:t>
            </a:r>
            <a:r>
              <a:rPr lang="cs-CZ" sz="2000" b="1" baseline="-25000" dirty="0" smtClean="0"/>
              <a:t>4 </a:t>
            </a:r>
            <a:r>
              <a:rPr lang="cs-CZ" sz="2000" b="1" dirty="0" smtClean="0"/>
              <a:t>– jediná je uznána plemennou knihou</a:t>
            </a:r>
          </a:p>
          <a:p>
            <a:pPr lvl="1">
              <a:buNone/>
            </a:pPr>
            <a:endParaRPr lang="cs-CZ" sz="2200" dirty="0" smtClean="0"/>
          </a:p>
          <a:p>
            <a:pPr>
              <a:buNone/>
            </a:pPr>
            <a:r>
              <a:rPr lang="cs-CZ" sz="2400" b="1" u="sng" dirty="0" smtClean="0"/>
              <a:t>Zjišťuje se:</a:t>
            </a:r>
            <a:endParaRPr lang="cs-CZ" sz="2400" dirty="0" smtClean="0"/>
          </a:p>
          <a:p>
            <a:pPr lvl="1"/>
            <a:r>
              <a:rPr lang="cs-CZ" sz="2200" dirty="0" smtClean="0"/>
              <a:t>Dojivost, každý měsíc ze všech dojení v kontrolním dnu</a:t>
            </a:r>
          </a:p>
          <a:p>
            <a:pPr lvl="1"/>
            <a:r>
              <a:rPr lang="cs-CZ" sz="2200" dirty="0" smtClean="0"/>
              <a:t>Obsah mléčných složek (tuk, bílkoviny, laktóza), každý měsíc ze všech dojení v kontrolním dnu</a:t>
            </a:r>
          </a:p>
          <a:p>
            <a:pPr lvl="1"/>
            <a:r>
              <a:rPr lang="cs-CZ" sz="2200" dirty="0" smtClean="0"/>
              <a:t>Vývin (po každém otelení se zjišťuje a zapisuje hmotnost dojnice a obvod hrudníku)</a:t>
            </a:r>
          </a:p>
          <a:p>
            <a:pPr lvl="1"/>
            <a:r>
              <a:rPr lang="cs-CZ" sz="2200" dirty="0" smtClean="0"/>
              <a:t>Ranost (po první otelení je to stáří krávy – čím je nižší, tím je dobytek ranější)</a:t>
            </a:r>
          </a:p>
          <a:p>
            <a:pPr lvl="0"/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 lvl="1"/>
            <a:r>
              <a:rPr lang="cs-CZ" sz="2100" dirty="0" smtClean="0"/>
              <a:t>Plodnost (mezidobí, servis perioda, inseminační interval)</a:t>
            </a:r>
          </a:p>
          <a:p>
            <a:pPr lvl="1"/>
            <a:r>
              <a:rPr lang="cs-CZ" sz="2100" dirty="0" smtClean="0"/>
              <a:t>Průběh porodu</a:t>
            </a:r>
          </a:p>
          <a:p>
            <a:pPr lvl="1"/>
            <a:r>
              <a:rPr lang="cs-CZ" sz="2100" dirty="0" smtClean="0"/>
              <a:t>Podmínky chovu</a:t>
            </a:r>
          </a:p>
          <a:p>
            <a:pPr lvl="1"/>
            <a:r>
              <a:rPr lang="cs-CZ" sz="2100" dirty="0" smtClean="0"/>
              <a:t>Provádí ji pracovník plemenářské organizace</a:t>
            </a:r>
          </a:p>
          <a:p>
            <a:pPr lvl="1"/>
            <a:r>
              <a:rPr lang="cs-CZ" sz="2100" dirty="0" smtClean="0"/>
              <a:t>Průměrný interval je 28 – 30 dní</a:t>
            </a:r>
          </a:p>
          <a:p>
            <a:pPr lvl="1"/>
            <a:r>
              <a:rPr lang="cs-CZ" sz="2100" dirty="0" smtClean="0"/>
              <a:t>Za rok je provedeno 12 – 13 kontrol</a:t>
            </a:r>
          </a:p>
          <a:p>
            <a:pPr lvl="1"/>
            <a:endParaRPr lang="cs-CZ" sz="2200" dirty="0" smtClean="0"/>
          </a:p>
          <a:p>
            <a:pPr lvl="2"/>
            <a:r>
              <a:rPr lang="cs-CZ" sz="2000" b="1" dirty="0" smtClean="0"/>
              <a:t>A</a:t>
            </a:r>
            <a:r>
              <a:rPr lang="cs-CZ" sz="2000" b="1" baseline="-25000" dirty="0" smtClean="0"/>
              <a:t>T</a:t>
            </a:r>
            <a:r>
              <a:rPr lang="cs-CZ" sz="2000" b="1" dirty="0" smtClean="0"/>
              <a:t> – není uznaná plemennou knihou</a:t>
            </a:r>
          </a:p>
          <a:p>
            <a:pPr lvl="2"/>
            <a:endParaRPr lang="cs-CZ" sz="2000" dirty="0" smtClean="0"/>
          </a:p>
          <a:p>
            <a:pPr>
              <a:buNone/>
            </a:pPr>
            <a:r>
              <a:rPr lang="cs-CZ" sz="2400" b="1" u="sng" dirty="0" smtClean="0"/>
              <a:t>Zjišťuje se:</a:t>
            </a:r>
            <a:endParaRPr lang="cs-CZ" sz="2400" dirty="0" smtClean="0"/>
          </a:p>
          <a:p>
            <a:pPr lvl="1"/>
            <a:r>
              <a:rPr lang="cs-CZ" sz="2100" dirty="0" smtClean="0"/>
              <a:t>Dojivost a obsah mléčných složek pouze z 1 dojení v kontrolním dnu (střídavě 1 měsíc ráno </a:t>
            </a:r>
            <a:r>
              <a:rPr lang="cs-CZ" sz="2100" smtClean="0"/>
              <a:t>a 2. </a:t>
            </a:r>
            <a:r>
              <a:rPr lang="cs-CZ" sz="2100" dirty="0" smtClean="0"/>
              <a:t>měsíc večer)</a:t>
            </a:r>
          </a:p>
          <a:p>
            <a:pPr lvl="1"/>
            <a:r>
              <a:rPr lang="cs-CZ" sz="2100" dirty="0" smtClean="0"/>
              <a:t>Celkový nádoj se zjistí přepočtem pomocí koeficientů</a:t>
            </a:r>
          </a:p>
          <a:p>
            <a:pPr lvl="1"/>
            <a:r>
              <a:rPr lang="cs-CZ" sz="2100" dirty="0" smtClean="0"/>
              <a:t>Provádí ji plemenářská organizace</a:t>
            </a:r>
          </a:p>
          <a:p>
            <a:pPr lvl="1"/>
            <a:r>
              <a:rPr lang="cs-CZ" sz="2100" dirty="0" smtClean="0"/>
              <a:t>Průměrný interval je 30 dní</a:t>
            </a:r>
          </a:p>
          <a:p>
            <a:pPr lvl="1"/>
            <a:r>
              <a:rPr lang="cs-CZ" sz="2100" dirty="0" smtClean="0"/>
              <a:t>Za rok je provedeno 12 kontrol</a:t>
            </a:r>
          </a:p>
          <a:p>
            <a:pPr lvl="1"/>
            <a:endParaRPr lang="cs-CZ" sz="2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 lvl="2"/>
            <a:r>
              <a:rPr lang="cs-CZ" b="1" dirty="0" smtClean="0"/>
              <a:t>A</a:t>
            </a:r>
            <a:r>
              <a:rPr lang="cs-CZ" b="1" baseline="-25000" dirty="0" smtClean="0"/>
              <a:t>C</a:t>
            </a:r>
            <a:r>
              <a:rPr lang="cs-CZ" b="1" dirty="0" smtClean="0"/>
              <a:t> – není uznaná plemennou knihou</a:t>
            </a:r>
          </a:p>
          <a:p>
            <a:pPr lvl="2"/>
            <a:endParaRPr lang="cs-CZ" b="1" dirty="0" smtClean="0"/>
          </a:p>
          <a:p>
            <a:pPr>
              <a:buNone/>
            </a:pPr>
            <a:r>
              <a:rPr lang="cs-CZ" sz="2400" b="1" u="sng" dirty="0" smtClean="0"/>
              <a:t>Zjišťuje se:</a:t>
            </a:r>
            <a:endParaRPr lang="cs-CZ" sz="2400" dirty="0" smtClean="0"/>
          </a:p>
          <a:p>
            <a:pPr lvl="1"/>
            <a:r>
              <a:rPr lang="cs-CZ" sz="2200" dirty="0" smtClean="0"/>
              <a:t>Dojivost a obsah mléčných složek pouze z 1 dojení v kontrolním dnu z ranního nebo večerního dojení</a:t>
            </a:r>
          </a:p>
          <a:p>
            <a:pPr lvl="1"/>
            <a:r>
              <a:rPr lang="cs-CZ" sz="2200" dirty="0" smtClean="0"/>
              <a:t>Celkový nádoj se zjistí přepočtem pomocí koeficientů</a:t>
            </a:r>
          </a:p>
          <a:p>
            <a:pPr lvl="1"/>
            <a:r>
              <a:rPr lang="cs-CZ" sz="2200" dirty="0" smtClean="0"/>
              <a:t>Provádí ji plemenářská organizace</a:t>
            </a:r>
          </a:p>
          <a:p>
            <a:pPr lvl="1"/>
            <a:r>
              <a:rPr lang="cs-CZ" sz="2200" dirty="0" smtClean="0"/>
              <a:t>Průměrný interval je 30 dní</a:t>
            </a:r>
          </a:p>
          <a:p>
            <a:pPr lvl="1"/>
            <a:r>
              <a:rPr lang="cs-CZ" sz="2200" dirty="0" smtClean="0"/>
              <a:t>Za rok je provedeno 12 kontrol</a:t>
            </a:r>
          </a:p>
          <a:p>
            <a:pPr lvl="2">
              <a:buNone/>
            </a:pPr>
            <a:endParaRPr lang="cs-CZ" b="1" dirty="0" smtClean="0"/>
          </a:p>
          <a:p>
            <a:pPr lvl="2">
              <a:buNone/>
            </a:pPr>
            <a:endParaRPr lang="cs-CZ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blona_prezentace_dum_nj">
  <a:themeElements>
    <a:clrScheme name="Sousedství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ousedství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sablona_prezentace_dum_nj</Template>
  <TotalTime>40</TotalTime>
  <Words>416</Words>
  <Application>Microsoft Office PowerPoint</Application>
  <PresentationFormat>Předvádění na obrazovce (4:3)</PresentationFormat>
  <Paragraphs>138</Paragraphs>
  <Slides>15</Slides>
  <Notes>0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7" baseType="lpstr">
      <vt:lpstr>sablona_prezentace_dum_nj</vt:lpstr>
      <vt:lpstr>Rovnice</vt:lpstr>
      <vt:lpstr> Kontrola užitkovosti 1. část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Snímek 14</vt:lpstr>
      <vt:lpstr>Použité zdroje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Plemenářská práce  Kontrola užitkovosti</dc:title>
  <dc:creator>Administrator</dc:creator>
  <cp:lastModifiedBy>verys</cp:lastModifiedBy>
  <cp:revision>37</cp:revision>
  <dcterms:created xsi:type="dcterms:W3CDTF">2014-01-04T19:48:01Z</dcterms:created>
  <dcterms:modified xsi:type="dcterms:W3CDTF">2014-09-18T07:42:44Z</dcterms:modified>
</cp:coreProperties>
</file>