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4"/>
  </p:notesMasterIdLst>
  <p:sldIdLst>
    <p:sldId id="256" r:id="rId2"/>
    <p:sldId id="257" r:id="rId3"/>
    <p:sldId id="258" r:id="rId4"/>
    <p:sldId id="261" r:id="rId5"/>
    <p:sldId id="263" r:id="rId6"/>
    <p:sldId id="262" r:id="rId7"/>
    <p:sldId id="269" r:id="rId8"/>
    <p:sldId id="264" r:id="rId9"/>
    <p:sldId id="270" r:id="rId10"/>
    <p:sldId id="265" r:id="rId11"/>
    <p:sldId id="271" r:id="rId12"/>
    <p:sldId id="272" r:id="rId1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diamond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o-ostrava.cz/cz/novinky/762-zoo-ostrava-10-malych-selatek-na-statku/" TargetMode="External"/><Relationship Id="rId7" Type="http://schemas.openxmlformats.org/officeDocument/2006/relationships/hyperlink" Target="http://www.prestice-mesto.cz/podnikani/presticke-prase-symbol" TargetMode="External"/><Relationship Id="rId2" Type="http://schemas.openxmlformats.org/officeDocument/2006/relationships/hyperlink" Target="http://www.sportovninoviny.cz/zpravy/index_img.php?id=4549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enoservis.cz/cz/prasata/" TargetMode="External"/><Relationship Id="rId5" Type="http://schemas.openxmlformats.org/officeDocument/2006/relationships/hyperlink" Target="http://www.chovzvirat.cz/clanek/415-porod-prasnic/" TargetMode="External"/><Relationship Id="rId4" Type="http://schemas.openxmlformats.org/officeDocument/2006/relationships/hyperlink" Target="http://www.asz.cz/cs/zpravy-z-tisku/trh-s-komoditami/dopady-krize-v-chovu-prasat-v-evrope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sz="5600" b="1" dirty="0" smtClean="0"/>
              <a:t>Plemena prasat – rozdělní, mateřská pozice</a:t>
            </a:r>
            <a:endParaRPr lang="cs-CZ" sz="5600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Únor, 2014</a:t>
            </a:r>
            <a:endParaRPr lang="cs-CZ" sz="18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Přeštické černostrakaté</a:t>
            </a:r>
          </a:p>
          <a:p>
            <a:pPr lvl="1"/>
            <a:r>
              <a:rPr lang="cs-CZ" sz="2200" dirty="0" smtClean="0"/>
              <a:t>Střední tělesný rámec</a:t>
            </a:r>
          </a:p>
          <a:p>
            <a:pPr lvl="1"/>
            <a:r>
              <a:rPr lang="cs-CZ" sz="2200" dirty="0" smtClean="0"/>
              <a:t>Klopené uši</a:t>
            </a:r>
          </a:p>
          <a:p>
            <a:pPr lvl="1"/>
            <a:r>
              <a:rPr lang="cs-CZ" sz="2200" dirty="0" smtClean="0"/>
              <a:t>Pevná konstituce</a:t>
            </a:r>
          </a:p>
          <a:p>
            <a:pPr lvl="1"/>
            <a:r>
              <a:rPr lang="cs-CZ" sz="2200" dirty="0" smtClean="0"/>
              <a:t>Nenáročnost</a:t>
            </a:r>
          </a:p>
          <a:p>
            <a:pPr lvl="1"/>
            <a:r>
              <a:rPr lang="cs-CZ" sz="2200" dirty="0" smtClean="0"/>
              <a:t>Přizpůsobivost</a:t>
            </a:r>
          </a:p>
          <a:p>
            <a:pPr lvl="1"/>
            <a:r>
              <a:rPr lang="cs-CZ" sz="2200" dirty="0" smtClean="0"/>
              <a:t>Odolnost</a:t>
            </a:r>
          </a:p>
          <a:p>
            <a:pPr lvl="1"/>
            <a:r>
              <a:rPr lang="cs-CZ" sz="2200" dirty="0" smtClean="0"/>
              <a:t>Zbarvení černostrakaté někdy sedlové</a:t>
            </a:r>
          </a:p>
          <a:p>
            <a:pPr lvl="1"/>
            <a:r>
              <a:rPr lang="cs-CZ" sz="2200" dirty="0" smtClean="0"/>
              <a:t>Plodnost 12 kusů selat ve vrhu – živě narozených</a:t>
            </a:r>
          </a:p>
          <a:p>
            <a:pPr lvl="1"/>
            <a:r>
              <a:rPr lang="cs-CZ" sz="2200" dirty="0" smtClean="0"/>
              <a:t>Chováno v omezeném rozsahu jako genová rezerva</a:t>
            </a:r>
          </a:p>
          <a:p>
            <a:pPr lvl="1"/>
            <a:r>
              <a:rPr lang="cs-CZ" sz="2200" dirty="0" smtClean="0"/>
              <a:t>Požadavky na výkrmnost a masnou užitkovost nejsou stanoveny</a:t>
            </a:r>
          </a:p>
          <a:p>
            <a:pPr lvl="1"/>
            <a:r>
              <a:rPr lang="cs-CZ" sz="2200" dirty="0" smtClean="0"/>
              <a:t>Je to naše české plemeno</a:t>
            </a:r>
          </a:p>
          <a:p>
            <a:endParaRPr lang="cs-CZ" sz="24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http://www.prestice-mesto.cz/sites/default/files/2_Velka-rodink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777686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Použité zdroje: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1200" dirty="0" smtClean="0"/>
              <a:t>[online]. [cit. 2014-02-23]. Dostupné z: </a:t>
            </a:r>
            <a:r>
              <a:rPr lang="it-IT" sz="1200" dirty="0" smtClean="0">
                <a:hlinkClick r:id="rId2"/>
              </a:rPr>
              <a:t>http://www.sportovninoviny.cz/zpravy/index_img.php?id=45496</a:t>
            </a:r>
            <a:endParaRPr lang="cs-CZ" sz="1200" dirty="0" smtClean="0"/>
          </a:p>
          <a:p>
            <a:r>
              <a:rPr lang="it-IT" sz="1200" dirty="0" smtClean="0"/>
              <a:t>[online]. [cit. 2014-02-23]. Dostupné z: </a:t>
            </a:r>
            <a:r>
              <a:rPr lang="it-IT" sz="1200" dirty="0" smtClean="0">
                <a:hlinkClick r:id="rId3"/>
              </a:rPr>
              <a:t>http://www.zoo-ostrava.cz/cz/novinky/762-zoo-ostrava-10-malych-selatek-na-statku/</a:t>
            </a:r>
            <a:endParaRPr lang="cs-CZ" sz="1200" dirty="0" smtClean="0"/>
          </a:p>
          <a:p>
            <a:r>
              <a:rPr lang="it-IT" sz="1200" dirty="0" smtClean="0"/>
              <a:t>[online]. [cit. 2014-02-23]. Dostupné z: </a:t>
            </a:r>
            <a:r>
              <a:rPr lang="it-IT" sz="1200" dirty="0" smtClean="0">
                <a:hlinkClick r:id="rId4"/>
              </a:rPr>
              <a:t>http://www.asz.cz/cs/zpravy-z-tisku/trh-s-komoditami/dopady-krize-v-chovu-prasat-v-evrope.html</a:t>
            </a:r>
            <a:endParaRPr lang="cs-CZ" sz="1200" dirty="0" smtClean="0"/>
          </a:p>
          <a:p>
            <a:r>
              <a:rPr lang="it-IT" sz="1200" dirty="0" smtClean="0"/>
              <a:t>[online]. [cit. 2014-02-23]. Dostupné z: </a:t>
            </a:r>
            <a:r>
              <a:rPr lang="it-IT" sz="1200" dirty="0" smtClean="0">
                <a:hlinkClick r:id="rId5"/>
              </a:rPr>
              <a:t>http://www.chovzvirat.cz/clanek/415-porod-prasnic/</a:t>
            </a:r>
            <a:endParaRPr lang="cs-CZ" sz="1200" dirty="0" smtClean="0"/>
          </a:p>
          <a:p>
            <a:r>
              <a:rPr lang="it-IT" sz="1200" dirty="0" smtClean="0"/>
              <a:t>[online]. [cit. 2014-02-23]. Dostupné z: </a:t>
            </a:r>
            <a:r>
              <a:rPr lang="it-IT" sz="1200" dirty="0" smtClean="0">
                <a:hlinkClick r:id="rId6"/>
              </a:rPr>
              <a:t>http://www.genoservis.cz/cz/prasata/</a:t>
            </a:r>
            <a:endParaRPr lang="cs-CZ" sz="1200" dirty="0" smtClean="0"/>
          </a:p>
          <a:p>
            <a:r>
              <a:rPr lang="it-IT" sz="1200" dirty="0" smtClean="0"/>
              <a:t>[online]. [cit. 2014-02-23]. Dostupné z: </a:t>
            </a:r>
            <a:r>
              <a:rPr lang="it-IT" sz="1200" dirty="0" smtClean="0">
                <a:hlinkClick r:id="rId7"/>
              </a:rPr>
              <a:t>http://www.prestice-mesto.cz/podnikani/presticke-prase-symbol</a:t>
            </a:r>
            <a:endParaRPr lang="cs-CZ" sz="1200" dirty="0" smtClean="0"/>
          </a:p>
          <a:p>
            <a:endParaRPr lang="cs-CZ" sz="12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</a:t>
                      </a:r>
                      <a:r>
                        <a:rPr lang="cs-CZ" sz="1400" b="1" dirty="0" smtClean="0"/>
                        <a:t>Plemena prasat – rozdělní, mateřská</a:t>
                      </a:r>
                      <a:r>
                        <a:rPr lang="cs-CZ" sz="1400" b="1" baseline="0" dirty="0" smtClean="0"/>
                        <a:t> pozice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52_1_S1_0906_D23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3563938" y="6467475"/>
            <a:ext cx="18716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cs-CZ" sz="1200" smtClean="0">
                <a:latin typeface="+mj-lt"/>
              </a:rPr>
              <a:t>Zdroje: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</a:p>
        </p:txBody>
      </p:sp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404664"/>
            <a:ext cx="7620000" cy="5952728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Rozdělení:</a:t>
            </a:r>
          </a:p>
          <a:p>
            <a:endParaRPr lang="cs-CZ" sz="2800" dirty="0" smtClean="0"/>
          </a:p>
          <a:p>
            <a:pPr>
              <a:buNone/>
            </a:pPr>
            <a:r>
              <a:rPr lang="cs-CZ" sz="2600" b="1" dirty="0" smtClean="0"/>
              <a:t>Podle stupně prošlechtění</a:t>
            </a:r>
          </a:p>
          <a:p>
            <a:pPr lvl="1"/>
            <a:r>
              <a:rPr lang="cs-CZ" sz="2200" dirty="0" smtClean="0"/>
              <a:t>Primitivní</a:t>
            </a:r>
          </a:p>
          <a:p>
            <a:pPr lvl="1"/>
            <a:r>
              <a:rPr lang="cs-CZ" sz="2200" dirty="0" smtClean="0"/>
              <a:t>Zušlechtěná</a:t>
            </a:r>
          </a:p>
          <a:p>
            <a:pPr lvl="1"/>
            <a:r>
              <a:rPr lang="cs-CZ" sz="2200" dirty="0" smtClean="0"/>
              <a:t>Ušlechtilá (kulturní)</a:t>
            </a:r>
          </a:p>
          <a:p>
            <a:pPr lvl="1"/>
            <a:endParaRPr lang="cs-CZ" sz="2200" dirty="0" smtClean="0"/>
          </a:p>
          <a:p>
            <a:pPr>
              <a:buNone/>
            </a:pPr>
            <a:r>
              <a:rPr lang="cs-CZ" sz="2600" b="1" dirty="0" smtClean="0"/>
              <a:t>Podle tělesného rámce</a:t>
            </a:r>
          </a:p>
          <a:p>
            <a:pPr lvl="1"/>
            <a:r>
              <a:rPr lang="cs-CZ" sz="2200" dirty="0" smtClean="0"/>
              <a:t>Malá – asijská</a:t>
            </a:r>
          </a:p>
          <a:p>
            <a:pPr lvl="1"/>
            <a:r>
              <a:rPr lang="cs-CZ" sz="2200" dirty="0" smtClean="0"/>
              <a:t>Střední</a:t>
            </a:r>
          </a:p>
          <a:p>
            <a:pPr lvl="1"/>
            <a:r>
              <a:rPr lang="cs-CZ" sz="2200" dirty="0" smtClean="0"/>
              <a:t>Velká</a:t>
            </a:r>
          </a:p>
          <a:p>
            <a:endParaRPr lang="cs-CZ" dirty="0"/>
          </a:p>
        </p:txBody>
      </p:sp>
      <p:sp>
        <p:nvSpPr>
          <p:cNvPr id="10242" name="AutoShape 2" descr="http://i3.cn.cz/1156238262_sele-vietnamske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5" name="Obrázek 4" descr="http://i3.cn.cz/1156238262_sele-vietnamske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212976"/>
            <a:ext cx="3888432" cy="22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Podle užitkového typu</a:t>
            </a:r>
          </a:p>
          <a:p>
            <a:pPr lvl="1"/>
            <a:r>
              <a:rPr lang="cs-CZ" sz="2200" dirty="0" smtClean="0"/>
              <a:t>Masná – těch je nejvíce</a:t>
            </a:r>
          </a:p>
          <a:p>
            <a:pPr lvl="1"/>
            <a:r>
              <a:rPr lang="cs-CZ" sz="2200" dirty="0" smtClean="0"/>
              <a:t>Kombinovaná</a:t>
            </a:r>
          </a:p>
          <a:p>
            <a:pPr lvl="1"/>
            <a:r>
              <a:rPr lang="cs-CZ" sz="2200" dirty="0" smtClean="0"/>
              <a:t>Sádelná</a:t>
            </a:r>
          </a:p>
          <a:p>
            <a:pPr lvl="1"/>
            <a:r>
              <a:rPr lang="cs-CZ" sz="2200" dirty="0" err="1" smtClean="0"/>
              <a:t>Bekonová</a:t>
            </a:r>
            <a:endParaRPr lang="cs-CZ" sz="2200" dirty="0" smtClean="0"/>
          </a:p>
          <a:p>
            <a:pPr lvl="1"/>
            <a:endParaRPr lang="cs-CZ" sz="2200" dirty="0" smtClean="0"/>
          </a:p>
          <a:p>
            <a:pPr>
              <a:buNone/>
            </a:pPr>
            <a:r>
              <a:rPr lang="cs-CZ" sz="2400" b="1" dirty="0" smtClean="0"/>
              <a:t>Dle utváření štětin</a:t>
            </a:r>
          </a:p>
          <a:p>
            <a:pPr lvl="1"/>
            <a:r>
              <a:rPr lang="cs-CZ" sz="2200" dirty="0" smtClean="0"/>
              <a:t>Hladce štětinatá</a:t>
            </a:r>
          </a:p>
          <a:p>
            <a:pPr lvl="1"/>
            <a:r>
              <a:rPr lang="cs-CZ" sz="2200" dirty="0" smtClean="0"/>
              <a:t>Kadeřavá</a:t>
            </a:r>
          </a:p>
          <a:p>
            <a:pPr lvl="1"/>
            <a:endParaRPr lang="cs-CZ" sz="2200" dirty="0" smtClean="0"/>
          </a:p>
          <a:p>
            <a:pPr>
              <a:buNone/>
            </a:pPr>
            <a:r>
              <a:rPr lang="cs-CZ" sz="2400" b="1" dirty="0" smtClean="0"/>
              <a:t>Dle postavení ucha</a:t>
            </a:r>
          </a:p>
          <a:p>
            <a:pPr lvl="1"/>
            <a:r>
              <a:rPr lang="cs-CZ" sz="2200" dirty="0" err="1" smtClean="0"/>
              <a:t>Přímouchá</a:t>
            </a:r>
            <a:endParaRPr lang="cs-CZ" sz="2200" dirty="0" smtClean="0"/>
          </a:p>
          <a:p>
            <a:pPr lvl="1"/>
            <a:r>
              <a:rPr lang="cs-CZ" sz="2200" dirty="0" err="1" smtClean="0"/>
              <a:t>Klapouchá</a:t>
            </a:r>
            <a:endParaRPr lang="cs-CZ" sz="2200" dirty="0" smtClean="0"/>
          </a:p>
          <a:p>
            <a:pPr lvl="1"/>
            <a:r>
              <a:rPr lang="cs-CZ" sz="2200" dirty="0" err="1" smtClean="0"/>
              <a:t>Poloklopená</a:t>
            </a:r>
            <a:endParaRPr lang="cs-CZ" sz="2200" dirty="0" smtClean="0"/>
          </a:p>
          <a:p>
            <a:pPr lvl="1"/>
            <a:endParaRPr lang="cs-CZ" sz="2200" dirty="0"/>
          </a:p>
        </p:txBody>
      </p:sp>
      <p:pic>
        <p:nvPicPr>
          <p:cNvPr id="4" name="Obrázek 3" descr="http://www.zoo-ostrava.cz/images_news/762_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700808"/>
            <a:ext cx="4392568" cy="3139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Podle původu</a:t>
            </a:r>
          </a:p>
          <a:p>
            <a:pPr lvl="1"/>
            <a:r>
              <a:rPr lang="cs-CZ" sz="2200" dirty="0" smtClean="0"/>
              <a:t>Evropská</a:t>
            </a:r>
          </a:p>
          <a:p>
            <a:pPr lvl="1"/>
            <a:r>
              <a:rPr lang="cs-CZ" sz="2200" dirty="0" smtClean="0"/>
              <a:t>Asijská</a:t>
            </a:r>
          </a:p>
          <a:p>
            <a:pPr lvl="1"/>
            <a:endParaRPr lang="cs-CZ" sz="2200" dirty="0" smtClean="0"/>
          </a:p>
          <a:p>
            <a:pPr>
              <a:buNone/>
            </a:pPr>
            <a:r>
              <a:rPr lang="cs-CZ" sz="2600" b="1" dirty="0" smtClean="0"/>
              <a:t>Podle orientace šlechtění</a:t>
            </a:r>
          </a:p>
          <a:p>
            <a:pPr lvl="1"/>
            <a:r>
              <a:rPr lang="cs-CZ" sz="2200" dirty="0" smtClean="0"/>
              <a:t>Mateřská</a:t>
            </a:r>
          </a:p>
          <a:p>
            <a:pPr lvl="1"/>
            <a:r>
              <a:rPr lang="cs-CZ" sz="2200" dirty="0" smtClean="0"/>
              <a:t>Otcovská</a:t>
            </a:r>
          </a:p>
          <a:p>
            <a:endParaRPr lang="cs-CZ" dirty="0"/>
          </a:p>
        </p:txBody>
      </p:sp>
      <p:sp>
        <p:nvSpPr>
          <p:cNvPr id="8194" name="AutoShape 2" descr="http://www.asz.cz/galerie/458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4" name="Obrázek 3" descr="http://www.asz.cz/galerie/458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636912"/>
            <a:ext cx="3798590" cy="3281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800" b="1" dirty="0" smtClean="0"/>
              <a:t>Uznaná a chovaná prasata v ČR:</a:t>
            </a:r>
          </a:p>
          <a:p>
            <a:pPr marL="571500" lvl="0" indent="-457200">
              <a:buFont typeface="+mj-lt"/>
              <a:buAutoNum type="arabicPeriod"/>
            </a:pPr>
            <a:r>
              <a:rPr lang="cs-CZ" sz="2400" b="1" dirty="0" smtClean="0"/>
              <a:t>Mateřská linie</a:t>
            </a:r>
          </a:p>
          <a:p>
            <a:pPr lvl="1"/>
            <a:r>
              <a:rPr lang="cs-CZ" sz="2200" b="1" dirty="0" smtClean="0"/>
              <a:t>Bílé ušlechtilé</a:t>
            </a:r>
          </a:p>
          <a:p>
            <a:pPr lvl="2"/>
            <a:r>
              <a:rPr lang="cs-CZ" sz="2000" dirty="0" smtClean="0"/>
              <a:t>Větší tělesný rámec</a:t>
            </a:r>
          </a:p>
          <a:p>
            <a:pPr lvl="2"/>
            <a:r>
              <a:rPr lang="cs-CZ" sz="2000" dirty="0" smtClean="0"/>
              <a:t>Vzpřímené ucho</a:t>
            </a:r>
          </a:p>
          <a:p>
            <a:pPr lvl="2"/>
            <a:r>
              <a:rPr lang="cs-CZ" sz="2000" dirty="0" smtClean="0"/>
              <a:t>Jemnější kostra</a:t>
            </a:r>
          </a:p>
          <a:p>
            <a:pPr lvl="2"/>
            <a:r>
              <a:rPr lang="cs-CZ" sz="2000" dirty="0" smtClean="0"/>
              <a:t>Pevná konstituce</a:t>
            </a:r>
          </a:p>
          <a:p>
            <a:pPr lvl="2"/>
            <a:r>
              <a:rPr lang="cs-CZ" sz="2000" dirty="0" smtClean="0"/>
              <a:t>Odolné vůči stresům</a:t>
            </a:r>
          </a:p>
          <a:p>
            <a:pPr lvl="2"/>
            <a:r>
              <a:rPr lang="cs-CZ" sz="2000" dirty="0" smtClean="0"/>
              <a:t>Plodnost 11 kusů selat ve vrhu – živě narozených</a:t>
            </a:r>
          </a:p>
          <a:p>
            <a:pPr lvl="2"/>
            <a:r>
              <a:rPr lang="cs-CZ" sz="2000" dirty="0" smtClean="0"/>
              <a:t>Masná užitkovost 54 – 56 % (podíl libového masa)</a:t>
            </a:r>
          </a:p>
          <a:p>
            <a:pPr lvl="2"/>
            <a:r>
              <a:rPr lang="cs-CZ" sz="2000" dirty="0" smtClean="0"/>
              <a:t>Výkrmnost 1000 g (průměrný denní přírůstek)</a:t>
            </a:r>
          </a:p>
          <a:p>
            <a:pPr lvl="2"/>
            <a:r>
              <a:rPr lang="cs-CZ" sz="2000" dirty="0" smtClean="0"/>
              <a:t>Spotřeba směsi 2,6 kg/1kg živé hmotnosti</a:t>
            </a:r>
          </a:p>
          <a:p>
            <a:endParaRPr lang="cs-CZ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Prasnice se svými selat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3" name="Obrázek 2" descr="Prasnice se svými selaty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756084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400" b="1" dirty="0" err="1" smtClean="0"/>
              <a:t>Landrase</a:t>
            </a:r>
            <a:endParaRPr lang="cs-CZ" sz="2400" b="1" dirty="0" smtClean="0"/>
          </a:p>
          <a:p>
            <a:pPr lvl="1"/>
            <a:r>
              <a:rPr lang="cs-CZ" dirty="0" smtClean="0"/>
              <a:t>Větší tělesný rámec</a:t>
            </a:r>
          </a:p>
          <a:p>
            <a:pPr lvl="1"/>
            <a:r>
              <a:rPr lang="cs-CZ" dirty="0" smtClean="0"/>
              <a:t>Klopené uši</a:t>
            </a:r>
          </a:p>
          <a:p>
            <a:pPr lvl="1"/>
            <a:r>
              <a:rPr lang="cs-CZ" dirty="0" smtClean="0"/>
              <a:t>Jemná kostra</a:t>
            </a:r>
          </a:p>
          <a:p>
            <a:pPr lvl="1"/>
            <a:r>
              <a:rPr lang="cs-CZ" dirty="0" smtClean="0"/>
              <a:t>Jemnější konstituce</a:t>
            </a:r>
          </a:p>
          <a:p>
            <a:pPr lvl="1"/>
            <a:r>
              <a:rPr lang="cs-CZ" dirty="0" smtClean="0"/>
              <a:t>Odolné vůči stresům</a:t>
            </a:r>
          </a:p>
          <a:p>
            <a:pPr lvl="1"/>
            <a:r>
              <a:rPr lang="cs-CZ" dirty="0" smtClean="0"/>
              <a:t>Plodnost 11 kusů selat ve vrhu – živě narozených</a:t>
            </a:r>
          </a:p>
          <a:p>
            <a:pPr lvl="1"/>
            <a:r>
              <a:rPr lang="cs-CZ" dirty="0" smtClean="0"/>
              <a:t>Masná užitkovost 54 – 56 % (podíl libového masa)</a:t>
            </a:r>
          </a:p>
          <a:p>
            <a:pPr lvl="1"/>
            <a:r>
              <a:rPr lang="cs-CZ" dirty="0" smtClean="0"/>
              <a:t>Výkrmnost 1000 g (průměrný denní přírůstek)</a:t>
            </a:r>
          </a:p>
          <a:p>
            <a:pPr lvl="1"/>
            <a:r>
              <a:rPr lang="cs-CZ" dirty="0" smtClean="0"/>
              <a:t>Spotřeba směsi 2,6 kg /1kg živé hmotnosti</a:t>
            </a:r>
            <a:endParaRPr lang="cs-CZ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http://www.genoservis.cz/obrazky/pras_orez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691276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55</TotalTime>
  <Words>351</Words>
  <Application>Microsoft Office PowerPoint</Application>
  <PresentationFormat>Předvádění na obrazovce (4:3)</PresentationFormat>
  <Paragraphs>95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sablona_prezentace_dum_nj</vt:lpstr>
      <vt:lpstr>Plemena prasat – rozdělní, mateřská pozice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Použité zdroje: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Chov dojnic</dc:title>
  <dc:creator>Administrator</dc:creator>
  <cp:lastModifiedBy>verys</cp:lastModifiedBy>
  <cp:revision>58</cp:revision>
  <dcterms:created xsi:type="dcterms:W3CDTF">2013-11-17T19:46:51Z</dcterms:created>
  <dcterms:modified xsi:type="dcterms:W3CDTF">2014-09-18T07:45:05Z</dcterms:modified>
</cp:coreProperties>
</file>