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6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60" r:id="rId15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cut thruBlk="1"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lgianblue.cz/index.php?page=page&amp;kid=95" TargetMode="External"/><Relationship Id="rId2" Type="http://schemas.openxmlformats.org/officeDocument/2006/relationships/hyperlink" Target="http://www.cestr.cz/uzitkovost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uzv.cz/index.php?p=chov_masneho_skotu&amp;site=ChovSkotu" TargetMode="External"/><Relationship Id="rId5" Type="http://schemas.openxmlformats.org/officeDocument/2006/relationships/hyperlink" Target="http://www.genoservis.cz/cz/skot/piemontese/" TargetMode="External"/><Relationship Id="rId4" Type="http://schemas.openxmlformats.org/officeDocument/2006/relationships/hyperlink" Target="http://www.belgianblue.cz/index.php?page=page&amp;kid=13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67544" y="3284538"/>
            <a:ext cx="7920880" cy="9985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b="1" dirty="0" smtClean="0"/>
              <a:t>Ustájení a zpeněžování</a:t>
            </a:r>
            <a:br>
              <a:rPr lang="cs-CZ" b="1" dirty="0" smtClean="0"/>
            </a:br>
            <a:r>
              <a:rPr lang="cs-CZ" b="1" dirty="0" smtClean="0"/>
              <a:t>vykrmovaného skotu</a:t>
            </a:r>
            <a:endParaRPr lang="cs-CZ" b="1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Leden, 2014</a:t>
            </a:r>
            <a:endParaRPr lang="cs-CZ" sz="18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Obchodní třídy:</a:t>
            </a:r>
            <a:endParaRPr lang="cs-CZ" sz="2400" dirty="0" smtClean="0"/>
          </a:p>
          <a:p>
            <a:pPr lvl="1"/>
            <a:r>
              <a:rPr lang="cs-CZ" sz="2200" dirty="0" smtClean="0"/>
              <a:t>Zmasilost se hodnotí podle vývinu profilů jatečného těla, především hlavních masitých částí</a:t>
            </a:r>
          </a:p>
          <a:p>
            <a:pPr lvl="1"/>
            <a:r>
              <a:rPr lang="cs-CZ" sz="2200" dirty="0" smtClean="0"/>
              <a:t>S – výjimečná a prvotřídní, profily výrazně silně klenuté</a:t>
            </a:r>
          </a:p>
          <a:p>
            <a:pPr lvl="1"/>
            <a:r>
              <a:rPr lang="cs-CZ" sz="2200" dirty="0" smtClean="0"/>
              <a:t>E – vynikající, profily výrazně silně vyklenuté</a:t>
            </a:r>
          </a:p>
          <a:p>
            <a:pPr lvl="1"/>
            <a:r>
              <a:rPr lang="cs-CZ" sz="2200" dirty="0" smtClean="0"/>
              <a:t>U – velmi dobrá, profily  vesměs vyklenuté</a:t>
            </a:r>
          </a:p>
          <a:p>
            <a:pPr lvl="1"/>
            <a:r>
              <a:rPr lang="cs-CZ" sz="2200" dirty="0" smtClean="0"/>
              <a:t>R – dobrá, profily zarovnané</a:t>
            </a:r>
          </a:p>
          <a:p>
            <a:pPr lvl="1"/>
            <a:r>
              <a:rPr lang="cs-CZ" sz="2200" dirty="0" smtClean="0"/>
              <a:t>O – střední, profily zarovnané až mírně prohloubené</a:t>
            </a:r>
          </a:p>
          <a:p>
            <a:pPr lvl="1"/>
            <a:r>
              <a:rPr lang="cs-CZ" sz="2200" dirty="0" smtClean="0"/>
              <a:t>P – slabá, profily prohloubené až silně prohloubené</a:t>
            </a:r>
            <a:endParaRPr lang="cs-CZ" sz="22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lvl="0">
              <a:buNone/>
            </a:pPr>
            <a:r>
              <a:rPr lang="cs-CZ" sz="2400" b="1" u="sng" dirty="0" smtClean="0"/>
              <a:t>Protučnělost:</a:t>
            </a:r>
            <a:endParaRPr lang="cs-CZ" sz="2400" dirty="0" smtClean="0"/>
          </a:p>
          <a:p>
            <a:pPr lvl="1"/>
            <a:r>
              <a:rPr lang="cs-CZ" sz="2200" dirty="0" smtClean="0"/>
              <a:t>Posuzuje se tloušťka tuku na povrchu těla a v dutině hrudní</a:t>
            </a:r>
          </a:p>
          <a:p>
            <a:pPr lvl="1"/>
            <a:r>
              <a:rPr lang="cs-CZ" sz="2200" dirty="0" smtClean="0"/>
              <a:t>5 tříd – 1, 2, 3, 4, 5</a:t>
            </a:r>
          </a:p>
          <a:p>
            <a:pPr lvl="1"/>
            <a:r>
              <a:rPr lang="cs-CZ" sz="2200" dirty="0" smtClean="0"/>
              <a:t>1 – velmi slabá</a:t>
            </a:r>
          </a:p>
          <a:p>
            <a:pPr lvl="1"/>
            <a:r>
              <a:rPr lang="cs-CZ" sz="2200" dirty="0" smtClean="0"/>
              <a:t>2 – slabá</a:t>
            </a:r>
          </a:p>
          <a:p>
            <a:pPr lvl="1"/>
            <a:r>
              <a:rPr lang="cs-CZ" sz="2200" dirty="0" smtClean="0"/>
              <a:t>3 – střední</a:t>
            </a:r>
          </a:p>
          <a:p>
            <a:pPr lvl="1"/>
            <a:r>
              <a:rPr lang="cs-CZ" sz="2200" dirty="0" smtClean="0"/>
              <a:t>4 – silná </a:t>
            </a:r>
          </a:p>
          <a:p>
            <a:pPr lvl="1"/>
            <a:r>
              <a:rPr lang="cs-CZ" sz="2200" dirty="0" smtClean="0"/>
              <a:t>5 – velmi silná</a:t>
            </a:r>
          </a:p>
          <a:p>
            <a:pPr lvl="1"/>
            <a:endParaRPr lang="cs-CZ" dirty="0" smtClean="0"/>
          </a:p>
          <a:p>
            <a:pPr>
              <a:buNone/>
            </a:pPr>
            <a:r>
              <a:rPr lang="cs-CZ" b="1" dirty="0" smtClean="0"/>
              <a:t>Pro zařazení se vystavuje protokol (v EU je založen 6</a:t>
            </a:r>
            <a:br>
              <a:rPr lang="cs-CZ" b="1" dirty="0" smtClean="0"/>
            </a:br>
            <a:r>
              <a:rPr lang="cs-CZ" b="1" dirty="0" smtClean="0"/>
              <a:t>měsíců, v ČR obchodní zákoník ukládá archivaci 4 roky)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27650" name="Picture 2" descr="http://www.vuzv.cz/sites/Image/skot/Beef/P1010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304764"/>
            <a:ext cx="3888432" cy="2916324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www.cestr.cz/files/seurop/0000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38690"/>
            <a:ext cx="7080787" cy="5310590"/>
          </a:xfrm>
          <a:prstGeom prst="rect">
            <a:avLst/>
          </a:prstGeom>
          <a:noFill/>
        </p:spPr>
      </p:pic>
      <p:sp>
        <p:nvSpPr>
          <p:cNvPr id="4" name="TextovéPole 3"/>
          <p:cNvSpPr txBox="1"/>
          <p:nvPr/>
        </p:nvSpPr>
        <p:spPr>
          <a:xfrm>
            <a:off x="3275856" y="18864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Zmasilost</a:t>
            </a:r>
            <a:endParaRPr lang="cs-CZ" b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cestr.cz/files/seurop/0000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6768752" cy="5076564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3275856" y="26064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Protučnělost</a:t>
            </a:r>
            <a:endParaRPr lang="cs-CZ" b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2014-01-12]. Dostupné z: </a:t>
            </a:r>
            <a:r>
              <a:rPr lang="it-IT" sz="1200" dirty="0" smtClean="0">
                <a:hlinkClick r:id="rId2"/>
              </a:rPr>
              <a:t>http://www.cestr.cz/uzitkovost.html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2014-01-12]. Dostupné z: </a:t>
            </a:r>
            <a:r>
              <a:rPr lang="it-IT" sz="1200" dirty="0" smtClean="0">
                <a:hlinkClick r:id="rId3"/>
              </a:rPr>
              <a:t>http://www.belgianblue.cz/index.php?page=page&amp;kid=95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2014-01-12]. Dostupné z: </a:t>
            </a:r>
            <a:r>
              <a:rPr lang="it-IT" sz="1200" dirty="0" smtClean="0">
                <a:hlinkClick r:id="rId4"/>
              </a:rPr>
              <a:t>http://www.belgianblue.cz/index.php?page=page&amp;kid=133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2014-01-12]. Dostupné z: </a:t>
            </a:r>
            <a:r>
              <a:rPr lang="it-IT" sz="1200" dirty="0" smtClean="0">
                <a:hlinkClick r:id="rId5"/>
              </a:rPr>
              <a:t>http://www.genoservis.cz/cz/skot/piemontese/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2014-01-12]. Dostupné z: </a:t>
            </a:r>
            <a:r>
              <a:rPr lang="it-IT" sz="1200" dirty="0" smtClean="0">
                <a:hlinkClick r:id="rId6"/>
              </a:rPr>
              <a:t>http://www.vuzv.cz/index.php?p=chov_masneho_skotu&amp;site=ChovSkotu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907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b="1" dirty="0" smtClean="0"/>
                        <a:t>Ustájení a zpeněžování</a:t>
                      </a:r>
                      <a:br>
                        <a:rPr lang="cs-CZ" sz="1400" b="1" dirty="0" smtClean="0"/>
                      </a:br>
                      <a:r>
                        <a:rPr lang="cs-CZ" sz="1400" b="1" dirty="0" smtClean="0"/>
                        <a:t>vykrmovaného skotu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52_1_S1_0906_D16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Ustájení vykrmovaného skotu:</a:t>
            </a:r>
            <a:endParaRPr lang="cs-CZ" sz="2600" dirty="0" smtClean="0"/>
          </a:p>
          <a:p>
            <a:pPr>
              <a:buNone/>
            </a:pPr>
            <a:r>
              <a:rPr lang="cs-CZ" sz="2600" b="1" dirty="0" smtClean="0"/>
              <a:t>Skot je vykrmován ve výkrmnách</a:t>
            </a:r>
            <a:endParaRPr lang="cs-CZ" sz="2600" dirty="0" smtClean="0"/>
          </a:p>
          <a:p>
            <a:pPr>
              <a:buNone/>
            </a:pPr>
            <a:r>
              <a:rPr lang="cs-CZ" dirty="0" smtClean="0"/>
              <a:t> </a:t>
            </a:r>
          </a:p>
          <a:p>
            <a:pPr marL="571500" lvl="0" indent="-457200">
              <a:buFont typeface="+mj-lt"/>
              <a:buAutoNum type="arabicPeriod"/>
            </a:pPr>
            <a:r>
              <a:rPr lang="cs-CZ" sz="2400" b="1" dirty="0" smtClean="0"/>
              <a:t>Volné celoroštové ustájení</a:t>
            </a:r>
            <a:endParaRPr lang="cs-CZ" sz="2400" dirty="0" smtClean="0"/>
          </a:p>
          <a:p>
            <a:pPr lvl="1"/>
            <a:r>
              <a:rPr lang="cs-CZ" sz="2200" dirty="0" smtClean="0"/>
              <a:t>Skupinové kotce na roštových podlahách</a:t>
            </a:r>
          </a:p>
          <a:p>
            <a:pPr lvl="1"/>
            <a:r>
              <a:rPr lang="cs-CZ" sz="2200" dirty="0" smtClean="0"/>
              <a:t>Kapacita kotců je 15 – 30 ks</a:t>
            </a:r>
          </a:p>
          <a:p>
            <a:endParaRPr lang="cs-CZ" dirty="0" smtClean="0"/>
          </a:p>
          <a:p>
            <a:pPr marL="571500" lvl="0" indent="-457200">
              <a:buFont typeface="+mj-lt"/>
              <a:buAutoNum type="arabicPeriod" startAt="2"/>
            </a:pPr>
            <a:r>
              <a:rPr lang="cs-CZ" sz="2400" b="1" dirty="0" smtClean="0"/>
              <a:t>Volné ustájení na hluboké podestýlce</a:t>
            </a:r>
            <a:endParaRPr lang="cs-CZ" sz="2400" dirty="0" smtClean="0"/>
          </a:p>
          <a:p>
            <a:pPr lvl="1"/>
            <a:r>
              <a:rPr lang="cs-CZ" sz="2200" dirty="0" smtClean="0"/>
              <a:t>Není moc rozšířené</a:t>
            </a:r>
          </a:p>
          <a:p>
            <a:endParaRPr lang="cs-CZ" dirty="0" smtClean="0"/>
          </a:p>
          <a:p>
            <a:pPr marL="571500" lvl="0" indent="-457200">
              <a:buFont typeface="+mj-lt"/>
              <a:buAutoNum type="arabicPeriod" startAt="3"/>
            </a:pPr>
            <a:r>
              <a:rPr lang="cs-CZ" sz="2400" b="1" dirty="0" smtClean="0"/>
              <a:t>Volné ustájení na plochém přistýlaném loži</a:t>
            </a:r>
            <a:endParaRPr lang="cs-CZ" sz="2400" dirty="0" smtClean="0"/>
          </a:p>
          <a:p>
            <a:pPr lvl="1"/>
            <a:r>
              <a:rPr lang="cs-CZ" sz="2200" dirty="0" smtClean="0"/>
              <a:t>Kotce jsou diferencované na přistýlané lože a nepodestýlané krmiště</a:t>
            </a:r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lvl="1"/>
            <a:r>
              <a:rPr lang="cs-CZ" sz="2200" dirty="0" smtClean="0"/>
              <a:t>Lože jsou vyvýšené a podestýlané dle potřeby</a:t>
            </a:r>
          </a:p>
          <a:p>
            <a:pPr lvl="1"/>
            <a:r>
              <a:rPr lang="cs-CZ" sz="2200" dirty="0" smtClean="0"/>
              <a:t>Výkaly se odklízejí denně čelní traktorovou radlicí</a:t>
            </a:r>
          </a:p>
          <a:p>
            <a:pPr lvl="1"/>
            <a:r>
              <a:rPr lang="cs-CZ" sz="2200" dirty="0" smtClean="0"/>
              <a:t>1 ošetřovatel na 250 ks</a:t>
            </a:r>
          </a:p>
          <a:p>
            <a:endParaRPr lang="cs-CZ" dirty="0" smtClean="0"/>
          </a:p>
          <a:p>
            <a:pPr marL="571500" lvl="0" indent="-457200">
              <a:buFont typeface="+mj-lt"/>
              <a:buAutoNum type="arabicPeriod" startAt="4"/>
            </a:pPr>
            <a:r>
              <a:rPr lang="cs-CZ" sz="2400" b="1" dirty="0" smtClean="0"/>
              <a:t>Vazné ustájení</a:t>
            </a:r>
            <a:endParaRPr lang="cs-CZ" sz="2400" dirty="0" smtClean="0"/>
          </a:p>
          <a:p>
            <a:pPr lvl="1"/>
            <a:r>
              <a:rPr lang="cs-CZ" sz="2200" dirty="0" smtClean="0"/>
              <a:t>Použití v omezeném rozsahu</a:t>
            </a:r>
          </a:p>
          <a:p>
            <a:pPr lvl="1"/>
            <a:r>
              <a:rPr lang="cs-CZ" sz="2200" dirty="0" smtClean="0"/>
              <a:t>Snižování produktivity práce</a:t>
            </a:r>
          </a:p>
          <a:p>
            <a:pPr lvl="1"/>
            <a:r>
              <a:rPr lang="cs-CZ" sz="2200" dirty="0" smtClean="0"/>
              <a:t>Stání krátké – kaliště rozšířeno i o </a:t>
            </a:r>
            <a:r>
              <a:rPr lang="cs-CZ" sz="2200" dirty="0" err="1" smtClean="0"/>
              <a:t>močiště</a:t>
            </a:r>
            <a:endParaRPr lang="cs-CZ" sz="2200" dirty="0" smtClean="0"/>
          </a:p>
          <a:p>
            <a:pPr lvl="1"/>
            <a:r>
              <a:rPr lang="cs-CZ" sz="2200" dirty="0" smtClean="0"/>
              <a:t>Fixace řetězovým vázáním</a:t>
            </a:r>
          </a:p>
          <a:p>
            <a:pPr lvl="1"/>
            <a:r>
              <a:rPr lang="cs-CZ" sz="2200" dirty="0" smtClean="0"/>
              <a:t>Zábrany mezi jednotlivými stáními jsou dlouhé</a:t>
            </a:r>
          </a:p>
          <a:p>
            <a:pPr lvl="1"/>
            <a:r>
              <a:rPr lang="cs-CZ" sz="2200" dirty="0" smtClean="0"/>
              <a:t>Ve vazných výkrmnách je stáj rozdělena na 2 oddělení:</a:t>
            </a:r>
          </a:p>
          <a:p>
            <a:pPr marL="1233488" lvl="2" indent="-457200">
              <a:buFont typeface="+mj-lt"/>
              <a:buAutoNum type="arabicPeriod"/>
            </a:pPr>
            <a:r>
              <a:rPr lang="cs-CZ" sz="2000" dirty="0" smtClean="0"/>
              <a:t>Do 12 měsíců</a:t>
            </a:r>
          </a:p>
          <a:p>
            <a:pPr marL="1233488" lvl="2" indent="-457200">
              <a:buFont typeface="+mj-lt"/>
              <a:buAutoNum type="arabicPeriod"/>
            </a:pPr>
            <a:r>
              <a:rPr lang="cs-CZ" sz="2000" dirty="0" smtClean="0"/>
              <a:t>Pro starší býky</a:t>
            </a:r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Bezpečnost při práci s vykrmovaným skotem</a:t>
            </a:r>
            <a:endParaRPr lang="cs-CZ" sz="2400" dirty="0" smtClean="0"/>
          </a:p>
          <a:p>
            <a:pPr lvl="1"/>
            <a:r>
              <a:rPr lang="cs-CZ" sz="2200" dirty="0" smtClean="0"/>
              <a:t>Ošetřovatel by měl být muž starší 18 ti let, fyzicky a duševně způsobilý</a:t>
            </a:r>
          </a:p>
          <a:p>
            <a:pPr lvl="1"/>
            <a:r>
              <a:rPr lang="cs-CZ" sz="2200" dirty="0" smtClean="0"/>
              <a:t>Nevstupovat do kotce sám</a:t>
            </a:r>
          </a:p>
          <a:p>
            <a:pPr lvl="1"/>
            <a:r>
              <a:rPr lang="cs-CZ" sz="2200" dirty="0" smtClean="0"/>
              <a:t>Při manipulaci se zvířaty podávat zklidňující prostředky</a:t>
            </a:r>
          </a:p>
          <a:p>
            <a:pPr lvl="1"/>
            <a:r>
              <a:rPr lang="cs-CZ" sz="2200" dirty="0" smtClean="0"/>
              <a:t>Zabezpečení kotců proti samovolnému otevření</a:t>
            </a:r>
          </a:p>
          <a:p>
            <a:pPr lvl="1"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r>
              <a:rPr lang="cs-CZ" sz="2400" b="1" dirty="0" smtClean="0"/>
              <a:t>Zpeněžování jatečného skotu</a:t>
            </a:r>
            <a:endParaRPr lang="cs-CZ" sz="2400" dirty="0" smtClean="0"/>
          </a:p>
          <a:p>
            <a:pPr lvl="1"/>
            <a:r>
              <a:rPr lang="cs-CZ" sz="2200" dirty="0" smtClean="0"/>
              <a:t>Zvířata se prodávají v jatečné lačnosti (nekrmí se 12 – 24 hodin)</a:t>
            </a:r>
          </a:p>
          <a:p>
            <a:pPr lvl="1"/>
            <a:r>
              <a:rPr lang="cs-CZ" sz="2200" dirty="0" smtClean="0"/>
              <a:t>Zvířata musí být čistá a zdravá</a:t>
            </a:r>
          </a:p>
          <a:p>
            <a:pPr lvl="1"/>
            <a:r>
              <a:rPr lang="cs-CZ" sz="2200" dirty="0" smtClean="0"/>
              <a:t>Označená</a:t>
            </a:r>
          </a:p>
          <a:p>
            <a:pPr lvl="1"/>
            <a:r>
              <a:rPr lang="cs-CZ" sz="2200" dirty="0" smtClean="0"/>
              <a:t>Ne březí 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Způsoby výkupu</a:t>
            </a:r>
            <a:endParaRPr lang="cs-CZ" sz="2600" dirty="0" smtClean="0"/>
          </a:p>
          <a:p>
            <a:pPr>
              <a:buNone/>
            </a:pPr>
            <a:r>
              <a:rPr lang="cs-CZ" dirty="0" smtClean="0"/>
              <a:t> </a:t>
            </a:r>
          </a:p>
          <a:p>
            <a:pPr marL="571500" lvl="0" indent="-457200">
              <a:buFont typeface="+mj-lt"/>
              <a:buAutoNum type="arabicPeriod"/>
            </a:pPr>
            <a:r>
              <a:rPr lang="cs-CZ" sz="2400" dirty="0" smtClean="0"/>
              <a:t>V živém</a:t>
            </a:r>
          </a:p>
          <a:p>
            <a:pPr marL="571500" lvl="0" indent="-457200">
              <a:buFont typeface="+mj-lt"/>
              <a:buAutoNum type="arabicPeriod"/>
            </a:pPr>
            <a:r>
              <a:rPr lang="cs-CZ" sz="2400" dirty="0" smtClean="0"/>
              <a:t>V mase</a:t>
            </a:r>
          </a:p>
          <a:p>
            <a:pPr lvl="1"/>
            <a:r>
              <a:rPr lang="cs-CZ" sz="2200" dirty="0" smtClean="0"/>
              <a:t>Zvířata se zařazují do jakostních tříd po jatečné úpravě v teplém stavu</a:t>
            </a:r>
          </a:p>
          <a:p>
            <a:pPr lvl="1"/>
            <a:r>
              <a:rPr lang="cs-CZ" sz="2200" dirty="0" smtClean="0"/>
              <a:t>Cena je předmětem dohody mezi prodávajícím a kupujícím</a:t>
            </a:r>
          </a:p>
          <a:p>
            <a:pPr lvl="1"/>
            <a:r>
              <a:rPr lang="cs-CZ" sz="2200" dirty="0" smtClean="0"/>
              <a:t>Snaha o stanovení jatečné hodnoty co nejobjektivněji</a:t>
            </a:r>
          </a:p>
          <a:p>
            <a:pPr lvl="1"/>
            <a:r>
              <a:rPr lang="cs-CZ" sz="2200" dirty="0" smtClean="0"/>
              <a:t>Přepočtové koeficienty na živou hmotnost u krav 1,90 u býků 1,75 a jalovic 1,85</a:t>
            </a:r>
          </a:p>
          <a:p>
            <a:pPr lvl="1"/>
            <a:r>
              <a:rPr lang="cs-CZ" sz="2200" dirty="0" smtClean="0"/>
              <a:t>Hmotnost se zjišťuje vážením na elektronických vahách s přesností na 0,1 kg</a:t>
            </a:r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704856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Třída jakosti se stanovuje odhadem nebo stanovením podílu svaloviny</a:t>
            </a:r>
            <a:endParaRPr lang="cs-CZ" sz="2400" dirty="0" smtClean="0"/>
          </a:p>
          <a:p>
            <a:pPr lvl="1"/>
            <a:r>
              <a:rPr lang="cs-CZ" sz="2200" dirty="0" err="1" smtClean="0"/>
              <a:t>Aparativní</a:t>
            </a:r>
            <a:r>
              <a:rPr lang="cs-CZ" sz="2200" dirty="0" smtClean="0"/>
              <a:t> metoda – objektivně x subjektivně</a:t>
            </a:r>
          </a:p>
          <a:p>
            <a:pPr lvl="1"/>
            <a:r>
              <a:rPr lang="cs-CZ" sz="2200" dirty="0" smtClean="0"/>
              <a:t>Via metoda – průmyslové kamery snímají různé délkové, šířkové, hloubkové míry a srovnávají je s modelovým standardem a počítačově vyhodnocují. Jedná se o klasifikaci jatečných těl podle normy SEUROP.</a:t>
            </a:r>
          </a:p>
          <a:p>
            <a:endParaRPr lang="cs-CZ" dirty="0"/>
          </a:p>
        </p:txBody>
      </p:sp>
      <p:pic>
        <p:nvPicPr>
          <p:cNvPr id="4098" name="Picture 2" descr="https://encrypted-tbn2.gstatic.com/images?q=tbn:ANd9GcQpKzTv7wBD5U0-BDAaQ5s0Xtb0HsjafgklAcaYPYfSu5a4IyZ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501008"/>
            <a:ext cx="3574876" cy="2664296"/>
          </a:xfrm>
          <a:prstGeom prst="rect">
            <a:avLst/>
          </a:prstGeom>
          <a:noFill/>
        </p:spPr>
      </p:pic>
      <p:pic>
        <p:nvPicPr>
          <p:cNvPr id="4100" name="Picture 4" descr="http://www.foto.belgianblue.cz/libramont/images/Libramont2004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068960"/>
            <a:ext cx="4202832" cy="2801888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Zařazování dle:</a:t>
            </a:r>
            <a:endParaRPr lang="cs-CZ" sz="2600" dirty="0" smtClean="0"/>
          </a:p>
          <a:p>
            <a:pPr marL="571500" indent="-457200">
              <a:buFont typeface="+mj-lt"/>
              <a:buAutoNum type="alphaUcPeriod"/>
            </a:pPr>
            <a:r>
              <a:rPr lang="cs-CZ" sz="2400" b="1" u="sng" dirty="0" smtClean="0"/>
              <a:t>Kategorií</a:t>
            </a:r>
            <a:endParaRPr lang="cs-CZ" sz="2400" dirty="0" smtClean="0"/>
          </a:p>
          <a:p>
            <a:endParaRPr lang="cs-CZ" b="1" dirty="0" smtClean="0"/>
          </a:p>
          <a:p>
            <a:endParaRPr lang="cs-CZ" b="1" dirty="0" smtClean="0"/>
          </a:p>
          <a:p>
            <a:endParaRPr lang="cs-CZ" b="1" dirty="0" smtClean="0"/>
          </a:p>
          <a:p>
            <a:endParaRPr lang="cs-CZ" b="1" dirty="0" smtClean="0"/>
          </a:p>
          <a:p>
            <a:endParaRPr lang="cs-CZ" b="1" dirty="0" smtClean="0"/>
          </a:p>
          <a:p>
            <a:endParaRPr lang="cs-CZ" b="1" dirty="0" smtClean="0"/>
          </a:p>
          <a:p>
            <a:endParaRPr lang="cs-CZ" b="1" dirty="0" smtClean="0"/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r>
              <a:rPr lang="cs-CZ" sz="2400" b="1" dirty="0" smtClean="0"/>
              <a:t>Hmotnost jatečně opracovaného těla</a:t>
            </a:r>
            <a:endParaRPr lang="cs-CZ" sz="2400" dirty="0" smtClean="0"/>
          </a:p>
          <a:p>
            <a:pPr lvl="1"/>
            <a:r>
              <a:rPr lang="cs-CZ" sz="2200" dirty="0" smtClean="0"/>
              <a:t>Hmotnost 2 půlek nebo 4 čtvrtí bez kůže, hlavy, konců noh oddělených v zápěstních a hlezenních kloubech, bez míchy, orgánů dutin, pohlavních orgánů, ledvin, loje, vemene a krvavého ořezu.</a:t>
            </a:r>
          </a:p>
          <a:p>
            <a:endParaRPr lang="cs-CZ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/>
        </p:nvGraphicFramePr>
        <p:xfrm>
          <a:off x="683568" y="1412776"/>
          <a:ext cx="7128792" cy="2880323"/>
        </p:xfrm>
        <a:graphic>
          <a:graphicData uri="http://schemas.openxmlformats.org/drawingml/2006/table">
            <a:tbl>
              <a:tblPr/>
              <a:tblGrid>
                <a:gridCol w="3564396"/>
                <a:gridCol w="3564396"/>
              </a:tblGrid>
              <a:tr h="320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latin typeface="Times New Roman"/>
                          <a:ea typeface="Calibri"/>
                          <a:cs typeface="Times New Roman"/>
                        </a:rPr>
                        <a:t>Kategorie		</a:t>
                      </a:r>
                      <a:endParaRPr lang="cs-CZ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latin typeface="Times New Roman"/>
                          <a:ea typeface="Calibri"/>
                          <a:cs typeface="Times New Roman"/>
                        </a:rPr>
                        <a:t>kód</a:t>
                      </a:r>
                      <a:endParaRPr lang="cs-CZ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latin typeface="Times New Roman"/>
                          <a:ea typeface="Calibri"/>
                          <a:cs typeface="Times New Roman"/>
                        </a:rPr>
                        <a:t>Těla býků do 2 let</a:t>
                      </a:r>
                      <a:endParaRPr lang="cs-CZ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cs-CZ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latin typeface="Times New Roman"/>
                          <a:ea typeface="Calibri"/>
                          <a:cs typeface="Times New Roman"/>
                        </a:rPr>
                        <a:t>Těla býků nad 2 roky</a:t>
                      </a:r>
                      <a:endParaRPr lang="cs-CZ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cs-CZ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latin typeface="Times New Roman"/>
                          <a:ea typeface="Calibri"/>
                          <a:cs typeface="Times New Roman"/>
                        </a:rPr>
                        <a:t>Těla volů	</a:t>
                      </a:r>
                      <a:endParaRPr lang="cs-CZ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cs-CZ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latin typeface="Times New Roman"/>
                          <a:ea typeface="Calibri"/>
                          <a:cs typeface="Times New Roman"/>
                        </a:rPr>
                        <a:t>Těla krav</a:t>
                      </a:r>
                      <a:endParaRPr lang="cs-CZ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endParaRPr lang="cs-CZ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latin typeface="Times New Roman"/>
                          <a:ea typeface="Calibri"/>
                          <a:cs typeface="Times New Roman"/>
                        </a:rPr>
                        <a:t>Těla jalovic</a:t>
                      </a:r>
                      <a:endParaRPr lang="cs-CZ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cs-CZ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latin typeface="Times New Roman"/>
                          <a:ea typeface="Calibri"/>
                          <a:cs typeface="Times New Roman"/>
                        </a:rPr>
                        <a:t>Těla telat</a:t>
                      </a:r>
                      <a:endParaRPr lang="cs-CZ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latin typeface="Times New Roman"/>
                          <a:ea typeface="Calibri"/>
                          <a:cs typeface="Times New Roman"/>
                        </a:rPr>
                        <a:t>TE – do 150 kg, nad 2 týdny, krmené mlékem nebo MKS</a:t>
                      </a:r>
                      <a:endParaRPr lang="cs-CZ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latin typeface="Times New Roman"/>
                          <a:ea typeface="Calibri"/>
                          <a:cs typeface="Times New Roman"/>
                        </a:rPr>
                        <a:t>Těla mladého skotu</a:t>
                      </a:r>
                      <a:endParaRPr lang="cs-CZ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latin typeface="Times New Roman"/>
                          <a:ea typeface="Calibri"/>
                          <a:cs typeface="Times New Roman"/>
                        </a:rPr>
                        <a:t>MS – od 150 do 300 kg  </a:t>
                      </a:r>
                      <a:r>
                        <a:rPr lang="cs-CZ" sz="1800" dirty="0" err="1">
                          <a:latin typeface="Times New Roman"/>
                          <a:ea typeface="Calibri"/>
                          <a:cs typeface="Times New Roman"/>
                        </a:rPr>
                        <a:t>ž</a:t>
                      </a:r>
                      <a:r>
                        <a:rPr lang="cs-CZ" sz="1800" dirty="0">
                          <a:latin typeface="Times New Roman"/>
                          <a:ea typeface="Calibri"/>
                          <a:cs typeface="Times New Roman"/>
                        </a:rPr>
                        <a:t>. h</a:t>
                      </a:r>
                      <a:endParaRPr lang="cs-CZ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571500" indent="-457200">
              <a:buFont typeface="+mj-lt"/>
              <a:buAutoNum type="alphaUcPeriod" startAt="2"/>
            </a:pPr>
            <a:r>
              <a:rPr lang="cs-CZ" sz="2400" dirty="0" smtClean="0"/>
              <a:t> </a:t>
            </a:r>
            <a:r>
              <a:rPr lang="cs-CZ" sz="2400" b="1" u="sng" dirty="0" smtClean="0"/>
              <a:t>Zařazení do tříd podle normy SEUROP</a:t>
            </a:r>
            <a:endParaRPr lang="cs-CZ" sz="2400" dirty="0" smtClean="0"/>
          </a:p>
          <a:p>
            <a:pPr lvl="1">
              <a:buNone/>
            </a:pPr>
            <a:r>
              <a:rPr lang="cs-CZ" sz="2200" dirty="0" smtClean="0"/>
              <a:t>    Posuzuje se zmasilost</a:t>
            </a:r>
          </a:p>
          <a:p>
            <a:pPr lvl="1"/>
            <a:r>
              <a:rPr lang="cs-CZ" sz="2200" dirty="0" smtClean="0"/>
              <a:t>Šest stupňů – S, E, U, R, O, P</a:t>
            </a:r>
          </a:p>
          <a:p>
            <a:pPr lvl="1"/>
            <a:r>
              <a:rPr lang="cs-CZ" sz="2200" dirty="0" smtClean="0"/>
              <a:t>S – super – veškeré profily jsou extrémně konvexní</a:t>
            </a:r>
          </a:p>
          <a:p>
            <a:pPr lvl="1"/>
            <a:r>
              <a:rPr lang="cs-CZ" sz="2200" dirty="0" smtClean="0"/>
              <a:t>E – výborná zmasilost</a:t>
            </a:r>
          </a:p>
          <a:p>
            <a:pPr lvl="1"/>
            <a:r>
              <a:rPr lang="cs-CZ" sz="2200" dirty="0" smtClean="0"/>
              <a:t>P – slabá zmasilost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2050" name="Picture 2" descr="http://www.genoservis.cz/obrazky/Masni_PI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429000"/>
            <a:ext cx="4464496" cy="2969409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31</TotalTime>
  <Words>409</Words>
  <Application>Microsoft Office PowerPoint</Application>
  <PresentationFormat>Předvádění na obrazovce (4:3)</PresentationFormat>
  <Paragraphs>130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sablona_prezentace_dum_nj</vt:lpstr>
      <vt:lpstr>Ustájení a zpeněžování vykrmovaného skotu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Ustájení vykrmovaného skotu</dc:title>
  <dc:creator>Administrator</dc:creator>
  <cp:lastModifiedBy>verys</cp:lastModifiedBy>
  <cp:revision>44</cp:revision>
  <dcterms:created xsi:type="dcterms:W3CDTF">2014-01-12T20:54:21Z</dcterms:created>
  <dcterms:modified xsi:type="dcterms:W3CDTF">2014-09-18T07:41:29Z</dcterms:modified>
</cp:coreProperties>
</file>