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0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11FAA4-4846-469F-BEDD-F57888BC9273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5A15BF7-1BBA-4C43-9988-7B0ED41299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32ACF-AFF3-4B17-A145-0B1077F5CE8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2E182-D589-4D71-88D4-683C3CF043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E303F-45EE-4789-AB93-751F3BE42B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46221-2D2D-47A5-A05C-E7D39E71F469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C7710-9933-4DA4-8C02-23C6CEDDC7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5C6F7-ABE1-4332-8D17-CAC944AF356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C8E56-B192-45A9-BFB4-576BE2C3423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D3A6E-EAD5-4D9D-BEC9-06517B24E896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D89D9-B892-4893-882B-A5D0C444DB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D5877-F689-44FC-80B0-53357204015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AF9C9-D955-4FE8-BEB6-1653F7950E0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5ECA3-4EC6-43A2-9404-5C46508530B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63DA5-D278-47BD-ACBF-56A889AF5B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E025-F0CD-40E6-88F9-D2565612C23B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EE70-E47E-4157-8FA1-68AE99CB011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06ADF-CE7F-4E44-88B7-29174937ECB6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D0B36-3FDB-4195-96EF-59C1670DCD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FD2CD-110C-4AAA-B73B-513D00F710F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86887-9AB5-4FFC-9173-E3530013FBB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90D9A-3AB5-47F7-B806-E5962D9AFAA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04C28-1E0B-4170-A267-25E06871104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B49BA-FB75-48C9-A3E2-4DD1740D5866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1B85FF5-7D16-45F5-BEAC-4B5006C5DD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F2DB560-F221-4518-8384-BF1C9415CD82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</p:sldLayoutIdLst>
  <p:transition>
    <p:dissolve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rmakretin.websnadno.cz/Kravy.html" TargetMode="External"/><Relationship Id="rId2" Type="http://schemas.openxmlformats.org/officeDocument/2006/relationships/hyperlink" Target="http://cs.wikipedia.org/wiki/Hn%C4%9Bd%C3%BD_horsk%C3%BD_sko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lemko.cz/seversky-holstyn/" TargetMode="External"/><Relationship Id="rId5" Type="http://schemas.openxmlformats.org/officeDocument/2006/relationships/hyperlink" Target="http://www.bovin.qc.ca/fr/la-production/portrait-global/principales-races.php" TargetMode="External"/><Relationship Id="rId4" Type="http://schemas.openxmlformats.org/officeDocument/2006/relationships/hyperlink" Target="http://www.hovezimaso.cz/detail.php?plemeno=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5600" dirty="0" smtClean="0"/>
              <a:t>Vznik plemen – mléčná plemena skotu</a:t>
            </a:r>
            <a:endParaRPr lang="cs-CZ" sz="5600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Září,  2013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plemko.cz/wp-content/uploads/2010/04/a3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091608" cy="2889699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2627784" y="2606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Holštýn</a:t>
            </a:r>
            <a:endParaRPr lang="cs-CZ" b="1" u="sng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23528" y="3212976"/>
            <a:ext cx="7848872" cy="3312368"/>
          </a:xfrm>
        </p:spPr>
        <p:txBody>
          <a:bodyPr/>
          <a:lstStyle/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cs-CZ" sz="2000" dirty="0" smtClean="0"/>
              <a:t>Nejprošlechtěnější plemeno na mléčnou užitkovost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cs-CZ" sz="2000" dirty="0" smtClean="0"/>
              <a:t>Vzniklo v USA z černostrakatého skotu evropského původu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cs-CZ" sz="2000" dirty="0" smtClean="0"/>
              <a:t>Je velkého tělesného rámce, barva černostrakatá včetně hlavy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cs-CZ" sz="2000" dirty="0" smtClean="0"/>
              <a:t>V rámci populace se </a:t>
            </a:r>
            <a:r>
              <a:rPr lang="cs-CZ" sz="2000" dirty="0" err="1" smtClean="0"/>
              <a:t>vyštěpila</a:t>
            </a:r>
            <a:r>
              <a:rPr lang="cs-CZ" sz="2000" dirty="0" smtClean="0"/>
              <a:t> červená varianta červený </a:t>
            </a:r>
            <a:r>
              <a:rPr lang="cs-CZ" sz="2000" dirty="0" err="1" smtClean="0"/>
              <a:t>holštýn</a:t>
            </a:r>
            <a:r>
              <a:rPr lang="cs-CZ" sz="2000" dirty="0" smtClean="0"/>
              <a:t> – R ( recesivní homozygot pro červenou barvu)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cs-CZ" sz="2000" dirty="0" smtClean="0"/>
              <a:t>Používá se v rámci zušlechťovacího a </a:t>
            </a:r>
            <a:r>
              <a:rPr lang="cs-CZ" sz="2000" dirty="0" err="1" smtClean="0"/>
              <a:t>převodného</a:t>
            </a:r>
            <a:r>
              <a:rPr lang="cs-CZ" sz="2000" dirty="0" smtClean="0"/>
              <a:t> křížení a v čistokrevné plemenitbě</a:t>
            </a:r>
          </a:p>
          <a:p>
            <a:pPr>
              <a:spcBef>
                <a:spcPts val="500"/>
              </a:spcBef>
              <a:buFont typeface="Arial" pitchFamily="34" charset="0"/>
              <a:buChar char="•"/>
            </a:pPr>
            <a:r>
              <a:rPr lang="cs-CZ" sz="2000" dirty="0" smtClean="0"/>
              <a:t>Užitkovost nad 8000 l mléka, nižší tučnost 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3356992"/>
            <a:ext cx="7620000" cy="2683768"/>
          </a:xfrm>
        </p:spPr>
        <p:txBody>
          <a:bodyPr/>
          <a:lstStyle/>
          <a:p>
            <a:r>
              <a:rPr lang="cs-CZ" dirty="0" smtClean="0"/>
              <a:t>Staré anglické plemeno, výrazně mléčného užitkového typu</a:t>
            </a:r>
          </a:p>
          <a:p>
            <a:r>
              <a:rPr lang="cs-CZ" dirty="0" smtClean="0"/>
              <a:t>Pochází ze stejnojmenného ostrova kanálu La Manche</a:t>
            </a:r>
          </a:p>
          <a:p>
            <a:r>
              <a:rPr lang="cs-CZ" dirty="0" smtClean="0"/>
              <a:t>Jemná kostra, menší tělesný rámec (350 – 500 kg)</a:t>
            </a:r>
          </a:p>
          <a:p>
            <a:r>
              <a:rPr lang="cs-CZ" dirty="0" smtClean="0"/>
              <a:t>Barva žluto až šedohnědá, býci bývají tmavší, </a:t>
            </a:r>
            <a:r>
              <a:rPr lang="cs-CZ" smtClean="0"/>
              <a:t>plášťové zbarvení</a:t>
            </a:r>
            <a:endParaRPr lang="cs-CZ" dirty="0" smtClean="0"/>
          </a:p>
          <a:p>
            <a:r>
              <a:rPr lang="cs-CZ" dirty="0" smtClean="0"/>
              <a:t>Dojivost kolem 5000 l mléka, vysoká tučnost 5 až 7 %, bílkoviny 4 %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0179">
            <a:off x="1968407" y="359511"/>
            <a:ext cx="459051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60000"/>
            </a:camera>
            <a:lightRig rig="threePt" dir="t"/>
          </a:scene3d>
        </p:spPr>
      </p:pic>
      <p:sp>
        <p:nvSpPr>
          <p:cNvPr id="5" name="TextovéPole 4"/>
          <p:cNvSpPr txBox="1"/>
          <p:nvPr/>
        </p:nvSpPr>
        <p:spPr>
          <a:xfrm>
            <a:off x="2267744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Jersey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obrázky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793122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/>
              <a:t>[online]. [cit. 2013-08-25]. Dostupné z: </a:t>
            </a:r>
            <a:r>
              <a:rPr lang="it-IT" sz="1200" dirty="0">
                <a:hlinkClick r:id="rId2"/>
              </a:rPr>
              <a:t>http://</a:t>
            </a:r>
            <a:r>
              <a:rPr lang="it-IT" sz="1200" dirty="0" smtClean="0">
                <a:hlinkClick r:id="rId2"/>
              </a:rPr>
              <a:t>cs.wikipedia.org/wiki/Hn%C4%9Bd%C3%BD_horsk%C3%BD_skot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/>
              <a:t>[online]. [cit. 2013-08-25]. Dostupné z: </a:t>
            </a:r>
            <a:r>
              <a:rPr lang="it-IT" sz="1200" dirty="0">
                <a:hlinkClick r:id="rId3"/>
              </a:rPr>
              <a:t>http://</a:t>
            </a:r>
            <a:r>
              <a:rPr lang="it-IT" sz="1200" dirty="0" smtClean="0">
                <a:hlinkClick r:id="rId3"/>
              </a:rPr>
              <a:t>www.farmakretin.websnadno.cz/Kravy.html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/>
              <a:t>[online]. [cit. 2013-08-25]. Dostupné z: </a:t>
            </a:r>
            <a:r>
              <a:rPr lang="it-IT" sz="1200" dirty="0">
                <a:hlinkClick r:id="rId4"/>
              </a:rPr>
              <a:t>http://</a:t>
            </a:r>
            <a:r>
              <a:rPr lang="it-IT" sz="1200" dirty="0" smtClean="0">
                <a:hlinkClick r:id="rId4"/>
              </a:rPr>
              <a:t>www.hovezimaso.cz/detail.php?plemeno=G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/>
              <a:t>[online]. [cit. 2013-08-25]. Dostupné z: </a:t>
            </a:r>
            <a:r>
              <a:rPr lang="it-IT" sz="1200" dirty="0">
                <a:hlinkClick r:id="rId5"/>
              </a:rPr>
              <a:t>http://</a:t>
            </a:r>
            <a:r>
              <a:rPr lang="it-IT" sz="1200" dirty="0" smtClean="0">
                <a:hlinkClick r:id="rId5"/>
              </a:rPr>
              <a:t>www.bovin.qc.ca/fr/la-production/portrait-global/principales-races.php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/>
              <a:t>[online]. [cit. 2013-08-25]. Dostupné z: </a:t>
            </a:r>
            <a:r>
              <a:rPr lang="it-IT" sz="1200" dirty="0">
                <a:hlinkClick r:id="rId6"/>
              </a:rPr>
              <a:t>http://www.plemko.cz/seversky-holstyn</a:t>
            </a:r>
            <a:r>
              <a:rPr lang="it-IT" sz="1200" dirty="0" smtClean="0">
                <a:hlinkClick r:id="rId6"/>
              </a:rPr>
              <a:t>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[Vznik plemen – mléčná plemena skotu]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DUM obsahuje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stručný zápis učiva, obrázky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]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 Lze využít k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[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probírání nového učiva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]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cs-CZ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V/2 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Inovace a zkvalitnění výuky směřující k rozvoji odborných kompetencí žáků středních škol  </a:t>
                      </a:r>
                    </a:p>
                    <a:p>
                      <a:pPr marL="0" algn="l" defTabSz="914400" rtl="0" eaLnBrk="1" latinLnBrk="0" hangingPunct="1"/>
                      <a:endParaRPr lang="cs-CZ" sz="1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Chov zvířat</a:t>
                      </a:r>
                      <a:endParaRPr lang="cs-CZ" sz="14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52_1_S1_0906_D2</a:t>
                      </a:r>
                      <a:endParaRPr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Dle původu:</a:t>
            </a:r>
            <a:endParaRPr lang="cs-CZ" dirty="0"/>
          </a:p>
        </p:txBody>
      </p:sp>
      <p:sp>
        <p:nvSpPr>
          <p:cNvPr id="13314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715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cs-CZ" b="1" u="sng" dirty="0" err="1" smtClean="0">
                <a:latin typeface="+mj-lt"/>
              </a:rPr>
              <a:t>Pratuří</a:t>
            </a:r>
            <a:endParaRPr lang="cs-CZ" b="1" u="sng" dirty="0" smtClean="0">
              <a:latin typeface="+mj-lt"/>
            </a:endParaRP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060848"/>
            <a:ext cx="390809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1403648" y="41490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Pratur</a:t>
            </a:r>
            <a:endParaRPr lang="cs-CZ" b="1" u="sng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6363">
            <a:off x="4344372" y="785199"/>
            <a:ext cx="3887180" cy="259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4932040" y="6206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Černostrakatý</a:t>
            </a:r>
            <a:endParaRPr lang="cs-CZ" b="1" u="sng" dirty="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429000"/>
            <a:ext cx="403754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véPole 10"/>
          <p:cNvSpPr txBox="1"/>
          <p:nvPr/>
        </p:nvSpPr>
        <p:spPr>
          <a:xfrm>
            <a:off x="4403434" y="3527473"/>
            <a:ext cx="2904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Maďarský stepní skot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4" grpId="0" build="p"/>
      <p:bldP spid="6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571500" indent="-457200">
              <a:buAutoNum type="arabicPeriod" startAt="2"/>
            </a:pPr>
            <a:r>
              <a:rPr lang="cs-CZ" b="1" u="sng" dirty="0" smtClean="0"/>
              <a:t>Krátkorohý</a:t>
            </a:r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7179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861048"/>
            <a:ext cx="460851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5148064" y="15567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Česká červinka</a:t>
            </a:r>
            <a:endParaRPr lang="cs-CZ" b="1" u="sng" dirty="0"/>
          </a:p>
        </p:txBody>
      </p:sp>
      <p:sp>
        <p:nvSpPr>
          <p:cNvPr id="7" name="TextovéPole 6"/>
          <p:cNvSpPr txBox="1"/>
          <p:nvPr/>
        </p:nvSpPr>
        <p:spPr>
          <a:xfrm>
            <a:off x="5076056" y="508518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Polská červinka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3"/>
            </a:pPr>
            <a:r>
              <a:rPr lang="cs-CZ" b="1" u="sng" dirty="0" smtClean="0"/>
              <a:t>Krátkorohý </a:t>
            </a:r>
            <a:r>
              <a:rPr lang="cs-CZ" b="1" u="sng" dirty="0" err="1" smtClean="0"/>
              <a:t>dlouhočelý</a:t>
            </a:r>
            <a:endParaRPr lang="cs-CZ" b="1" u="sng" dirty="0" smtClean="0"/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0179">
            <a:off x="249073" y="806369"/>
            <a:ext cx="459051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60000"/>
            </a:camera>
            <a:lightRig rig="threePt" dir="t"/>
          </a:scene3d>
        </p:spPr>
      </p:pic>
      <p:pic>
        <p:nvPicPr>
          <p:cNvPr id="21509" name="Picture 5" descr="http://upload.wikimedia.org/wikipedia/commons/thumb/5/5c/Braunvieh_-_Uster_-_Schloss_-_Burgweg_2012-11-14_13-38-06.JPG/275px-Braunvieh_-_Uster_-_Schloss_-_Burgweg_2012-11-14_13-38-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4320480" cy="2764061"/>
          </a:xfrm>
          <a:prstGeom prst="rect">
            <a:avLst/>
          </a:prstGeom>
          <a:noFill/>
        </p:spPr>
      </p:pic>
      <p:sp>
        <p:nvSpPr>
          <p:cNvPr id="7" name="TextovéPole 6"/>
          <p:cNvSpPr txBox="1"/>
          <p:nvPr/>
        </p:nvSpPr>
        <p:spPr>
          <a:xfrm>
            <a:off x="5148064" y="16288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Jersey</a:t>
            </a:r>
            <a:endParaRPr lang="cs-CZ" b="1" u="sng" dirty="0"/>
          </a:p>
        </p:txBody>
      </p:sp>
      <p:sp>
        <p:nvSpPr>
          <p:cNvPr id="8" name="TextovéPole 7"/>
          <p:cNvSpPr txBox="1"/>
          <p:nvPr/>
        </p:nvSpPr>
        <p:spPr>
          <a:xfrm>
            <a:off x="5148064" y="4653136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Švýcarský hnědý (</a:t>
            </a:r>
            <a:r>
              <a:rPr lang="cs-CZ" b="1" u="sng" dirty="0" err="1" smtClean="0"/>
              <a:t>švýcký</a:t>
            </a:r>
            <a:r>
              <a:rPr lang="cs-CZ" b="1" u="sng" dirty="0" smtClean="0"/>
              <a:t>)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640"/>
            <a:ext cx="7620000" cy="6212160"/>
          </a:xfrm>
        </p:spPr>
        <p:txBody>
          <a:bodyPr/>
          <a:lstStyle/>
          <a:p>
            <a:pPr marL="571500" indent="-457200">
              <a:buAutoNum type="arabicPeriod" startAt="4"/>
            </a:pPr>
            <a:r>
              <a:rPr lang="cs-CZ" b="1" u="sng" dirty="0" err="1" smtClean="0"/>
              <a:t>Čelnatý</a:t>
            </a:r>
            <a:endParaRPr lang="cs-CZ" b="1" u="sng" dirty="0" smtClean="0"/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33794" name="Picture 2" descr="http://farmakretin.websnadno.cz/kravicky/k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4200464" cy="3024335"/>
          </a:xfrm>
          <a:prstGeom prst="rect">
            <a:avLst/>
          </a:prstGeom>
          <a:noFill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440508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5004048" y="18448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Český strakatý</a:t>
            </a:r>
            <a:endParaRPr lang="cs-CZ" b="1" u="sng" dirty="0"/>
          </a:p>
        </p:txBody>
      </p:sp>
      <p:sp>
        <p:nvSpPr>
          <p:cNvPr id="9" name="TextovéPole 8"/>
          <p:cNvSpPr txBox="1"/>
          <p:nvPr/>
        </p:nvSpPr>
        <p:spPr>
          <a:xfrm>
            <a:off x="5148064" y="458112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Masný </a:t>
            </a:r>
            <a:r>
              <a:rPr lang="cs-CZ" b="1" u="sng" dirty="0" err="1" smtClean="0"/>
              <a:t>simentál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5"/>
            </a:pPr>
            <a:r>
              <a:rPr lang="cs-CZ" b="1" u="sng" dirty="0" smtClean="0"/>
              <a:t>Krátkohlavý</a:t>
            </a:r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1973">
            <a:off x="755576" y="980728"/>
            <a:ext cx="6228845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120000" lon="0" rev="120000"/>
            </a:camera>
            <a:lightRig rig="threePt" dir="t"/>
          </a:scene3d>
        </p:spPr>
      </p:pic>
      <p:sp>
        <p:nvSpPr>
          <p:cNvPr id="7" name="TextovéPole 6"/>
          <p:cNvSpPr txBox="1"/>
          <p:nvPr/>
        </p:nvSpPr>
        <p:spPr>
          <a:xfrm>
            <a:off x="2987824" y="49411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smtClean="0"/>
              <a:t>Pincgavský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571500" indent="-457200">
              <a:buAutoNum type="arabicPeriod" startAt="6"/>
            </a:pPr>
            <a:r>
              <a:rPr lang="cs-CZ" b="1" u="sng" dirty="0" smtClean="0"/>
              <a:t>Bezrohý</a:t>
            </a:r>
          </a:p>
          <a:p>
            <a:pPr marL="571500" indent="-457200">
              <a:buNone/>
            </a:pPr>
            <a:endParaRPr lang="cs-CZ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46805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http://www.hovezimaso.cz/foto/g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89040"/>
            <a:ext cx="4536504" cy="2774635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5364088" y="16288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Aberdeen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angus</a:t>
            </a:r>
            <a:r>
              <a:rPr lang="cs-CZ" b="1" u="sng" dirty="0" smtClean="0"/>
              <a:t> - černý</a:t>
            </a:r>
            <a:endParaRPr lang="cs-CZ" b="1" u="sng" dirty="0"/>
          </a:p>
        </p:txBody>
      </p:sp>
      <p:sp>
        <p:nvSpPr>
          <p:cNvPr id="7" name="TextovéPole 6"/>
          <p:cNvSpPr txBox="1"/>
          <p:nvPr/>
        </p:nvSpPr>
        <p:spPr>
          <a:xfrm>
            <a:off x="5364088" y="465313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Aberdeen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angus</a:t>
            </a:r>
            <a:r>
              <a:rPr lang="cs-CZ" b="1" u="sng" dirty="0" smtClean="0"/>
              <a:t> - červený</a:t>
            </a:r>
            <a:endParaRPr lang="cs-CZ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Dle užitkového směru: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cs-CZ" b="1" u="sng" dirty="0" smtClean="0"/>
              <a:t>Mléčná:</a:t>
            </a:r>
            <a:endParaRPr lang="cs-CZ" b="1" u="sng" dirty="0"/>
          </a:p>
        </p:txBody>
      </p:sp>
      <p:pic>
        <p:nvPicPr>
          <p:cNvPr id="36866" name="Picture 2" descr="http://www.bovin.qc.ca/bovins_files/images/races/laitieres/ayrshire_m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312368" cy="2510776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539552" y="22048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 err="1" smtClean="0"/>
              <a:t>Ayrshire</a:t>
            </a:r>
            <a:endParaRPr lang="cs-CZ" b="1" u="sng" dirty="0"/>
          </a:p>
        </p:txBody>
      </p:sp>
      <p:sp>
        <p:nvSpPr>
          <p:cNvPr id="6" name="TextovéPole 5"/>
          <p:cNvSpPr txBox="1"/>
          <p:nvPr/>
        </p:nvSpPr>
        <p:spPr>
          <a:xfrm>
            <a:off x="3779912" y="1700808"/>
            <a:ext cx="4392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Pochází ze Skotska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Střední tělesný rámec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Lyrovité rohy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Barva hnědo až červenostrakatá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Dojivost 5000 l mléka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Pevná konstituce, dobrá plodnost a dojitelnost, lehké porody, dobré pastevní schopnosti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V 60. letech se u nás používal k zušlechťovacímu křížení s českým strakatým skotem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C x A = CA x R = CAR </a:t>
            </a:r>
          </a:p>
          <a:p>
            <a:r>
              <a:rPr lang="cs-CZ" dirty="0" smtClean="0"/>
              <a:t>(kříženky měly malý tělesný rámec, použilo se plemeno R – na zvětšení tělesného rámce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usedství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251</TotalTime>
  <Words>432</Words>
  <Application>Microsoft Office PowerPoint</Application>
  <PresentationFormat>Předvádění na obrazovce (4:3)</PresentationFormat>
  <Paragraphs>72</Paragraphs>
  <Slides>12</Slides>
  <Notes>0</Notes>
  <HiddenSlides>1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Sousedství</vt:lpstr>
      <vt:lpstr>Vznik plemen – mléčná plemena skotu</vt:lpstr>
      <vt:lpstr>Snímek 2</vt:lpstr>
      <vt:lpstr>Dle původu:</vt:lpstr>
      <vt:lpstr>Snímek 4</vt:lpstr>
      <vt:lpstr>Snímek 5</vt:lpstr>
      <vt:lpstr>Snímek 6</vt:lpstr>
      <vt:lpstr>Snímek 7</vt:lpstr>
      <vt:lpstr>Snímek 8</vt:lpstr>
      <vt:lpstr>Dle užitkového směru:</vt:lpstr>
      <vt:lpstr>Snímek 10</vt:lpstr>
      <vt:lpstr>Snímek 11</vt:lpstr>
      <vt:lpstr>Použité obrázky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</dc:title>
  <dc:creator>Ludmila Jiříkova</dc:creator>
  <cp:lastModifiedBy>verys</cp:lastModifiedBy>
  <cp:revision>76</cp:revision>
  <dcterms:created xsi:type="dcterms:W3CDTF">2012-04-06T09:59:30Z</dcterms:created>
  <dcterms:modified xsi:type="dcterms:W3CDTF">2014-09-18T07:30:41Z</dcterms:modified>
</cp:coreProperties>
</file>