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9" r:id="rId7"/>
    <p:sldId id="263" r:id="rId8"/>
    <p:sldId id="271" r:id="rId9"/>
    <p:sldId id="270" r:id="rId10"/>
    <p:sldId id="264" r:id="rId11"/>
    <p:sldId id="272" r:id="rId12"/>
    <p:sldId id="265" r:id="rId13"/>
    <p:sldId id="266" r:id="rId14"/>
    <p:sldId id="267" r:id="rId15"/>
    <p:sldId id="260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hok.cz/clanek/centralni-evidence-hospodarskych-zvirat-oznacovani" TargetMode="External"/><Relationship Id="rId3" Type="http://schemas.openxmlformats.org/officeDocument/2006/relationships/hyperlink" Target="http://www.bertschy-ag.ch/de/unternehmen/" TargetMode="External"/><Relationship Id="rId7" Type="http://schemas.openxmlformats.org/officeDocument/2006/relationships/hyperlink" Target="http://www.selko.cz/" TargetMode="External"/><Relationship Id="rId2" Type="http://schemas.openxmlformats.org/officeDocument/2006/relationships/hyperlink" Target="http://www.landwirt.com/ez/index.php/kleinanzeigen/anfrage/15458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medelske-potreby.cz/pro-dobytek/znackovani.php" TargetMode="External"/><Relationship Id="rId5" Type="http://schemas.openxmlformats.org/officeDocument/2006/relationships/hyperlink" Target="http://cit.vfu.cz/vetleg/CD/temata/oznacovani.htm" TargetMode="External"/><Relationship Id="rId10" Type="http://schemas.openxmlformats.org/officeDocument/2006/relationships/hyperlink" Target="http://www.fwi.co.uk/articles/23/11/2012/136274/can-male-dairy-calves-for-beef-be-made-to-pay.htm" TargetMode="External"/><Relationship Id="rId4" Type="http://schemas.openxmlformats.org/officeDocument/2006/relationships/hyperlink" Target="http://www.agropress.cz/spravna_technika_dojeni.php" TargetMode="External"/><Relationship Id="rId9" Type="http://schemas.openxmlformats.org/officeDocument/2006/relationships/hyperlink" Target="http://www.delavalczech.cz/-/Product-Information1/Management/Systems/ALPRO/DeLaval-automatic-weigh-system-AWS10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dirty="0" smtClean="0"/>
              <a:t>Kontrola užitkovosti</a:t>
            </a:r>
            <a:br>
              <a:rPr lang="cs-CZ" dirty="0" smtClean="0"/>
            </a:br>
            <a:r>
              <a:rPr lang="cs-CZ" dirty="0" smtClean="0"/>
              <a:t>2. část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Leden,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4"/>
            </a:pPr>
            <a:r>
              <a:rPr lang="cs-CZ" b="1" dirty="0" smtClean="0"/>
              <a:t>Kontrola telat a mladého chovného skotu:</a:t>
            </a:r>
          </a:p>
          <a:p>
            <a:pPr marL="571500" lvl="0" indent="-457200">
              <a:buNone/>
            </a:pPr>
            <a:endParaRPr lang="cs-CZ" dirty="0" smtClean="0"/>
          </a:p>
          <a:p>
            <a:pPr lvl="1"/>
            <a:r>
              <a:rPr lang="cs-CZ" dirty="0" smtClean="0"/>
              <a:t>Jde o periodickou kontrolu odchovu</a:t>
            </a:r>
          </a:p>
          <a:p>
            <a:pPr lvl="1"/>
            <a:endParaRPr lang="cs-CZ" dirty="0" smtClean="0"/>
          </a:p>
          <a:p>
            <a:pPr lvl="1">
              <a:buNone/>
            </a:pPr>
            <a:r>
              <a:rPr lang="cs-CZ" b="1" dirty="0" smtClean="0"/>
              <a:t>Provádí se:</a:t>
            </a:r>
            <a:endParaRPr lang="cs-CZ" dirty="0" smtClean="0"/>
          </a:p>
          <a:p>
            <a:pPr lvl="1"/>
            <a:r>
              <a:rPr lang="cs-CZ" dirty="0" smtClean="0"/>
              <a:t>1x ročně – vážením jalovic do 5. měsíce březosti na podzim</a:t>
            </a:r>
          </a:p>
          <a:p>
            <a:pPr lvl="1"/>
            <a:r>
              <a:rPr lang="cs-CZ" dirty="0" smtClean="0"/>
              <a:t>2x ročně – před a po pastevním období</a:t>
            </a:r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Podle živé hmotnosti a stáří jsou jalovice dle tabulek zařazeny do růstových pásem A, B1, B2, C1, C2</a:t>
            </a:r>
          </a:p>
          <a:p>
            <a:pPr lvl="1"/>
            <a:r>
              <a:rPr lang="cs-CZ" dirty="0" smtClean="0"/>
              <a:t>Pak se vypočítá % podíl vyhovujících jalovic</a:t>
            </a:r>
          </a:p>
          <a:p>
            <a:pPr lvl="1"/>
            <a:r>
              <a:rPr lang="cs-CZ" dirty="0" smtClean="0"/>
              <a:t>Dle zastoupení jalovic se stanoví úroveň chovu, která je označena známkou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delavalczech.cz/ImageVaultFiles/id_1955/cf_5/Automatic-weigh-system-AWS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398182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5"/>
            </a:pPr>
            <a:r>
              <a:rPr lang="cs-CZ" b="1" dirty="0" smtClean="0"/>
              <a:t>Zkoušky vlastní užitkovosti plemenných býků:</a:t>
            </a:r>
          </a:p>
          <a:p>
            <a:endParaRPr lang="cs-CZ" dirty="0" smtClean="0"/>
          </a:p>
          <a:p>
            <a:pPr lvl="1"/>
            <a:r>
              <a:rPr lang="cs-CZ" dirty="0" smtClean="0"/>
              <a:t>Provádí se v odchovnách plemenných býků ve stáří 111 – 365 dnů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lphaUcPeriod"/>
            </a:pPr>
            <a:r>
              <a:rPr lang="cs-CZ" b="1" dirty="0" smtClean="0"/>
              <a:t>Období karantény </a:t>
            </a:r>
            <a:endParaRPr lang="cs-CZ" dirty="0" smtClean="0"/>
          </a:p>
          <a:p>
            <a:pPr lvl="1"/>
            <a:r>
              <a:rPr lang="cs-CZ" dirty="0" smtClean="0"/>
              <a:t>Býčci pocházejí ze záměrného připařování</a:t>
            </a:r>
          </a:p>
          <a:p>
            <a:pPr lvl="1"/>
            <a:r>
              <a:rPr lang="cs-CZ" dirty="0" smtClean="0"/>
              <a:t>Ve stáří 1 měsíce jsou vykoupeni do odchoven</a:t>
            </a:r>
          </a:p>
          <a:p>
            <a:pPr lvl="1"/>
            <a:r>
              <a:rPr lang="cs-CZ" dirty="0" smtClean="0"/>
              <a:t>Nastává 1 měsíc karanténa – zjišťuje se původ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pic>
        <p:nvPicPr>
          <p:cNvPr id="8194" name="Picture 2" descr="http://www.fwi.co.uk/assets/getasset.aspx%3Fitemid%3D52405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861048"/>
            <a:ext cx="3777630" cy="24739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lphaUcPeriod" startAt="2"/>
            </a:pPr>
            <a:r>
              <a:rPr lang="cs-CZ" sz="2400" b="1" dirty="0" smtClean="0"/>
              <a:t>Přípravné období</a:t>
            </a:r>
            <a:endParaRPr lang="cs-CZ" sz="2400" dirty="0" smtClean="0"/>
          </a:p>
          <a:p>
            <a:pPr lvl="1"/>
            <a:r>
              <a:rPr lang="cs-CZ" sz="2200" dirty="0" smtClean="0"/>
              <a:t>Jedenkrát měsíčně se váží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 startAt="3"/>
            </a:pPr>
            <a:r>
              <a:rPr lang="cs-CZ" sz="2400" b="1" dirty="0" smtClean="0"/>
              <a:t>Zkouška vlastní užitkovosti</a:t>
            </a:r>
            <a:endParaRPr lang="cs-CZ" sz="24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Krmí se rostlinným krmivem + speciální krmnou směsí BO</a:t>
            </a:r>
          </a:p>
          <a:p>
            <a:pPr lvl="1"/>
            <a:r>
              <a:rPr lang="cs-CZ" sz="2200" dirty="0" smtClean="0"/>
              <a:t>Přírůstek 1,1 – </a:t>
            </a:r>
            <a:r>
              <a:rPr lang="cs-CZ" sz="2200" dirty="0" err="1" smtClean="0"/>
              <a:t>1</a:t>
            </a:r>
            <a:r>
              <a:rPr lang="cs-CZ" sz="2200" dirty="0" smtClean="0"/>
              <a:t>,4 kg</a:t>
            </a:r>
          </a:p>
          <a:p>
            <a:pPr lvl="1"/>
            <a:r>
              <a:rPr lang="cs-CZ" sz="2200" dirty="0" smtClean="0"/>
              <a:t>Zjišťuje se průměrný přírůstek, spotřeba živin, tělesné rozměry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 startAt="4"/>
            </a:pPr>
            <a:r>
              <a:rPr lang="cs-CZ" sz="2400" b="1" dirty="0" smtClean="0"/>
              <a:t>Období od zkoušky vlastní užitkovosti do základního výběru</a:t>
            </a:r>
            <a:endParaRPr lang="cs-CZ" sz="2400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6"/>
            </a:pPr>
            <a:r>
              <a:rPr lang="cs-CZ" sz="2400" b="1" dirty="0" smtClean="0"/>
              <a:t>Kontrola užitkovosti masných plemen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Chovatel je povinen oznámit údaje o narození telat a průběhu porodu</a:t>
            </a:r>
          </a:p>
          <a:p>
            <a:pPr lvl="1"/>
            <a:r>
              <a:rPr lang="cs-CZ" sz="2200" dirty="0" smtClean="0"/>
              <a:t>Zjišťují se hmotnosti </a:t>
            </a:r>
            <a:r>
              <a:rPr lang="cs-CZ" sz="2200" smtClean="0"/>
              <a:t>při narození, </a:t>
            </a:r>
            <a:r>
              <a:rPr lang="cs-CZ" sz="2200" dirty="0" smtClean="0"/>
              <a:t>ve 120 dnech, 240 dnech, 365 dnech</a:t>
            </a:r>
          </a:p>
          <a:p>
            <a:pPr lvl="1"/>
            <a:r>
              <a:rPr lang="cs-CZ" sz="2200" dirty="0" smtClean="0"/>
              <a:t>Tyto hmotnosti zjišťuje inspektor ČSCHMS</a:t>
            </a:r>
          </a:p>
          <a:p>
            <a:pPr lvl="1"/>
            <a:r>
              <a:rPr lang="cs-CZ" sz="2200" dirty="0" smtClean="0"/>
              <a:t>Kontrola užitkovosti pokrývá všechny čistokrevné chovy na základě smluv</a:t>
            </a:r>
          </a:p>
          <a:p>
            <a:pPr lvl="1"/>
            <a:r>
              <a:rPr lang="cs-CZ" sz="2200" dirty="0" smtClean="0"/>
              <a:t>Svaz zajišťuje centrální evidenci</a:t>
            </a:r>
          </a:p>
          <a:p>
            <a:pPr lvl="1"/>
            <a:r>
              <a:rPr lang="cs-CZ" sz="2200" dirty="0" smtClean="0"/>
              <a:t>Od roku 1993 jsou založeny plemenné knihy pro jednotlivá plemena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2"/>
              </a:rPr>
              <a:t>http://www.landwirt.com/ez/index.php/kleinanzeigen/anfrage/154583/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3"/>
              </a:rPr>
              <a:t>http://www.bertschy-ag.ch/de/unternehmen/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4"/>
              </a:rPr>
              <a:t>http://www.agropress.cz/spravna_technika_dojeni.php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5"/>
              </a:rPr>
              <a:t>http://cit.vfu.cz/vetleg/CD/temata/oznacovani.htm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6"/>
              </a:rPr>
              <a:t>http://www.zemedelske-potreby.cz/pro-dobytek/znackovani.php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7"/>
              </a:rPr>
              <a:t>http://www.selko.cz/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8"/>
              </a:rPr>
              <a:t>http://www.schok.cz/clanek/centralni-evidence-hospodarskych-zvirat-oznacovani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9"/>
              </a:rPr>
              <a:t>http://www.delavalczech.cz/-/Product-Information1/Management/Systems/ALPRO/DeLaval-automatic-weigh-system-AWS100/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2014-01-26]. Dostupné z: </a:t>
            </a:r>
            <a:r>
              <a:rPr lang="it-IT" sz="1200" dirty="0" smtClean="0">
                <a:hlinkClick r:id="rId10"/>
              </a:rPr>
              <a:t>http://www.fwi.co.uk/articles/23/11/2012/136274/can-male-dairy-calves-for-beef-be-made-to-pay.htm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dirty="0" smtClean="0"/>
                        <a:t>Kontrola užitkovosti</a:t>
                      </a:r>
                      <a:r>
                        <a:rPr lang="cs-CZ" sz="1400" baseline="0" dirty="0" smtClean="0"/>
                        <a:t> 2</a:t>
                      </a:r>
                      <a:r>
                        <a:rPr lang="cs-CZ" sz="1400" dirty="0" smtClean="0"/>
                        <a:t>. část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52_1_S1_0906_D19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Zkoušky dojitelnosti (ZD)</a:t>
            </a:r>
            <a:endParaRPr lang="cs-CZ" sz="2400" dirty="0" smtClean="0"/>
          </a:p>
          <a:p>
            <a:pPr lvl="1"/>
            <a:r>
              <a:rPr lang="cs-CZ" sz="2200" dirty="0" smtClean="0"/>
              <a:t>Zjišťuje se celkový nádoj v litrech, doba dojení v minutách a sekundách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b="1" dirty="0" smtClean="0"/>
              <a:t>APMV (absolutní minutový výdojek)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827584" y="2276872"/>
          <a:ext cx="5081472" cy="648072"/>
        </p:xfrm>
        <a:graphic>
          <a:graphicData uri="http://schemas.openxmlformats.org/presentationml/2006/ole">
            <p:oleObj spid="_x0000_s14337" name="Rovnice" r:id="rId3" imgW="3289300" imgH="419100" progId="Equation.3">
              <p:embed/>
            </p:oleObj>
          </a:graphicData>
        </a:graphic>
      </p:graphicFrame>
      <p:pic>
        <p:nvPicPr>
          <p:cNvPr id="14340" name="Picture 4" descr="http://www.agropress.cz/img/skot/kravy/technika_dojeni/dojirna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140968"/>
            <a:ext cx="4418856" cy="29459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188640"/>
            <a:ext cx="7620000" cy="61687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Průměrný minutový výdojek  PMV= APMV + 0,001 x (laktační den zkoušky – 100)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Standardizace na stý laktační den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b="1" dirty="0" smtClean="0"/>
              <a:t>Prováděcí pokyny:</a:t>
            </a:r>
          </a:p>
          <a:p>
            <a:pPr lvl="1"/>
            <a:r>
              <a:rPr lang="cs-CZ" sz="2200" dirty="0" smtClean="0"/>
              <a:t>Zkoušky z jednoho dojení</a:t>
            </a:r>
          </a:p>
          <a:p>
            <a:pPr lvl="1"/>
            <a:r>
              <a:rPr lang="cs-CZ" sz="2200" dirty="0" smtClean="0"/>
              <a:t>Provádí se jedenkrát za život dojnice</a:t>
            </a:r>
          </a:p>
          <a:p>
            <a:pPr lvl="1"/>
            <a:r>
              <a:rPr lang="cs-CZ" sz="2200" dirty="0" smtClean="0"/>
              <a:t>Kráva nesmí být dojena 3 x denně</a:t>
            </a:r>
          </a:p>
          <a:p>
            <a:pPr lvl="1"/>
            <a:r>
              <a:rPr lang="cs-CZ" sz="2200" dirty="0" smtClean="0"/>
              <a:t>Interval mezi dojeními 11 – 13 hodin</a:t>
            </a:r>
          </a:p>
          <a:p>
            <a:pPr lvl="1"/>
            <a:r>
              <a:rPr lang="cs-CZ" sz="2200" dirty="0" smtClean="0"/>
              <a:t>Slouží pro potřeby kontroly dědičnosti dojitelnosti u krav na 1. laktaci</a:t>
            </a:r>
          </a:p>
          <a:p>
            <a:pPr lvl="1"/>
            <a:r>
              <a:rPr lang="cs-CZ" sz="2200" dirty="0" smtClean="0"/>
              <a:t>ZD pro zápis do plemenné knihy se mohou dělat na 2. – 4. laktaci</a:t>
            </a:r>
          </a:p>
          <a:p>
            <a:pPr lvl="1"/>
            <a:r>
              <a:rPr lang="cs-CZ" sz="2200" dirty="0" smtClean="0"/>
              <a:t>Provádí ji pracovníci oprávněné organizace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Vybavení pracovníka:</a:t>
            </a:r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sz="2200" dirty="0" smtClean="0"/>
              <a:t>Dojící stroj s nekalibrovaným průtokoměrem (TRUE TEST)</a:t>
            </a:r>
          </a:p>
          <a:p>
            <a:pPr lvl="1"/>
            <a:r>
              <a:rPr lang="cs-CZ" sz="2200" dirty="0" smtClean="0"/>
              <a:t>Stopky</a:t>
            </a:r>
          </a:p>
          <a:p>
            <a:pPr lvl="1"/>
            <a:r>
              <a:rPr lang="cs-CZ" sz="2200" dirty="0" smtClean="0"/>
              <a:t>Zjišťuje se doba dojení + strojní </a:t>
            </a:r>
            <a:r>
              <a:rPr lang="cs-CZ" sz="2200" dirty="0" err="1" smtClean="0"/>
              <a:t>dodojování</a:t>
            </a:r>
            <a:r>
              <a:rPr lang="cs-CZ" sz="2200" dirty="0" smtClean="0"/>
              <a:t> s přesností na 0,2 l</a:t>
            </a:r>
          </a:p>
          <a:p>
            <a:pPr lvl="1"/>
            <a:r>
              <a:rPr lang="cs-CZ" sz="2200" dirty="0" smtClean="0"/>
              <a:t>Jeli výdojek menší než 5 l, nehodnotí se a výsledek se nezapisuje</a:t>
            </a:r>
          </a:p>
          <a:p>
            <a:pPr lvl="1"/>
            <a:r>
              <a:rPr lang="cs-CZ" sz="2200" dirty="0" smtClean="0"/>
              <a:t>Pracovník musí zkontrolovat počet pulsů a podtlak</a:t>
            </a:r>
          </a:p>
          <a:p>
            <a:pPr lvl="1"/>
            <a:r>
              <a:rPr lang="cs-CZ" sz="2200" dirty="0" smtClean="0"/>
              <a:t>ZD se provádí 50. – 180. den po otelení</a:t>
            </a:r>
          </a:p>
          <a:p>
            <a:pPr lvl="1"/>
            <a:r>
              <a:rPr lang="cs-CZ" sz="2200" dirty="0" smtClean="0"/>
              <a:t>Dojnice musí být min. 20 dnů dojena strojem</a:t>
            </a:r>
          </a:p>
          <a:p>
            <a:pPr lvl="1"/>
            <a:r>
              <a:rPr lang="cs-CZ" sz="2200" dirty="0" smtClean="0"/>
              <a:t>Vylučují se dojnice nemocné, v říji, nedojící na 4 struky</a:t>
            </a:r>
          </a:p>
          <a:p>
            <a:pPr lvl="1"/>
            <a:r>
              <a:rPr lang="cs-CZ" sz="2200" dirty="0" smtClean="0"/>
              <a:t>Údaje se zapisují do sběrného deníku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ilder.landwirt.com/0711/e18949236d2d38f6a68b713b8f2402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322340" cy="4425358"/>
          </a:xfrm>
          <a:prstGeom prst="rect">
            <a:avLst/>
          </a:prstGeom>
          <a:noFill/>
        </p:spPr>
      </p:pic>
      <p:pic>
        <p:nvPicPr>
          <p:cNvPr id="31746" name="Picture 2" descr="http://www.bertschy-ag.ch/files/3313/4244/8310/Service_Tru_T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0648"/>
            <a:ext cx="3960440" cy="52805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3"/>
            </a:pPr>
            <a:r>
              <a:rPr lang="cs-CZ" b="1" dirty="0" smtClean="0"/>
              <a:t>Kontrola narozených telat a jejich evidence</a:t>
            </a:r>
          </a:p>
          <a:p>
            <a:pPr lvl="1"/>
            <a:r>
              <a:rPr lang="cs-CZ" sz="2200" dirty="0" smtClean="0"/>
              <a:t>Po narození do 24 hodin označit dočasně</a:t>
            </a:r>
          </a:p>
          <a:p>
            <a:pPr lvl="1"/>
            <a:r>
              <a:rPr lang="cs-CZ" sz="2200" dirty="0" smtClean="0"/>
              <a:t>Trvalé označení do 72 hodin – ušní známky</a:t>
            </a:r>
          </a:p>
          <a:p>
            <a:pPr lvl="1"/>
            <a:r>
              <a:rPr lang="cs-CZ" sz="2200" dirty="0" smtClean="0"/>
              <a:t>Záznam o narození musí být v průkazu plemenice</a:t>
            </a:r>
          </a:p>
          <a:p>
            <a:pPr lvl="1"/>
            <a:r>
              <a:rPr lang="cs-CZ" sz="2200" dirty="0" smtClean="0"/>
              <a:t>Musí být proveden zápis do deníku narozených telat a vyplněn záznam o porodu a teleti</a:t>
            </a:r>
          </a:p>
          <a:p>
            <a:endParaRPr lang="cs-CZ" dirty="0"/>
          </a:p>
        </p:txBody>
      </p:sp>
      <p:pic>
        <p:nvPicPr>
          <p:cNvPr id="10244" name="Picture 4" descr="http://www.selko.cz/foto/male/322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3312368" cy="3312368"/>
          </a:xfrm>
          <a:prstGeom prst="rect">
            <a:avLst/>
          </a:prstGeom>
          <a:noFill/>
        </p:spPr>
      </p:pic>
      <p:pic>
        <p:nvPicPr>
          <p:cNvPr id="10246" name="Picture 6" descr="http://www.schok.cz/files/images/klest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140968"/>
            <a:ext cx="3190875" cy="19907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it.vfu.cz/vetleg/CD/obrazky/slechteni/IMG_1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zemedelske-potreby.cz/zbozi/granit/dobytek/obrazky/obojek-na-cisla-zeleny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272808" cy="54546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46</TotalTime>
  <Words>410</Words>
  <Application>Microsoft Office PowerPoint</Application>
  <PresentationFormat>Předvádění na obrazovce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sablona_prezentace_dum_nj</vt:lpstr>
      <vt:lpstr>Rovnice</vt:lpstr>
      <vt:lpstr>Kontrola užitkovosti 2. část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Kontrola užitkovosti 2. část</dc:title>
  <dc:creator>Administrator</dc:creator>
  <cp:lastModifiedBy>verys</cp:lastModifiedBy>
  <cp:revision>42</cp:revision>
  <dcterms:created xsi:type="dcterms:W3CDTF">2014-01-26T18:27:40Z</dcterms:created>
  <dcterms:modified xsi:type="dcterms:W3CDTF">2014-09-18T07:43:11Z</dcterms:modified>
</cp:coreProperties>
</file>