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 spd="med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 spd="med">
    <p:pull dir="lu"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543800" cy="208823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dirty="0" smtClean="0"/>
              <a:t>Reprodukce v chovu skotu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Říjen, 2013</a:t>
            </a:r>
            <a:endParaRPr lang="cs-CZ" sz="1800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7620000" cy="5852120"/>
          </a:xfrm>
        </p:spPr>
        <p:txBody>
          <a:bodyPr/>
          <a:lstStyle/>
          <a:p>
            <a:pPr marL="628650">
              <a:buNone/>
              <a:tabLst>
                <a:tab pos="630238" algn="l"/>
              </a:tabLst>
            </a:pPr>
            <a:r>
              <a:rPr lang="cs-CZ" b="1" u="sng" dirty="0" smtClean="0"/>
              <a:t>Činitelé ovlivňující plodnost</a:t>
            </a:r>
          </a:p>
          <a:p>
            <a:pPr marL="628650">
              <a:buNone/>
              <a:tabLst>
                <a:tab pos="630238" algn="l"/>
              </a:tabLst>
            </a:pPr>
            <a:endParaRPr lang="cs-CZ" sz="1200" dirty="0" smtClean="0"/>
          </a:p>
          <a:p>
            <a:pPr lvl="2"/>
            <a:r>
              <a:rPr lang="cs-CZ" sz="2200" dirty="0" smtClean="0"/>
              <a:t>Dědičné založení</a:t>
            </a:r>
          </a:p>
          <a:p>
            <a:pPr lvl="2"/>
            <a:r>
              <a:rPr lang="cs-CZ" sz="2200" dirty="0" smtClean="0"/>
              <a:t>Výživa – vnější vliv</a:t>
            </a:r>
          </a:p>
          <a:p>
            <a:pPr lvl="2"/>
            <a:r>
              <a:rPr lang="cs-CZ" sz="2200" dirty="0" smtClean="0"/>
              <a:t>Věk zvířete – od 7. laktace se plodnost zhoršuje</a:t>
            </a:r>
          </a:p>
          <a:p>
            <a:pPr lvl="2"/>
            <a:r>
              <a:rPr lang="cs-CZ" sz="2200" dirty="0" smtClean="0"/>
              <a:t>Klimatičtí činitelé – negativně ji ovlivňují vysoké teploty, mrazy, nedostatek slunečního záření</a:t>
            </a:r>
          </a:p>
          <a:p>
            <a:pPr lvl="2"/>
            <a:r>
              <a:rPr lang="cs-CZ" sz="2200" dirty="0" smtClean="0"/>
              <a:t>Způsob chovu</a:t>
            </a:r>
          </a:p>
          <a:p>
            <a:endParaRPr lang="cs-CZ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3"/>
            </a:pPr>
            <a:r>
              <a:rPr lang="cs-CZ" b="1" u="sng" dirty="0" smtClean="0"/>
              <a:t>Neplodnost</a:t>
            </a:r>
            <a:r>
              <a:rPr lang="cs-CZ" dirty="0" smtClean="0"/>
              <a:t> </a:t>
            </a:r>
          </a:p>
          <a:p>
            <a:pPr marL="571500" lvl="0" indent="-457200">
              <a:buFont typeface="+mj-lt"/>
              <a:buAutoNum type="arabicPeriod" startAt="3"/>
            </a:pPr>
            <a:endParaRPr lang="cs-CZ" sz="1200" dirty="0" smtClean="0"/>
          </a:p>
          <a:p>
            <a:pPr lvl="2"/>
            <a:r>
              <a:rPr lang="cs-CZ" sz="2200" dirty="0" smtClean="0"/>
              <a:t>Poruchy plodnosti jsou příčinami ekonomických ztrát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lphaLcPeriod"/>
            </a:pPr>
            <a:r>
              <a:rPr lang="cs-CZ" b="1" u="sng" dirty="0" smtClean="0"/>
              <a:t>Vrozená </a:t>
            </a:r>
            <a:r>
              <a:rPr lang="cs-CZ" dirty="0" smtClean="0"/>
              <a:t>– vývojové anomálie pohlavních orgánů, které vznikají ve 14. – 18. týdnu březosti</a:t>
            </a:r>
          </a:p>
          <a:p>
            <a:pPr marL="571500" lvl="0" indent="-457200">
              <a:buNone/>
            </a:pPr>
            <a:endParaRPr lang="cs-CZ" sz="1200" dirty="0" smtClean="0"/>
          </a:p>
          <a:p>
            <a:pPr lvl="2"/>
            <a:r>
              <a:rPr lang="cs-CZ" sz="2200" dirty="0" smtClean="0"/>
              <a:t>Hermafroditismus – jsou založeny žlázy obou pohlaví – neplodnost</a:t>
            </a:r>
          </a:p>
          <a:p>
            <a:pPr lvl="2"/>
            <a:r>
              <a:rPr lang="cs-CZ" sz="2200" dirty="0" err="1" smtClean="0"/>
              <a:t>Freemartinismus</a:t>
            </a:r>
            <a:r>
              <a:rPr lang="cs-CZ" sz="2200" dirty="0" smtClean="0"/>
              <a:t> – objevuje se u jaloviček z oboupohlavních dvojčat</a:t>
            </a:r>
          </a:p>
          <a:p>
            <a:pPr lvl="2"/>
            <a:r>
              <a:rPr lang="cs-CZ" sz="2200" dirty="0" smtClean="0"/>
              <a:t>Infantilismus – nedostatečný vývin pohlavních orgánů, špatná činnost hypofýzy</a:t>
            </a:r>
          </a:p>
          <a:p>
            <a:pPr lvl="2"/>
            <a:r>
              <a:rPr lang="cs-CZ" sz="2200" dirty="0" smtClean="0"/>
              <a:t>Nemoc bílých jalovic – neplodnost je vázána na bílou barvu (je důvodem k vyřazení z chovu)</a:t>
            </a:r>
          </a:p>
          <a:p>
            <a:endParaRPr lang="cs-CZ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marL="571500" lvl="0" indent="-457200">
              <a:buFont typeface="+mj-lt"/>
              <a:buAutoNum type="alphaLcPeriod" startAt="2"/>
            </a:pPr>
            <a:r>
              <a:rPr lang="cs-CZ" b="1" u="sng" dirty="0" smtClean="0"/>
              <a:t>Získaná</a:t>
            </a:r>
            <a:r>
              <a:rPr lang="cs-CZ" dirty="0" smtClean="0"/>
              <a:t> – v průběhu života jedince</a:t>
            </a:r>
          </a:p>
          <a:p>
            <a:pPr marL="571500" lvl="0" indent="-457200">
              <a:buNone/>
            </a:pPr>
            <a:endParaRPr lang="cs-CZ" sz="1200" dirty="0" smtClean="0"/>
          </a:p>
          <a:p>
            <a:pPr marL="1233488" lvl="2" indent="-457200">
              <a:buFont typeface="+mj-lt"/>
              <a:buAutoNum type="arabicPeriod"/>
            </a:pPr>
            <a:r>
              <a:rPr lang="cs-CZ" sz="2200" dirty="0" smtClean="0"/>
              <a:t>Poruchy činnosti pohlavních orgánů – mohou vzniknout záněty a infekční onemocnění při neodborných a nehygienických zákrocích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200" dirty="0" smtClean="0"/>
              <a:t>Změny částí pohlavního ústrojí – degenerace v důsledku výživy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200" dirty="0" smtClean="0"/>
              <a:t>Funkční (přebíhání jalovic) – z nejasných příčin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200" dirty="0" smtClean="0"/>
              <a:t>Klimakterium – atrofie vaječníků stářím 15. - 20. </a:t>
            </a:r>
            <a:r>
              <a:rPr lang="cs-CZ" sz="2200" smtClean="0"/>
              <a:t>rok</a:t>
            </a:r>
            <a:endParaRPr lang="cs-CZ" sz="2200" dirty="0" smtClean="0"/>
          </a:p>
          <a:p>
            <a:endParaRPr lang="cs-CZ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marL="717550">
              <a:buNone/>
            </a:pPr>
            <a:r>
              <a:rPr lang="cs-CZ" b="1" u="sng" dirty="0" smtClean="0"/>
              <a:t>Prevence neplodnosti</a:t>
            </a:r>
          </a:p>
          <a:p>
            <a:pPr>
              <a:buNone/>
            </a:pPr>
            <a:endParaRPr lang="cs-CZ" sz="1200" dirty="0" smtClean="0"/>
          </a:p>
          <a:p>
            <a:pPr marL="1233488" lvl="2" indent="-457200">
              <a:buFont typeface="+mj-lt"/>
              <a:buAutoNum type="arabicPeriod"/>
            </a:pPr>
            <a:r>
              <a:rPr lang="cs-CZ" sz="2200" dirty="0" smtClean="0"/>
              <a:t>Kontrola zdraví a dědičnosti zdraví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200" dirty="0" smtClean="0"/>
              <a:t>Kontrola kvality spermatu – sperma je po odběru kontrolováno makroskopicky, mikroskopicky a biologicky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200" dirty="0" smtClean="0"/>
              <a:t>Správný odchov jalovic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200" dirty="0" smtClean="0"/>
              <a:t>Správná výživa dojnic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200" dirty="0" smtClean="0"/>
              <a:t>Dodržování hygieny porodu</a:t>
            </a:r>
          </a:p>
          <a:p>
            <a:pPr marL="1233488" lvl="2" indent="-457200">
              <a:buFont typeface="+mj-lt"/>
              <a:buAutoNum type="arabicPeriod"/>
            </a:pPr>
            <a:r>
              <a:rPr lang="cs-CZ" sz="2200" dirty="0" smtClean="0"/>
              <a:t>Raná diagnostika gravidity ( RDG ), rektální vyšetření do 3. měsíce, progesteronový test</a:t>
            </a:r>
          </a:p>
          <a:p>
            <a:endParaRPr lang="cs-CZ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[Reprodukce v</a:t>
                      </a:r>
                      <a:r>
                        <a:rPr lang="cs-CZ" sz="1400" baseline="0" dirty="0" smtClean="0">
                          <a:latin typeface="+mj-lt"/>
                        </a:rPr>
                        <a:t> chovu skotu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DUM obsahuje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[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stručný zápis učiva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]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 Lze využít k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[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probírání nového učiva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]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V/2 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Inovace a zkvalitnění výuky směřující k rozvoji odborných kompetencí žáků středních škol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Chov zvířat</a:t>
                      </a:r>
                      <a:endParaRPr lang="cs-CZ" sz="14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52_1_S1_0906_D4</a:t>
                      </a:r>
                      <a:endParaRPr lang="cs-CZ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b="1" u="sng" dirty="0" smtClean="0"/>
              <a:t>Základní pojmy</a:t>
            </a:r>
            <a:endParaRPr lang="cs-CZ" b="1" u="sng" dirty="0"/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1412776"/>
            <a:ext cx="7620000" cy="4800600"/>
          </a:xfrm>
        </p:spPr>
        <p:txBody>
          <a:bodyPr/>
          <a:lstStyle/>
          <a:p>
            <a:pPr marL="571500" lvl="0" indent="-457200">
              <a:buFont typeface="+mj-lt"/>
              <a:buAutoNum type="arabicPeriod"/>
            </a:pPr>
            <a:r>
              <a:rPr lang="cs-CZ" b="1" u="sng" dirty="0" smtClean="0"/>
              <a:t>Dospělost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 marL="571500" lvl="0" indent="-457200">
              <a:buFont typeface="+mj-lt"/>
              <a:buAutoNum type="alphaLcParenR"/>
            </a:pPr>
            <a:r>
              <a:rPr lang="cs-CZ" b="1" u="sng" dirty="0" smtClean="0"/>
              <a:t>Pohlavní</a:t>
            </a:r>
          </a:p>
          <a:p>
            <a:pPr marL="571500" lvl="0" indent="-457200">
              <a:buFont typeface="+mj-lt"/>
              <a:buAutoNum type="alphaLcParenR"/>
            </a:pPr>
            <a:endParaRPr lang="cs-CZ" u="sng" dirty="0" smtClean="0"/>
          </a:p>
          <a:p>
            <a:pPr lvl="2"/>
            <a:r>
              <a:rPr lang="cs-CZ" sz="2200" dirty="0" smtClean="0"/>
              <a:t>Produkce pohlavních buněk</a:t>
            </a:r>
          </a:p>
          <a:p>
            <a:endParaRPr lang="cs-CZ" dirty="0" smtClean="0"/>
          </a:p>
          <a:p>
            <a:pPr marL="538163">
              <a:buNone/>
            </a:pPr>
            <a:r>
              <a:rPr lang="cs-CZ" b="1" dirty="0" smtClean="0"/>
              <a:t>	</a:t>
            </a:r>
            <a:r>
              <a:rPr lang="cs-CZ" b="1" u="sng" dirty="0" smtClean="0"/>
              <a:t>Je ovlivněna:</a:t>
            </a:r>
          </a:p>
          <a:p>
            <a:pPr marL="538163">
              <a:buNone/>
            </a:pPr>
            <a:endParaRPr lang="cs-CZ" u="sng" dirty="0" smtClean="0"/>
          </a:p>
          <a:p>
            <a:pPr lvl="2"/>
            <a:r>
              <a:rPr lang="cs-CZ" sz="2200" dirty="0" smtClean="0"/>
              <a:t>pohlavím – jalovice 6. – 9. měsíc, býci od 9. měsíce</a:t>
            </a:r>
          </a:p>
          <a:p>
            <a:pPr lvl="2"/>
            <a:r>
              <a:rPr lang="cs-CZ" sz="2200" dirty="0" smtClean="0"/>
              <a:t>plemenem, klimatem, způsobem chovu, výživou</a:t>
            </a:r>
          </a:p>
          <a:p>
            <a:pPr lvl="2"/>
            <a:r>
              <a:rPr lang="cs-CZ" sz="2200" dirty="0" smtClean="0"/>
              <a:t>Samice má pohlavní cyklus, je schopna zabřeznout</a:t>
            </a:r>
          </a:p>
          <a:p>
            <a:pPr lvl="2"/>
            <a:r>
              <a:rPr lang="cs-CZ" sz="2200" dirty="0" smtClean="0"/>
              <a:t>Samec je schopen oplození</a:t>
            </a:r>
          </a:p>
          <a:p>
            <a:endParaRPr lang="cs-CZ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marL="571500" lvl="0" indent="-457200">
              <a:buFont typeface="+mj-lt"/>
              <a:buAutoNum type="alphaLcParenR" startAt="2"/>
            </a:pPr>
            <a:r>
              <a:rPr lang="cs-CZ" b="1" u="sng" dirty="0" smtClean="0"/>
              <a:t>Chovatelská</a:t>
            </a:r>
          </a:p>
          <a:p>
            <a:pPr marL="571500" lvl="0" indent="-457200">
              <a:buFont typeface="+mj-lt"/>
              <a:buAutoNum type="alphaLcParenR" startAt="2"/>
            </a:pPr>
            <a:endParaRPr lang="cs-CZ" b="1" u="sng" dirty="0" smtClean="0"/>
          </a:p>
          <a:p>
            <a:pPr lvl="2"/>
            <a:r>
              <a:rPr lang="cs-CZ" sz="2200" dirty="0" smtClean="0"/>
              <a:t>Věk, kdy zvíře využíváme k plemenitbě, neohrozí další vývin a zdravotní stav jedince</a:t>
            </a:r>
          </a:p>
          <a:p>
            <a:pPr lvl="2"/>
            <a:r>
              <a:rPr lang="cs-CZ" sz="2200" dirty="0" smtClean="0"/>
              <a:t>Jalovice v 17. – 19. měsíci, hmotnost 400 kg</a:t>
            </a:r>
          </a:p>
          <a:p>
            <a:pPr lvl="2"/>
            <a:r>
              <a:rPr lang="cs-CZ" sz="2200" dirty="0" smtClean="0"/>
              <a:t>Býci ve 12. – 13. měsíci stáří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lphaLcParenR" startAt="3"/>
            </a:pPr>
            <a:r>
              <a:rPr lang="cs-CZ" b="1" u="sng" dirty="0" smtClean="0"/>
              <a:t>Tělesná</a:t>
            </a:r>
          </a:p>
          <a:p>
            <a:pPr marL="571500" lvl="0" indent="-457200">
              <a:buFont typeface="+mj-lt"/>
              <a:buAutoNum type="alphaLcParenR" startAt="3"/>
            </a:pPr>
            <a:endParaRPr lang="cs-CZ" u="sng" dirty="0" smtClean="0"/>
          </a:p>
          <a:p>
            <a:pPr lvl="2"/>
            <a:r>
              <a:rPr lang="cs-CZ" sz="2200" dirty="0" smtClean="0"/>
              <a:t>Zastavuje se tělesný růst a vývin, 4. – 5. rok věku zvířete</a:t>
            </a:r>
          </a:p>
          <a:p>
            <a:endParaRPr lang="cs-CZ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5904656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2"/>
            </a:pPr>
            <a:r>
              <a:rPr lang="cs-CZ" b="1" u="sng" dirty="0" smtClean="0"/>
              <a:t>Plodnost</a:t>
            </a:r>
          </a:p>
          <a:p>
            <a:pPr marL="571500" lvl="0" indent="-457200">
              <a:buFont typeface="+mj-lt"/>
              <a:buAutoNum type="arabicPeriod" startAt="2"/>
            </a:pPr>
            <a:endParaRPr lang="cs-CZ" sz="1200" dirty="0" smtClean="0"/>
          </a:p>
          <a:p>
            <a:pPr lvl="2"/>
            <a:r>
              <a:rPr lang="cs-CZ" sz="2200" dirty="0" smtClean="0"/>
              <a:t>Důležitá fyziologická vlastnost </a:t>
            </a:r>
          </a:p>
          <a:p>
            <a:pPr lvl="2"/>
            <a:r>
              <a:rPr lang="cs-CZ" sz="2200" dirty="0" smtClean="0"/>
              <a:t>Udržení stavů zvířat, výroba masa, mléka</a:t>
            </a:r>
          </a:p>
          <a:p>
            <a:pPr lvl="2"/>
            <a:r>
              <a:rPr lang="cs-CZ" sz="2200" dirty="0" smtClean="0"/>
              <a:t>Je to schopnost samic pravidelně zabřezávat a rodit dobře vyvinutá, zdravá mláďata</a:t>
            </a:r>
          </a:p>
          <a:p>
            <a:pPr lvl="2"/>
            <a:r>
              <a:rPr lang="cs-CZ" sz="2200" dirty="0" smtClean="0"/>
              <a:t>Je to schopnost samců pářit se do vysokého věku a produkovat kvalitní sperma</a:t>
            </a:r>
          </a:p>
          <a:p>
            <a:endParaRPr lang="cs-CZ" dirty="0" smtClean="0"/>
          </a:p>
          <a:p>
            <a:pPr marL="538163">
              <a:buNone/>
            </a:pPr>
            <a:r>
              <a:rPr lang="cs-CZ" b="1" dirty="0" smtClean="0"/>
              <a:t>	Ukazatele plodnosti: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 marL="538163">
              <a:buNone/>
            </a:pPr>
            <a:r>
              <a:rPr lang="cs-CZ" dirty="0" smtClean="0"/>
              <a:t>	</a:t>
            </a:r>
            <a:r>
              <a:rPr lang="cs-CZ" b="1" u="sng" dirty="0" smtClean="0"/>
              <a:t>Inseminační interval</a:t>
            </a:r>
          </a:p>
          <a:p>
            <a:pPr marL="538163">
              <a:buNone/>
            </a:pPr>
            <a:endParaRPr lang="cs-CZ" sz="1200" dirty="0" smtClean="0"/>
          </a:p>
          <a:p>
            <a:pPr lvl="2"/>
            <a:r>
              <a:rPr lang="cs-CZ" sz="2200" dirty="0" smtClean="0"/>
              <a:t>Počet dní od porodu do 1. inseminace</a:t>
            </a:r>
          </a:p>
          <a:p>
            <a:pPr lvl="2"/>
            <a:r>
              <a:rPr lang="cs-CZ" sz="2200" dirty="0" smtClean="0"/>
              <a:t>Plodnost velmi dobrá 50 – 70 dnů</a:t>
            </a:r>
          </a:p>
          <a:p>
            <a:pPr lvl="2"/>
            <a:r>
              <a:rPr lang="cs-CZ" sz="2200" dirty="0" smtClean="0"/>
              <a:t>Neuspokojivá nad 71 dnů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marL="538163">
              <a:buNone/>
            </a:pPr>
            <a:r>
              <a:rPr lang="cs-CZ" dirty="0" smtClean="0"/>
              <a:t>	</a:t>
            </a:r>
            <a:r>
              <a:rPr lang="cs-CZ" b="1" u="sng" dirty="0" smtClean="0"/>
              <a:t>Servis perioda</a:t>
            </a:r>
          </a:p>
          <a:p>
            <a:pPr marL="538163">
              <a:buNone/>
            </a:pPr>
            <a:endParaRPr lang="cs-CZ" sz="1200" dirty="0" smtClean="0"/>
          </a:p>
          <a:p>
            <a:pPr lvl="2"/>
            <a:r>
              <a:rPr lang="cs-CZ" sz="2200" dirty="0" smtClean="0"/>
              <a:t>Je to počet dní od porodu do zabřeznutí</a:t>
            </a:r>
          </a:p>
          <a:p>
            <a:pPr lvl="2"/>
            <a:r>
              <a:rPr lang="cs-CZ" sz="2200" dirty="0" smtClean="0"/>
              <a:t>Velmi dobrá je do 90 dnů</a:t>
            </a:r>
          </a:p>
          <a:p>
            <a:pPr lvl="2"/>
            <a:r>
              <a:rPr lang="cs-CZ" sz="2200" dirty="0" smtClean="0"/>
              <a:t>Uspokojivá 91 - 110 dnů</a:t>
            </a:r>
          </a:p>
          <a:p>
            <a:pPr lvl="2"/>
            <a:r>
              <a:rPr lang="cs-CZ" sz="2200" dirty="0" smtClean="0"/>
              <a:t>Neuspokojivá 111 a více dnů</a:t>
            </a:r>
          </a:p>
          <a:p>
            <a:endParaRPr lang="cs-CZ" dirty="0" smtClean="0"/>
          </a:p>
          <a:p>
            <a:pPr marL="538163">
              <a:buNone/>
            </a:pPr>
            <a:r>
              <a:rPr lang="cs-CZ" dirty="0" smtClean="0"/>
              <a:t>	</a:t>
            </a:r>
            <a:r>
              <a:rPr lang="cs-CZ" b="1" u="sng" dirty="0" smtClean="0"/>
              <a:t>Mezidobí</a:t>
            </a:r>
          </a:p>
          <a:p>
            <a:pPr marL="538163">
              <a:buNone/>
            </a:pPr>
            <a:endParaRPr lang="cs-CZ" sz="1200" dirty="0" smtClean="0"/>
          </a:p>
          <a:p>
            <a:pPr lvl="2"/>
            <a:r>
              <a:rPr lang="cs-CZ" sz="2200" dirty="0" smtClean="0"/>
              <a:t>Doba od porodu do porodu</a:t>
            </a:r>
          </a:p>
          <a:p>
            <a:pPr lvl="2"/>
            <a:r>
              <a:rPr lang="cs-CZ" sz="2200" dirty="0" smtClean="0"/>
              <a:t>Velmi dobrá do 380 dnů</a:t>
            </a:r>
          </a:p>
          <a:p>
            <a:pPr lvl="2"/>
            <a:r>
              <a:rPr lang="cs-CZ" sz="2200" dirty="0" smtClean="0"/>
              <a:t>Uspokojivá 381 – 400 dnů</a:t>
            </a:r>
          </a:p>
          <a:p>
            <a:pPr lvl="2"/>
            <a:r>
              <a:rPr lang="cs-CZ" sz="2200" dirty="0" smtClean="0"/>
              <a:t>Neuspokojivá 401 a více dnů</a:t>
            </a:r>
          </a:p>
          <a:p>
            <a:endParaRPr lang="cs-CZ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marL="538163">
              <a:buNone/>
            </a:pPr>
            <a:r>
              <a:rPr lang="cs-CZ" dirty="0" smtClean="0"/>
              <a:t>	</a:t>
            </a:r>
            <a:r>
              <a:rPr lang="cs-CZ" b="1" u="sng" dirty="0" smtClean="0"/>
              <a:t>Inseminační index</a:t>
            </a:r>
          </a:p>
          <a:p>
            <a:pPr marL="538163">
              <a:buNone/>
            </a:pPr>
            <a:endParaRPr lang="cs-CZ" sz="1200" dirty="0" smtClean="0"/>
          </a:p>
          <a:p>
            <a:pPr lvl="2"/>
            <a:r>
              <a:rPr lang="cs-CZ" sz="2200" dirty="0" smtClean="0"/>
              <a:t>Vyjadřuje počet inseminací potřebných k dosažení jedné březosti</a:t>
            </a:r>
          </a:p>
          <a:p>
            <a:pPr lvl="2"/>
            <a:r>
              <a:rPr lang="cs-CZ" sz="2200" dirty="0" smtClean="0"/>
              <a:t>Velmi dobrá do 1,5</a:t>
            </a:r>
          </a:p>
          <a:p>
            <a:pPr lvl="2"/>
            <a:r>
              <a:rPr lang="cs-CZ" sz="2200" dirty="0" smtClean="0"/>
              <a:t>Dobrá 1,6 – 2</a:t>
            </a:r>
          </a:p>
          <a:p>
            <a:pPr lvl="2"/>
            <a:r>
              <a:rPr lang="cs-CZ" sz="2200" dirty="0" smtClean="0"/>
              <a:t>Neuspokojivá 2,1 a více</a:t>
            </a:r>
          </a:p>
          <a:p>
            <a:pPr lvl="1">
              <a:buNone/>
            </a:pPr>
            <a:endParaRPr lang="cs-CZ" dirty="0" smtClean="0"/>
          </a:p>
          <a:p>
            <a:pPr marL="534988" lvl="1">
              <a:buNone/>
            </a:pPr>
            <a:r>
              <a:rPr lang="cs-CZ" sz="2200" b="1" dirty="0" smtClean="0"/>
              <a:t>	</a:t>
            </a:r>
            <a:r>
              <a:rPr lang="cs-CZ" sz="2200" b="1" u="sng" dirty="0" smtClean="0"/>
              <a:t>Dávky</a:t>
            </a:r>
          </a:p>
          <a:p>
            <a:pPr marL="534988" lvl="1">
              <a:buNone/>
            </a:pPr>
            <a:endParaRPr lang="cs-CZ" sz="1200" dirty="0" smtClean="0"/>
          </a:p>
          <a:p>
            <a:pPr lvl="2"/>
            <a:r>
              <a:rPr lang="cs-CZ" sz="2200" dirty="0" smtClean="0"/>
              <a:t>Počet inseminací a </a:t>
            </a:r>
            <a:r>
              <a:rPr lang="cs-CZ" sz="2200" dirty="0" err="1" smtClean="0"/>
              <a:t>reinseminací</a:t>
            </a:r>
            <a:r>
              <a:rPr lang="cs-CZ" sz="2200" dirty="0" smtClean="0"/>
              <a:t> potřebných na 1 březost</a:t>
            </a:r>
          </a:p>
          <a:p>
            <a:pPr lvl="2"/>
            <a:r>
              <a:rPr lang="cs-CZ" sz="2200" dirty="0" err="1" smtClean="0"/>
              <a:t>Reinseminace</a:t>
            </a:r>
            <a:r>
              <a:rPr lang="cs-CZ" sz="2200" dirty="0" smtClean="0"/>
              <a:t> je opakovaná inseminace v téže říji (RE)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marL="717550">
              <a:buNone/>
            </a:pPr>
            <a:r>
              <a:rPr lang="cs-CZ" b="1" u="sng" dirty="0" smtClean="0"/>
              <a:t>% zabřeznutí po 1. inseminaci</a:t>
            </a:r>
          </a:p>
          <a:p>
            <a:pPr marL="717550">
              <a:buNone/>
            </a:pPr>
            <a:endParaRPr lang="cs-CZ" sz="1200" dirty="0" smtClean="0"/>
          </a:p>
          <a:p>
            <a:pPr lvl="2"/>
            <a:r>
              <a:rPr lang="cs-CZ" sz="2200" dirty="0" smtClean="0"/>
              <a:t>Vyjadřuje % zabřezlých plemenic po 1. inseminaci z celkového počtu zapuštěných plemenic</a:t>
            </a:r>
          </a:p>
          <a:p>
            <a:pPr lvl="2">
              <a:buNone/>
            </a:pPr>
            <a:r>
              <a:rPr lang="cs-CZ" sz="2200" b="1" dirty="0" smtClean="0"/>
              <a:t>Březost se zjišťuje:</a:t>
            </a:r>
          </a:p>
          <a:p>
            <a:pPr lvl="2"/>
            <a:r>
              <a:rPr lang="cs-CZ" sz="2200" dirty="0" smtClean="0"/>
              <a:t>Ranou diagnostikou gravidity (RDG) za měsíc po inseminaci</a:t>
            </a:r>
          </a:p>
          <a:p>
            <a:pPr lvl="2"/>
            <a:r>
              <a:rPr lang="cs-CZ" sz="2200" dirty="0" smtClean="0"/>
              <a:t>Rektální vyšetření v 60. – 90. dni po inseminaci</a:t>
            </a:r>
          </a:p>
          <a:p>
            <a:pPr lvl="2"/>
            <a:r>
              <a:rPr lang="cs-CZ" sz="2200" dirty="0" smtClean="0"/>
              <a:t>RIA metoda – provádí se rozbory tělních tekutin, zjišťuje se obsah progesteronu (v mléce, krvi)</a:t>
            </a:r>
          </a:p>
          <a:p>
            <a:pPr lvl="2"/>
            <a:r>
              <a:rPr lang="cs-CZ" sz="2200" dirty="0" smtClean="0"/>
              <a:t>Velmi dobrá plodnost je 60 a více %</a:t>
            </a:r>
          </a:p>
          <a:p>
            <a:pPr lvl="2"/>
            <a:r>
              <a:rPr lang="cs-CZ" sz="2200" dirty="0" smtClean="0"/>
              <a:t>Uspokojivá 50 – 59 %</a:t>
            </a:r>
          </a:p>
          <a:p>
            <a:pPr lvl="2"/>
            <a:r>
              <a:rPr lang="cs-CZ" sz="2200" dirty="0" smtClean="0"/>
              <a:t>Neuspokojivá pod 50 %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/>
            </a:r>
            <a:br>
              <a:rPr lang="cs-CZ" dirty="0" smtClean="0"/>
            </a:br>
            <a:endParaRPr lang="cs-CZ" dirty="0" smtClean="0"/>
          </a:p>
          <a:p>
            <a:pPr>
              <a:buNone/>
            </a:pPr>
            <a:endParaRPr lang="cs-CZ" b="1" u="sng" dirty="0" smtClean="0"/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836712"/>
            <a:ext cx="4539562" cy="133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212976"/>
            <a:ext cx="4349097" cy="142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42</TotalTime>
  <Words>274</Words>
  <Application>Microsoft Office PowerPoint</Application>
  <PresentationFormat>Předvádění na obrazovce (4:3)</PresentationFormat>
  <Paragraphs>127</Paragraphs>
  <Slides>13</Slides>
  <Notes>0</Notes>
  <HiddenSlides>1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sablona_prezentace_dum_nj</vt:lpstr>
      <vt:lpstr>Reprodukce v chovu skotu</vt:lpstr>
      <vt:lpstr>Snímek 2</vt:lpstr>
      <vt:lpstr>Základní pojmy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Reprodukce v chovu skotu</dc:title>
  <dc:creator>Administrator</dc:creator>
  <cp:lastModifiedBy>verys</cp:lastModifiedBy>
  <cp:revision>42</cp:revision>
  <dcterms:created xsi:type="dcterms:W3CDTF">2013-10-13T19:17:21Z</dcterms:created>
  <dcterms:modified xsi:type="dcterms:W3CDTF">2014-09-18T07:33:38Z</dcterms:modified>
</cp:coreProperties>
</file>