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65" r:id="rId13"/>
    <p:sldId id="260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wip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spodarska-zvirata.cz/inzeraty/vypis-inzeratu-3.htm?kat=21" TargetMode="External"/><Relationship Id="rId3" Type="http://schemas.openxmlformats.org/officeDocument/2006/relationships/hyperlink" Target="http://www.cestr.cz/clanky-narodni_vystava.html" TargetMode="External"/><Relationship Id="rId7" Type="http://schemas.openxmlformats.org/officeDocument/2006/relationships/hyperlink" Target="http://www.plemko.cz/montbeliard/strucna-charakteristika-jednotlivych-byku/" TargetMode="External"/><Relationship Id="rId2" Type="http://schemas.openxmlformats.org/officeDocument/2006/relationships/hyperlink" Target="http://cs.wikipedia.org/wiki/%C4%8Cesk%C3%BD_strakat%C3%BD_sko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lemko.cz/seversky-holstyn/" TargetMode="External"/><Relationship Id="rId5" Type="http://schemas.openxmlformats.org/officeDocument/2006/relationships/hyperlink" Target="http://www.farmakretin.websnadno.cz/Kravy.html" TargetMode="External"/><Relationship Id="rId4" Type="http://schemas.openxmlformats.org/officeDocument/2006/relationships/hyperlink" Target="http://www.bovin.qc.ca/fr/la-production/portrait-global/principales-races.php" TargetMode="External"/><Relationship Id="rId9" Type="http://schemas.openxmlformats.org/officeDocument/2006/relationships/hyperlink" Target="http://www.genesdiffusion.com/actu/2008-12-19-1st-charolais-bull-available-in-sexed-semen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/>
            <a:r>
              <a:rPr lang="cs-CZ" sz="5200" b="1" dirty="0" smtClean="0"/>
              <a:t>Plemenný standard a chovný cíl českého strakatého skot</a:t>
            </a:r>
            <a:endParaRPr lang="cs-CZ" sz="5200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Únor, 2014</a:t>
            </a:r>
            <a:endParaRPr lang="cs-CZ" sz="18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4"/>
            </a:pPr>
            <a:r>
              <a:rPr lang="cs-CZ" sz="2400" b="1" dirty="0" smtClean="0"/>
              <a:t>Užitkové křížení</a:t>
            </a:r>
          </a:p>
          <a:p>
            <a:pPr lvl="1"/>
            <a:r>
              <a:rPr lang="cs-CZ" sz="2200" dirty="0" err="1" smtClean="0"/>
              <a:t>CxMasná</a:t>
            </a:r>
            <a:r>
              <a:rPr lang="cs-CZ" sz="2200" dirty="0" smtClean="0"/>
              <a:t> plemena </a:t>
            </a:r>
          </a:p>
          <a:p>
            <a:pPr lvl="2"/>
            <a:r>
              <a:rPr lang="cs-CZ" sz="2000" dirty="0" smtClean="0"/>
              <a:t>Nevyhovující jalovice se připařují býky masných plemen, získáváme tele, které jde po výkrmu na jatky včetně matky.</a:t>
            </a:r>
          </a:p>
          <a:p>
            <a:endParaRPr lang="cs-CZ" sz="2400" dirty="0" smtClean="0"/>
          </a:p>
          <a:p>
            <a:endParaRPr lang="cs-CZ" dirty="0"/>
          </a:p>
        </p:txBody>
      </p:sp>
      <p:pic>
        <p:nvPicPr>
          <p:cNvPr id="3074" name="Picture 2" descr="http://www.plemko.cz/wp-content/uploads/2011/09/triomp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4267200" cy="3048001"/>
          </a:xfrm>
          <a:prstGeom prst="rect">
            <a:avLst/>
          </a:prstGeom>
          <a:noFill/>
        </p:spPr>
      </p:pic>
      <p:pic>
        <p:nvPicPr>
          <p:cNvPr id="3076" name="Picture 4" descr="https://encrypted-tbn3.gstatic.com/images?q=tbn:ANd9GcRYCvaLcwIXUCoDI0bKZDeCOIgSvc4me9G9m6Xua9hdmkVE8hYwR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88840"/>
            <a:ext cx="2495783" cy="1869429"/>
          </a:xfrm>
          <a:prstGeom prst="rect">
            <a:avLst/>
          </a:prstGeom>
          <a:noFill/>
        </p:spPr>
      </p:pic>
      <p:pic>
        <p:nvPicPr>
          <p:cNvPr id="3078" name="Picture 6" descr="http://www.genesdiffusion.com/actu/images/2008-12-18-realiste-g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77072"/>
            <a:ext cx="2923084" cy="175802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5"/>
            </a:pPr>
            <a:r>
              <a:rPr lang="cs-CZ" sz="2400" b="1" dirty="0" smtClean="0"/>
              <a:t>Využití </a:t>
            </a:r>
            <a:r>
              <a:rPr lang="cs-CZ" sz="2400" b="1" dirty="0" err="1" smtClean="0"/>
              <a:t>Montbeliardského</a:t>
            </a:r>
            <a:r>
              <a:rPr lang="cs-CZ" sz="2400" b="1" dirty="0" smtClean="0"/>
              <a:t> skotu</a:t>
            </a:r>
          </a:p>
          <a:p>
            <a:pPr lvl="1"/>
            <a:r>
              <a:rPr lang="cs-CZ" sz="2200" dirty="0" smtClean="0"/>
              <a:t>Z důvodu menšího počtu zvířat u plemene C se využívá francouzské plemeno, které je velmi podobné našemu českému strakatému skotu </a:t>
            </a:r>
          </a:p>
          <a:p>
            <a:pPr lvl="1"/>
            <a:r>
              <a:rPr lang="cs-CZ" sz="2200" dirty="0" smtClean="0"/>
              <a:t>Má shodné zbarvení a zaměření užitkovosti</a:t>
            </a:r>
          </a:p>
          <a:p>
            <a:pPr lvl="1"/>
            <a:r>
              <a:rPr lang="cs-CZ" sz="2200" dirty="0" smtClean="0"/>
              <a:t>Využívá se, aby u našeho plemene nedocházelo k příbuzenské plemenitbě</a:t>
            </a:r>
          </a:p>
          <a:p>
            <a:endParaRPr lang="cs-CZ" dirty="0"/>
          </a:p>
        </p:txBody>
      </p:sp>
      <p:pic>
        <p:nvPicPr>
          <p:cNvPr id="26626" name="Picture 2" descr="http://www.plemko.cz/wp-content/uploads/2012/09/13-fr6950401826-gaec_gonon_69_unistar_begonia_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4333994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Změření selekce (výběru)</a:t>
            </a:r>
          </a:p>
          <a:p>
            <a:pPr lvl="1"/>
            <a:r>
              <a:rPr lang="cs-CZ" sz="2200" dirty="0" smtClean="0"/>
              <a:t>Hlavní selekčním kritériem je produkce bílkovin (kg, %)</a:t>
            </a:r>
          </a:p>
          <a:p>
            <a:pPr lvl="1"/>
            <a:r>
              <a:rPr lang="cs-CZ" sz="2200" dirty="0" smtClean="0"/>
              <a:t>Selekce na masnou užitkovost</a:t>
            </a:r>
          </a:p>
          <a:p>
            <a:pPr lvl="1"/>
            <a:r>
              <a:rPr lang="cs-CZ" sz="2200" dirty="0" smtClean="0"/>
              <a:t>Zevnějšek – selekce na tělesný rámec, kapacitu těla, hloubkové rozměry, hmotnost, tvar vemene a záď</a:t>
            </a:r>
          </a:p>
          <a:p>
            <a:pPr lvl="1"/>
            <a:r>
              <a:rPr lang="cs-CZ" sz="2200" dirty="0" smtClean="0"/>
              <a:t>Plodnost, ranost, zdravotní stav, obtížnost porodů</a:t>
            </a:r>
          </a:p>
          <a:p>
            <a:pPr lvl="1"/>
            <a:r>
              <a:rPr lang="cs-CZ" sz="2200" dirty="0" smtClean="0"/>
              <a:t>Konzum objemné píce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Přednosti českého strakatého skotu</a:t>
            </a:r>
          </a:p>
          <a:p>
            <a:pPr lvl="1"/>
            <a:r>
              <a:rPr lang="cs-CZ" sz="2200" dirty="0" smtClean="0"/>
              <a:t>Vyšší obsah mléčných složek</a:t>
            </a:r>
          </a:p>
          <a:p>
            <a:pPr lvl="1"/>
            <a:r>
              <a:rPr lang="cs-CZ" sz="2200" dirty="0" smtClean="0"/>
              <a:t>Větší schopnost býků k výkrmu</a:t>
            </a:r>
          </a:p>
          <a:p>
            <a:pPr lvl="1"/>
            <a:r>
              <a:rPr lang="cs-CZ" sz="2200" dirty="0" smtClean="0"/>
              <a:t>Vyšší jatečná výtěžnost masa</a:t>
            </a:r>
          </a:p>
          <a:p>
            <a:pPr lvl="1"/>
            <a:r>
              <a:rPr lang="cs-CZ" sz="2200" dirty="0" smtClean="0"/>
              <a:t>Stabilní plodnost, lepší zdravotní stav</a:t>
            </a:r>
          </a:p>
          <a:p>
            <a:pPr lvl="1"/>
            <a:r>
              <a:rPr lang="cs-CZ" sz="2200" dirty="0" smtClean="0"/>
              <a:t>Schopnost příjmu a využití krmiva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2"/>
              </a:rPr>
              <a:t>http://cs.wikipedia.org/wiki/%C4%8Cesk%C3%BD_strakat%C3%BD_skot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2"/>
              </a:rPr>
              <a:t>http://cs.wikipedia.org/wiki/%C4%8Cesk%C3%BD_strakat%C3%BD_skot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3"/>
              </a:rPr>
              <a:t>http://www.cestr.cz/clanky-narodni_vystava.html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4"/>
              </a:rPr>
              <a:t>http://www.bovin.qc.ca/fr/la-production/portrait-global/principales-races.php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5"/>
              </a:rPr>
              <a:t>http://www.farmakretin.websnadno.cz/Kravy.html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6"/>
              </a:rPr>
              <a:t>http://www.plemko.cz/seversky-holstyn/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7"/>
              </a:rPr>
              <a:t>http://www.plemko.cz/montbeliard/strucna-charakteristika-jednotlivych-byku/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8"/>
              </a:rPr>
              <a:t>http://www.hospodarska-zvirata.cz/inzeraty/vypis-inzeratu-3.htm?kat=21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2014-02-16]. Dostupné z: </a:t>
            </a:r>
            <a:r>
              <a:rPr lang="it-IT" sz="1200" dirty="0" smtClean="0">
                <a:hlinkClick r:id="rId9"/>
              </a:rPr>
              <a:t>http://www.genesdiffusion.com/actu/2008-12-19-1st-charolais-bull-available-in-sexed-semen.aspx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907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Plemenný standard a chovný cíl českého strakatého skot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</a:t>
                      </a:r>
                      <a:r>
                        <a:rPr lang="cs-CZ" sz="1400" baseline="0" dirty="0" smtClean="0">
                          <a:latin typeface="+mj-lt"/>
                        </a:rPr>
                        <a:t> hodina</a:t>
                      </a:r>
                      <a:endParaRPr lang="cs-CZ" sz="1400" dirty="0" smtClean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52_1_S1_0906_D21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Chovný cíl</a:t>
            </a:r>
          </a:p>
          <a:p>
            <a:pPr lvl="1"/>
            <a:r>
              <a:rPr lang="cs-CZ" sz="2200" dirty="0" smtClean="0"/>
              <a:t>Vytyčuje požadavky na hospodářsky významné vlastnosti</a:t>
            </a:r>
          </a:p>
          <a:p>
            <a:pPr lvl="1"/>
            <a:r>
              <a:rPr lang="cs-CZ" sz="2200" dirty="0" smtClean="0"/>
              <a:t>Dalším šlechtěním tyto vlastnosti dosáhnout, zdokonalit a udržet</a:t>
            </a:r>
          </a:p>
          <a:p>
            <a:pPr lvl="1"/>
            <a:r>
              <a:rPr lang="cs-CZ" sz="2200" dirty="0" smtClean="0"/>
              <a:t>Vytýčení je dlouhodobé a stanovuje směr šlechtění</a:t>
            </a:r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sz="2400" b="1" dirty="0" smtClean="0"/>
              <a:t>Vytyčuje:</a:t>
            </a:r>
          </a:p>
          <a:p>
            <a:pPr lvl="1"/>
            <a:r>
              <a:rPr lang="cs-CZ" sz="2200" dirty="0" smtClean="0"/>
              <a:t>Užitkový směr</a:t>
            </a:r>
          </a:p>
          <a:p>
            <a:pPr lvl="1"/>
            <a:r>
              <a:rPr lang="cs-CZ" sz="2200" dirty="0" smtClean="0"/>
              <a:t>Produkce mléčných složek</a:t>
            </a:r>
          </a:p>
          <a:p>
            <a:pPr lvl="1"/>
            <a:r>
              <a:rPr lang="cs-CZ" sz="2200" dirty="0" smtClean="0"/>
              <a:t>Šlechtění na masnou užitkovost </a:t>
            </a:r>
          </a:p>
          <a:p>
            <a:pPr lvl="1"/>
            <a:r>
              <a:rPr lang="cs-CZ" sz="2200" dirty="0" smtClean="0"/>
              <a:t>Exteriér</a:t>
            </a:r>
          </a:p>
          <a:p>
            <a:pPr lvl="1"/>
            <a:r>
              <a:rPr lang="cs-CZ" sz="2200" dirty="0" smtClean="0"/>
              <a:t>Reprodukční vlastnosti – plodnost, snadnost porodu</a:t>
            </a:r>
          </a:p>
          <a:p>
            <a:pPr lvl="1"/>
            <a:r>
              <a:rPr lang="cs-CZ" sz="2200" dirty="0" smtClean="0"/>
              <a:t>Zdraví a odolnost, přizpůsobivost</a:t>
            </a:r>
          </a:p>
          <a:p>
            <a:pPr lvl="1"/>
            <a:r>
              <a:rPr lang="cs-CZ" sz="2200" dirty="0" smtClean="0"/>
              <a:t>Schopnost vysokého příjmu krmiv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Standard užitkových vlastností:</a:t>
            </a:r>
          </a:p>
          <a:p>
            <a:pPr lvl="1"/>
            <a:r>
              <a:rPr lang="cs-CZ" sz="2200" dirty="0" smtClean="0"/>
              <a:t>S</a:t>
            </a:r>
            <a:r>
              <a:rPr lang="cs-CZ" dirty="0" smtClean="0"/>
              <a:t>pecifikuje požadavky chovného cíle v dané etapě</a:t>
            </a:r>
          </a:p>
          <a:p>
            <a:pPr>
              <a:buNone/>
            </a:pPr>
            <a:r>
              <a:rPr lang="cs-CZ" sz="2400" b="1" dirty="0" smtClean="0"/>
              <a:t>Požadavky na mléčnou užitkovost:</a:t>
            </a:r>
          </a:p>
          <a:p>
            <a:pPr lvl="1"/>
            <a:r>
              <a:rPr lang="cs-CZ" sz="2200" dirty="0" smtClean="0"/>
              <a:t>Dojivost u krav 6000 -7500 kg</a:t>
            </a:r>
          </a:p>
          <a:p>
            <a:pPr lvl="1"/>
            <a:r>
              <a:rPr lang="cs-CZ" sz="2200" dirty="0" smtClean="0"/>
              <a:t>Dojivost u prvotelek 5600 – 6200 kg</a:t>
            </a:r>
          </a:p>
          <a:p>
            <a:pPr lvl="1"/>
            <a:r>
              <a:rPr lang="cs-CZ" sz="2200" dirty="0" smtClean="0"/>
              <a:t>Obsah tuku v mléce 4 – </a:t>
            </a:r>
            <a:r>
              <a:rPr lang="cs-CZ" sz="2200" dirty="0" err="1" smtClean="0"/>
              <a:t>4</a:t>
            </a:r>
            <a:r>
              <a:rPr lang="cs-CZ" sz="2200" dirty="0" smtClean="0"/>
              <a:t>,1 %</a:t>
            </a:r>
          </a:p>
          <a:p>
            <a:pPr lvl="1"/>
            <a:r>
              <a:rPr lang="cs-CZ" sz="2200" dirty="0" smtClean="0"/>
              <a:t>Obsah bílkovin </a:t>
            </a:r>
            <a:r>
              <a:rPr lang="cs-CZ" dirty="0" smtClean="0"/>
              <a:t>3,5 %</a:t>
            </a:r>
          </a:p>
          <a:p>
            <a:endParaRPr lang="cs-CZ" dirty="0"/>
          </a:p>
        </p:txBody>
      </p:sp>
      <p:pic>
        <p:nvPicPr>
          <p:cNvPr id="9218" name="Picture 2" descr="http://upload.wikimedia.org/wikipedia/commons/2/2f/Cesky_strakaty_k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3356992"/>
            <a:ext cx="4775317" cy="317207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Požadavky na tělesné rozměry:</a:t>
            </a:r>
          </a:p>
          <a:p>
            <a:pPr lvl="1"/>
            <a:r>
              <a:rPr lang="cs-CZ" sz="2200" dirty="0" smtClean="0"/>
              <a:t>Výška v kohoutku u dospělých krav 136 – 142 cm</a:t>
            </a:r>
          </a:p>
          <a:p>
            <a:pPr lvl="1"/>
            <a:r>
              <a:rPr lang="cs-CZ" sz="2200" dirty="0" smtClean="0"/>
              <a:t>Výška v kříži 140 – 144 cm</a:t>
            </a:r>
          </a:p>
          <a:p>
            <a:pPr lvl="1"/>
            <a:r>
              <a:rPr lang="cs-CZ" sz="2200" dirty="0" smtClean="0"/>
              <a:t>Hmotnost dospělých krav 650 – 750 kg</a:t>
            </a:r>
          </a:p>
          <a:p>
            <a:pPr lvl="1"/>
            <a:r>
              <a:rPr lang="cs-CZ" sz="2200" dirty="0" smtClean="0"/>
              <a:t>Hmotnost krav na první laktaci 520 kg</a:t>
            </a:r>
          </a:p>
          <a:p>
            <a:pPr lvl="1"/>
            <a:r>
              <a:rPr lang="cs-CZ" sz="2200" dirty="0" smtClean="0"/>
              <a:t>Průměrný denní přírůstek u jalovic do jednoho roku je 730 g, nad jeden rok 600 g</a:t>
            </a:r>
          </a:p>
          <a:p>
            <a:pPr lvl="1"/>
            <a:r>
              <a:rPr lang="cs-CZ" sz="2200" dirty="0" smtClean="0"/>
              <a:t>Průměrný denní přírůstek u býků ve výkrmu je 1300 g</a:t>
            </a:r>
          </a:p>
          <a:p>
            <a:pPr lvl="1"/>
            <a:r>
              <a:rPr lang="cs-CZ" sz="2200" dirty="0" smtClean="0"/>
              <a:t>Výtěžnost býků 57 – 59 %, třída za zmasilost optimální U, nejhůře </a:t>
            </a:r>
            <a:r>
              <a:rPr lang="cs-CZ" dirty="0" smtClean="0"/>
              <a:t>R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Požadavky na plodnost:</a:t>
            </a:r>
          </a:p>
          <a:p>
            <a:pPr lvl="1"/>
            <a:r>
              <a:rPr lang="cs-CZ" sz="2200" dirty="0" smtClean="0"/>
              <a:t>Zapouštění jalovic 420 - 450 kg, věk 16 – 18 měsíců, telení ve 25 – 27 měsících</a:t>
            </a:r>
          </a:p>
          <a:p>
            <a:pPr lvl="1"/>
            <a:r>
              <a:rPr lang="cs-CZ" sz="2200" dirty="0" smtClean="0"/>
              <a:t>Servis perioda do 100 dnů</a:t>
            </a:r>
          </a:p>
          <a:p>
            <a:pPr lvl="1"/>
            <a:r>
              <a:rPr lang="cs-CZ" sz="2200" dirty="0" smtClean="0"/>
              <a:t>Inseminační index do 1,8 </a:t>
            </a:r>
          </a:p>
          <a:p>
            <a:pPr lvl="1"/>
            <a:r>
              <a:rPr lang="cs-CZ" sz="2200" dirty="0" smtClean="0"/>
              <a:t>Mezidobí 380 – 390 dnů</a:t>
            </a:r>
          </a:p>
          <a:p>
            <a:pPr lvl="1"/>
            <a:r>
              <a:rPr lang="cs-CZ" sz="2200" dirty="0" smtClean="0"/>
              <a:t>Březost po 1. inseminaci – jalovice 60 – 70 %, krávy 50 – 60 %</a:t>
            </a:r>
          </a:p>
          <a:p>
            <a:endParaRPr lang="cs-CZ" dirty="0"/>
          </a:p>
        </p:txBody>
      </p:sp>
      <p:pic>
        <p:nvPicPr>
          <p:cNvPr id="7170" name="Picture 2" descr="http://upload.wikimedia.org/wikipedia/commons/0/08/Cesky_strakaty_by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4103018" cy="262593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Koncepce šlechtění českého strakatého skotu (C):</a:t>
            </a:r>
          </a:p>
          <a:p>
            <a:pPr lvl="1"/>
            <a:r>
              <a:rPr lang="cs-CZ" sz="2200" dirty="0" smtClean="0"/>
              <a:t>Vychází ze zákona o šlechtění a plemenitbě hospodářských zvířat z roku 1921</a:t>
            </a:r>
          </a:p>
          <a:p>
            <a:pPr lvl="1"/>
            <a:r>
              <a:rPr lang="cs-CZ" sz="2200" dirty="0" smtClean="0"/>
              <a:t>Byla dopracována svazem chovatelů českého strakatého skotu</a:t>
            </a:r>
          </a:p>
          <a:p>
            <a:pPr lvl="1"/>
            <a:r>
              <a:rPr lang="cs-CZ" sz="2200" dirty="0" smtClean="0"/>
              <a:t>Plemeno šlechtěno na kombinovaný </a:t>
            </a:r>
            <a:r>
              <a:rPr lang="cs-CZ" sz="2200" dirty="0" err="1" smtClean="0"/>
              <a:t>masomléčný</a:t>
            </a:r>
            <a:r>
              <a:rPr lang="cs-CZ" sz="2200" dirty="0" smtClean="0"/>
              <a:t> typ</a:t>
            </a:r>
          </a:p>
          <a:p>
            <a:pPr lvl="1"/>
            <a:r>
              <a:rPr lang="cs-CZ" sz="2200" dirty="0" smtClean="0"/>
              <a:t>Pro zařazení zvířat do plemenitby rozhoduje na prvním místě plemenný a užitkový typ, na druhém místě je podíl krve cizích plemen</a:t>
            </a:r>
          </a:p>
          <a:p>
            <a:pPr lvl="1"/>
            <a:r>
              <a:rPr lang="cs-CZ" sz="2200" dirty="0" smtClean="0"/>
              <a:t>Nadále budou vyhlašovaní zlepšovatelé masné užitkovosti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Druhy plemenitby:</a:t>
            </a:r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Čistokrevná plemenitba </a:t>
            </a:r>
          </a:p>
          <a:p>
            <a:pPr lvl="1"/>
            <a:r>
              <a:rPr lang="cs-CZ" sz="2200" dirty="0" err="1" smtClean="0"/>
              <a:t>CxC</a:t>
            </a:r>
            <a:endParaRPr lang="cs-CZ" sz="2200" dirty="0" smtClean="0"/>
          </a:p>
          <a:p>
            <a:endParaRPr lang="cs-CZ" sz="2400" dirty="0" smtClean="0"/>
          </a:p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Zušlechťovací křížení</a:t>
            </a:r>
          </a:p>
          <a:p>
            <a:pPr lvl="1"/>
            <a:r>
              <a:rPr lang="cs-CZ" sz="2200" dirty="0" err="1" smtClean="0"/>
              <a:t>CxA</a:t>
            </a:r>
            <a:r>
              <a:rPr lang="cs-CZ" sz="2200" dirty="0" smtClean="0"/>
              <a:t> = </a:t>
            </a:r>
            <a:r>
              <a:rPr lang="cs-CZ" sz="2200" dirty="0" err="1" smtClean="0"/>
              <a:t>CAxR</a:t>
            </a:r>
            <a:r>
              <a:rPr lang="cs-CZ" sz="2200" dirty="0" smtClean="0"/>
              <a:t> = CAR</a:t>
            </a:r>
          </a:p>
          <a:p>
            <a:pPr lvl="2"/>
            <a:r>
              <a:rPr lang="cs-CZ" sz="2000" dirty="0" smtClean="0"/>
              <a:t>Pro zlepšení tvarových a funkčních vlastností vemene se překřižoval český strakatý skot s </a:t>
            </a:r>
            <a:r>
              <a:rPr lang="cs-CZ" sz="2000" dirty="0" err="1" smtClean="0"/>
              <a:t>ayrshirem</a:t>
            </a:r>
            <a:r>
              <a:rPr lang="cs-CZ" sz="2000" dirty="0" smtClean="0"/>
              <a:t>, kříženky byly malé, proto se provedlo překřížení těchto kříženek s </a:t>
            </a:r>
            <a:r>
              <a:rPr lang="cs-CZ" sz="2000" dirty="0" err="1" smtClean="0"/>
              <a:t>red</a:t>
            </a:r>
            <a:r>
              <a:rPr lang="cs-CZ" sz="2000" dirty="0" smtClean="0"/>
              <a:t> </a:t>
            </a:r>
            <a:r>
              <a:rPr lang="cs-CZ" sz="2000" dirty="0" err="1" smtClean="0"/>
              <a:t>holštýnem</a:t>
            </a:r>
            <a:r>
              <a:rPr lang="cs-CZ" sz="2000" dirty="0" smtClean="0"/>
              <a:t> (červený </a:t>
            </a:r>
            <a:r>
              <a:rPr lang="cs-CZ" sz="2000" dirty="0" err="1" smtClean="0"/>
              <a:t>holštýn</a:t>
            </a:r>
            <a:r>
              <a:rPr lang="cs-CZ" sz="2000" dirty="0" smtClean="0"/>
              <a:t>). Došlo ke zvětšení tělesného rámce a zlepšení mléčné užitkovosti.</a:t>
            </a:r>
          </a:p>
          <a:p>
            <a:endParaRPr lang="cs-CZ" dirty="0"/>
          </a:p>
        </p:txBody>
      </p:sp>
      <p:pic>
        <p:nvPicPr>
          <p:cNvPr id="5122" name="Picture 2" descr="http://www.cestr.cz/files/radesinska_svratka_2008/rs_vystava2008_410_nejlepsi_vemen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3257600" cy="2692045"/>
          </a:xfrm>
          <a:prstGeom prst="rect">
            <a:avLst/>
          </a:prstGeom>
          <a:noFill/>
        </p:spPr>
      </p:pic>
      <p:pic>
        <p:nvPicPr>
          <p:cNvPr id="5124" name="Picture 4" descr="http://www.bovin.qc.ca/bovins_files/images/races/laitieres/ayrshire_m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941168"/>
            <a:ext cx="2170212" cy="164502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 decel="100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 decel="100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 decel="100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3"/>
            </a:pPr>
            <a:r>
              <a:rPr lang="cs-CZ" sz="2400" b="1" dirty="0" err="1" smtClean="0"/>
              <a:t>Převodné</a:t>
            </a:r>
            <a:r>
              <a:rPr lang="cs-CZ" sz="2400" b="1" dirty="0" smtClean="0"/>
              <a:t> křížení</a:t>
            </a:r>
          </a:p>
          <a:p>
            <a:pPr lvl="1"/>
            <a:r>
              <a:rPr lang="cs-CZ" sz="2200" dirty="0" err="1" smtClean="0"/>
              <a:t>CxH</a:t>
            </a:r>
            <a:endParaRPr lang="cs-CZ" sz="2200" dirty="0" smtClean="0"/>
          </a:p>
          <a:p>
            <a:pPr lvl="2"/>
            <a:r>
              <a:rPr lang="cs-CZ" sz="2000" dirty="0" smtClean="0"/>
              <a:t>Český strakatý skot se křížil s </a:t>
            </a:r>
            <a:r>
              <a:rPr lang="cs-CZ" sz="2000" dirty="0" err="1" smtClean="0"/>
              <a:t>holštýnem</a:t>
            </a:r>
            <a:r>
              <a:rPr lang="cs-CZ" sz="2000" dirty="0" smtClean="0"/>
              <a:t> (černostrakatým skotem) po dobu 4 až 6 generací</a:t>
            </a:r>
          </a:p>
          <a:p>
            <a:pPr lvl="2"/>
            <a:r>
              <a:rPr lang="cs-CZ" sz="2000" dirty="0" smtClean="0"/>
              <a:t>Získali jsme nové plemeno, které se přizpůsobilo našim podmínkám a krmivové základně</a:t>
            </a:r>
          </a:p>
          <a:p>
            <a:pPr lvl="2"/>
            <a:r>
              <a:rPr lang="cs-CZ" sz="2000" dirty="0" smtClean="0"/>
              <a:t>V páté generaci hovoříme o čistokrevném zvířeti, i když má minimální podíle po C</a:t>
            </a:r>
          </a:p>
          <a:p>
            <a:endParaRPr lang="cs-CZ" dirty="0"/>
          </a:p>
        </p:txBody>
      </p:sp>
      <p:pic>
        <p:nvPicPr>
          <p:cNvPr id="4098" name="Picture 2" descr="http://farmakretin.websnadno.cz/kravicky/k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3626768" cy="2611274"/>
          </a:xfrm>
          <a:prstGeom prst="rect">
            <a:avLst/>
          </a:prstGeom>
          <a:noFill/>
        </p:spPr>
      </p:pic>
      <p:pic>
        <p:nvPicPr>
          <p:cNvPr id="4100" name="Picture 4" descr="http://www.plemko.cz/wp-content/uploads/2010/04/a3_re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140968"/>
            <a:ext cx="3875584" cy="273713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31</TotalTime>
  <Words>470</Words>
  <Application>Microsoft Office PowerPoint</Application>
  <PresentationFormat>Předvádění na obrazovce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sablona_prezentace_dum_nj</vt:lpstr>
      <vt:lpstr>Plemenný standard a chovný cíl českého strakatého skot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Plemenný standard a chovný cíl českého strakatého skot</dc:title>
  <dc:creator>Administrator</dc:creator>
  <cp:lastModifiedBy>verys</cp:lastModifiedBy>
  <cp:revision>49</cp:revision>
  <dcterms:created xsi:type="dcterms:W3CDTF">2014-02-16T16:12:03Z</dcterms:created>
  <dcterms:modified xsi:type="dcterms:W3CDTF">2014-09-18T07:44:09Z</dcterms:modified>
</cp:coreProperties>
</file>