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60" r:id="rId2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ootechnika.cz/fotoalbum/technologie_-ustajeni-a-prvky-managementu-chovu/vazne-ustajeni-skotu/vazne-ustajeni-skotu-.html" TargetMode="External"/><Relationship Id="rId13" Type="http://schemas.openxmlformats.org/officeDocument/2006/relationships/hyperlink" Target="http://www.nakobylce12.org/Index/Ukaz.cfm?pg=Farma/odrohovani_telat" TargetMode="External"/><Relationship Id="rId3" Type="http://schemas.openxmlformats.org/officeDocument/2006/relationships/hyperlink" Target="http://fotky.tauchman.cz/galerie-akce-20090425-Recko-Pohori-Pindos-Olymp-a-klastery-Meteora" TargetMode="External"/><Relationship Id="rId7" Type="http://schemas.openxmlformats.org/officeDocument/2006/relationships/hyperlink" Target="http://www.zootechnika.cz/clanky/ekologicke-zemedelstvi/ustajeni-skotu-v-eko-zemedelstvi.html" TargetMode="External"/><Relationship Id="rId12" Type="http://schemas.openxmlformats.org/officeDocument/2006/relationships/hyperlink" Target="http://www.eshop-zemedelske-potreby.cz/plynovy-kauter-vulcan-na-odrohovani-telat/d-81291/" TargetMode="External"/><Relationship Id="rId2" Type="http://schemas.openxmlformats.org/officeDocument/2006/relationships/hyperlink" Target="http://zviratkaaaa.blog.cz/0908/obrazky-kravice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rmtec.cz/reference-skot/mlecna-farma-pro-kravy-ucaly-i20.html" TargetMode="External"/><Relationship Id="rId11" Type="http://schemas.openxmlformats.org/officeDocument/2006/relationships/hyperlink" Target="http://www.zootechnika.cz/clanky/chov-skotu/ustajeni-skotu/pohybove-chodby---skot.html" TargetMode="External"/><Relationship Id="rId5" Type="http://schemas.openxmlformats.org/officeDocument/2006/relationships/hyperlink" Target="http://ekonomika.idnes.cz/mleko-prodelava-vychodocesti-farmari-prodaji-kravy-na-zapad-pl6-/ekonomika.aspx?c=A090717_204303_ekonomika_dp" TargetMode="External"/><Relationship Id="rId10" Type="http://schemas.openxmlformats.org/officeDocument/2006/relationships/hyperlink" Target="http://www.agropress.cz/ustajeni_dojnic.php" TargetMode="External"/><Relationship Id="rId4" Type="http://schemas.openxmlformats.org/officeDocument/2006/relationships/hyperlink" Target="http://www.svetfarmaru.estranky.cz/clanky/galerie-zvirat/kravy_-kozy_-ovce.html" TargetMode="External"/><Relationship Id="rId9" Type="http://schemas.openxmlformats.org/officeDocument/2006/relationships/hyperlink" Target="http://www.vuzv.cz/index.php?p=chov_prezvykavcu&amp;site=TechnologieChov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1728638"/>
          </a:xfrm>
        </p:spPr>
        <p:txBody>
          <a:bodyPr/>
          <a:lstStyle/>
          <a:p>
            <a:pPr algn="ctr"/>
            <a:r>
              <a:rPr lang="cs-CZ" b="1" dirty="0" smtClean="0"/>
              <a:t>Krmení </a:t>
            </a:r>
            <a:r>
              <a:rPr lang="cs-CZ" b="1" dirty="0" err="1" smtClean="0"/>
              <a:t>vysokoprodukčních</a:t>
            </a:r>
            <a:r>
              <a:rPr lang="cs-CZ" b="1" dirty="0" smtClean="0"/>
              <a:t> dojnic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Prosinec,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Příjem bílkovin:</a:t>
            </a:r>
            <a:endParaRPr lang="cs-CZ" sz="2400" dirty="0" smtClean="0"/>
          </a:p>
          <a:p>
            <a:pPr lvl="1"/>
            <a:r>
              <a:rPr lang="cs-CZ" sz="2200" dirty="0" smtClean="0"/>
              <a:t>V 1. fázi laktace je vysoký požadavek na koncentraci bílkovin (19 – 20 % ze sušiny)</a:t>
            </a:r>
          </a:p>
          <a:p>
            <a:pPr lvl="1"/>
            <a:r>
              <a:rPr lang="cs-CZ" sz="2200" dirty="0" smtClean="0"/>
              <a:t>Z celkového příjmu bílkovin je 60 % degradováno v bachoru</a:t>
            </a:r>
          </a:p>
          <a:p>
            <a:pPr lvl="1"/>
            <a:r>
              <a:rPr lang="cs-CZ" sz="2200" dirty="0" smtClean="0"/>
              <a:t>Zbytek je nedegradován, ale tráven ve slezu a střevech</a:t>
            </a:r>
          </a:p>
          <a:p>
            <a:pPr lvl="1"/>
            <a:r>
              <a:rPr lang="cs-CZ" sz="2200" dirty="0" smtClean="0"/>
              <a:t>Zdrojem nedegradovatelných bílkovin jsou tepelně opracované zrniny, pokrutiny, sója</a:t>
            </a:r>
          </a:p>
          <a:p>
            <a:pPr lvl="1"/>
            <a:r>
              <a:rPr lang="cs-CZ" sz="2200" dirty="0" smtClean="0"/>
              <a:t>Kráva s produkcí nad 35 kg potřebuje přídavek bílkovin, dříve se používala masokostní moučka (dnes je kvůli nemoci BSE zakázaná)</a:t>
            </a:r>
          </a:p>
          <a:p>
            <a:pPr lvl="1"/>
            <a:r>
              <a:rPr lang="cs-CZ" sz="2200" dirty="0" smtClean="0"/>
              <a:t>Část bílkovin se dá nahradit i močovinou (nepoužívá se)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Příjem vlákniny:</a:t>
            </a:r>
            <a:endParaRPr lang="cs-CZ" sz="2400" dirty="0" smtClean="0"/>
          </a:p>
          <a:p>
            <a:pPr lvl="1"/>
            <a:r>
              <a:rPr lang="cs-CZ" sz="2200" dirty="0" smtClean="0"/>
              <a:t>Nezbytná pro správnou funkci bachoru</a:t>
            </a:r>
          </a:p>
          <a:p>
            <a:pPr lvl="1"/>
            <a:r>
              <a:rPr lang="cs-CZ" sz="2200" dirty="0" smtClean="0"/>
              <a:t>Nesmí klesnout pod 15 %, jestliže poklesne, dochází k omezení přežvykování, klesá tučnost mléka</a:t>
            </a:r>
          </a:p>
          <a:p>
            <a:pPr marL="352425" lvl="1">
              <a:buNone/>
            </a:pPr>
            <a:r>
              <a:rPr lang="cs-CZ" sz="2200" dirty="0" smtClean="0"/>
              <a:t>Dělení:</a:t>
            </a:r>
          </a:p>
          <a:p>
            <a:pPr lvl="1"/>
            <a:r>
              <a:rPr lang="cs-CZ" sz="2200" dirty="0" smtClean="0"/>
              <a:t>ADF – kyselá, má rozhodující vliv na stravitelnost</a:t>
            </a:r>
          </a:p>
          <a:p>
            <a:pPr lvl="1"/>
            <a:r>
              <a:rPr lang="cs-CZ" sz="2200" dirty="0" smtClean="0"/>
              <a:t>NDF – neutrální, ovlivňuje příjem sušiny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Minerální látky:</a:t>
            </a:r>
            <a:endParaRPr lang="cs-CZ" sz="2400" dirty="0" smtClean="0"/>
          </a:p>
          <a:p>
            <a:pPr lvl="1"/>
            <a:r>
              <a:rPr lang="cs-CZ" sz="2200" dirty="0" smtClean="0"/>
              <a:t>Sledují se požadavky minimálně na 15 druhů makro a </a:t>
            </a:r>
            <a:r>
              <a:rPr lang="cs-CZ" sz="2200" dirty="0" err="1" smtClean="0"/>
              <a:t>mikroprvků</a:t>
            </a:r>
            <a:endParaRPr lang="cs-CZ" sz="2200" dirty="0" smtClean="0"/>
          </a:p>
          <a:p>
            <a:pPr lvl="1"/>
            <a:r>
              <a:rPr lang="cs-CZ" sz="2200" dirty="0" smtClean="0"/>
              <a:t>Kromě minerálních látek se musí sledovat i vitamíny A, D, E 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Technika krmení v rané laktaci:</a:t>
            </a:r>
            <a:endParaRPr lang="cs-CZ" sz="2400" dirty="0" smtClean="0"/>
          </a:p>
          <a:p>
            <a:pPr lvl="1"/>
            <a:r>
              <a:rPr lang="cs-CZ" sz="2200" dirty="0" smtClean="0"/>
              <a:t>Dávku jádra postupně zvyšovat o 0,5 – 0,75 kg</a:t>
            </a:r>
          </a:p>
          <a:p>
            <a:pPr lvl="1"/>
            <a:r>
              <a:rPr lang="cs-CZ" sz="2200" dirty="0" smtClean="0"/>
              <a:t>Poskytovat kvalitní seno</a:t>
            </a:r>
          </a:p>
          <a:p>
            <a:pPr lvl="1"/>
            <a:r>
              <a:rPr lang="cs-CZ" sz="2200" dirty="0" smtClean="0"/>
              <a:t>Nepřekrmovat objemným krmivem</a:t>
            </a:r>
          </a:p>
          <a:p>
            <a:pPr lvl="1"/>
            <a:r>
              <a:rPr lang="cs-CZ" sz="2200" dirty="0" smtClean="0"/>
              <a:t>Dávku jádra rozdělit na 4 – 6 krmení za den (krmné automaty)</a:t>
            </a:r>
          </a:p>
          <a:p>
            <a:pPr lvl="1"/>
            <a:r>
              <a:rPr lang="cs-CZ" sz="2200" dirty="0" smtClean="0"/>
              <a:t>Pokud se zkrmují bílkovinné koncentráty, podávat je až po glycidových krmivech</a:t>
            </a:r>
          </a:p>
          <a:p>
            <a:pPr lvl="1"/>
            <a:r>
              <a:rPr lang="cs-CZ" sz="2200" dirty="0" smtClean="0"/>
              <a:t>Zrniny krmit ve formě mačkané či hrubozrnné</a:t>
            </a:r>
          </a:p>
          <a:p>
            <a:pPr lvl="1"/>
            <a:r>
              <a:rPr lang="cs-CZ" sz="2200" dirty="0" smtClean="0"/>
              <a:t>Objemná krmiva 3x denně</a:t>
            </a:r>
          </a:p>
          <a:p>
            <a:pPr lvl="1"/>
            <a:r>
              <a:rPr lang="cs-CZ" sz="2200" dirty="0" smtClean="0"/>
              <a:t>Dodržovat předepsané koncentrace minerálních látek</a:t>
            </a:r>
          </a:p>
          <a:p>
            <a:pPr lvl="1"/>
            <a:r>
              <a:rPr lang="cs-CZ" sz="2200" dirty="0" smtClean="0"/>
              <a:t>Příznakem nedostatku vápníku a fosforu je zhoršení zdravotního stavu končetin (našlapování na patky, přerůstání rohoviny)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1"/>
            <a:r>
              <a:rPr lang="cs-CZ" sz="2200" dirty="0" smtClean="0"/>
              <a:t>Nutno zabraňovat překyselení žaludku podáváním a výběrem jádra (např. kukuřice se v bachoru rozkládá pomaleji než pšenice nebo ječmen)</a:t>
            </a:r>
            <a:r>
              <a:rPr lang="cs-CZ" dirty="0" smtClean="0"/>
              <a:t> </a:t>
            </a:r>
          </a:p>
          <a:p>
            <a:pPr lvl="1"/>
            <a:endParaRPr lang="cs-CZ" dirty="0" smtClean="0"/>
          </a:p>
          <a:p>
            <a:pPr>
              <a:buNone/>
            </a:pPr>
            <a:r>
              <a:rPr lang="cs-CZ" sz="2400" b="1" dirty="0" smtClean="0"/>
              <a:t>Metabolické choroby v rané laktaci:</a:t>
            </a:r>
            <a:endParaRPr lang="cs-CZ" sz="2400" dirty="0" smtClean="0"/>
          </a:p>
          <a:p>
            <a:pPr lvl="1"/>
            <a:r>
              <a:rPr lang="cs-CZ" sz="2200" dirty="0" smtClean="0"/>
              <a:t>Ketóza</a:t>
            </a:r>
          </a:p>
          <a:p>
            <a:pPr lvl="1"/>
            <a:r>
              <a:rPr lang="cs-CZ" sz="2200" dirty="0" smtClean="0"/>
              <a:t>Acidóza</a:t>
            </a:r>
          </a:p>
          <a:p>
            <a:pPr lvl="1"/>
            <a:r>
              <a:rPr lang="cs-CZ" sz="2200" dirty="0" smtClean="0"/>
              <a:t>Alkalóza</a:t>
            </a:r>
          </a:p>
          <a:p>
            <a:pPr lvl="1"/>
            <a:r>
              <a:rPr lang="cs-CZ" sz="2200" dirty="0" smtClean="0"/>
              <a:t>Ulehnutí po porodu</a:t>
            </a:r>
          </a:p>
          <a:p>
            <a:pPr lvl="1"/>
            <a:r>
              <a:rPr lang="cs-CZ" sz="2200" dirty="0" smtClean="0"/>
              <a:t>Otoky vemene – porucha lymfatického systému, dochází ke koncentraci tekutin ve vemeni</a:t>
            </a:r>
          </a:p>
          <a:p>
            <a:pPr lvl="1"/>
            <a:r>
              <a:rPr lang="cs-CZ" sz="2200" dirty="0" smtClean="0"/>
              <a:t>Dislokace slezu – posunutí slezu v důsledku vysoké dávky jádra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Střed laktace:</a:t>
            </a:r>
            <a:endParaRPr lang="cs-CZ" dirty="0" smtClean="0"/>
          </a:p>
          <a:p>
            <a:pPr lvl="1"/>
            <a:r>
              <a:rPr lang="cs-CZ" sz="2200" dirty="0" smtClean="0"/>
              <a:t>Je od 70. – 140. dne</a:t>
            </a:r>
          </a:p>
          <a:p>
            <a:pPr lvl="1"/>
            <a:r>
              <a:rPr lang="cs-CZ" sz="2200" dirty="0" smtClean="0"/>
              <a:t>Energetická bilance je kladná</a:t>
            </a:r>
          </a:p>
          <a:p>
            <a:pPr lvl="1"/>
            <a:r>
              <a:rPr lang="cs-CZ" sz="2200" dirty="0" smtClean="0"/>
              <a:t>Dochází k mírnému poklesu užitkovosti</a:t>
            </a:r>
          </a:p>
          <a:p>
            <a:pPr lvl="1"/>
            <a:r>
              <a:rPr lang="cs-CZ" sz="2200" dirty="0" smtClean="0"/>
              <a:t>Dojnice nabírá zpět hmotnost – měla by zabřeznout, musí se provést korekce KD (snížit koncentraci bílkovin pod 17 %, krmení jádrem 3 – 4x denně, objemná krmiva 2x denně)</a:t>
            </a:r>
          </a:p>
          <a:p>
            <a:endParaRPr lang="cs-CZ" dirty="0"/>
          </a:p>
        </p:txBody>
      </p:sp>
      <p:pic>
        <p:nvPicPr>
          <p:cNvPr id="8194" name="Picture 2" descr="http://i.idnes.cz/09/051/gal/VEN2ae1e7_141045_1073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645024"/>
            <a:ext cx="4381500" cy="2552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Pozdní laktace:</a:t>
            </a:r>
            <a:endParaRPr lang="cs-CZ" sz="2400" dirty="0" smtClean="0"/>
          </a:p>
          <a:p>
            <a:pPr lvl="1"/>
            <a:r>
              <a:rPr lang="cs-CZ" sz="2200" dirty="0" smtClean="0"/>
              <a:t>Postupně klesá užitkovost</a:t>
            </a:r>
          </a:p>
          <a:p>
            <a:pPr lvl="1"/>
            <a:r>
              <a:rPr lang="cs-CZ" sz="2200" dirty="0" smtClean="0"/>
              <a:t>Kondice je zvýšena na minimálně 3,5 bodu</a:t>
            </a:r>
          </a:p>
          <a:p>
            <a:pPr lvl="1"/>
            <a:r>
              <a:rPr lang="cs-CZ" sz="2200" dirty="0" smtClean="0"/>
              <a:t>V krmné dávce převládají objemná krmiva (krmení 2x denně)</a:t>
            </a:r>
          </a:p>
          <a:p>
            <a:pPr lvl="1"/>
            <a:r>
              <a:rPr lang="cs-CZ" sz="2200" dirty="0" smtClean="0"/>
              <a:t>Na konci období nutno provést </a:t>
            </a:r>
            <a:r>
              <a:rPr lang="cs-CZ" sz="2200" dirty="0" err="1" smtClean="0"/>
              <a:t>zasušení</a:t>
            </a:r>
            <a:r>
              <a:rPr lang="cs-CZ" sz="2200" dirty="0" smtClean="0"/>
              <a:t> (1 – </a:t>
            </a:r>
            <a:r>
              <a:rPr lang="cs-CZ" sz="2200" dirty="0" err="1" smtClean="0"/>
              <a:t>1</a:t>
            </a:r>
            <a:r>
              <a:rPr lang="cs-CZ" sz="2200" dirty="0" smtClean="0"/>
              <a:t>,5 měsíce před porodem – přestane se podávat šťavnaté krmivo, krmí se senem a sníží se přísun vody na 1 – </a:t>
            </a:r>
            <a:r>
              <a:rPr lang="cs-CZ" sz="2200" dirty="0" err="1" smtClean="0"/>
              <a:t>1</a:t>
            </a:r>
            <a:r>
              <a:rPr lang="cs-CZ" sz="2200" dirty="0" smtClean="0"/>
              <a:t>,5 dne. Provede se to jednorázově a ošetří se vemeno danými přípravky.)</a:t>
            </a:r>
          </a:p>
          <a:p>
            <a:pPr lvl="1"/>
            <a:r>
              <a:rPr lang="cs-CZ" sz="2200" dirty="0" smtClean="0"/>
              <a:t>V den </a:t>
            </a:r>
            <a:r>
              <a:rPr lang="cs-CZ" sz="2200" dirty="0" err="1" smtClean="0"/>
              <a:t>zasušení</a:t>
            </a:r>
            <a:r>
              <a:rPr lang="cs-CZ" sz="2200" dirty="0" smtClean="0"/>
              <a:t> provést přesun do skupiny krav stojících na sucho</a:t>
            </a:r>
          </a:p>
          <a:p>
            <a:pPr lvl="1"/>
            <a:r>
              <a:rPr lang="cs-CZ" sz="2200" dirty="0" smtClean="0"/>
              <a:t>Ustájení dojnic – volné, s lehacími boxy</a:t>
            </a:r>
          </a:p>
          <a:p>
            <a:pPr lvl="1"/>
            <a:r>
              <a:rPr lang="cs-CZ" sz="2200" dirty="0" smtClean="0"/>
              <a:t>Optimální prostředí</a:t>
            </a:r>
          </a:p>
          <a:p>
            <a:pPr lvl="1"/>
            <a:r>
              <a:rPr lang="cs-CZ" sz="2200" dirty="0" smtClean="0"/>
              <a:t>Vhodné pracovní podmínky</a:t>
            </a:r>
          </a:p>
          <a:p>
            <a:pPr lvl="1"/>
            <a:r>
              <a:rPr lang="cs-CZ" sz="2200" dirty="0" smtClean="0"/>
              <a:t>Příznivé ovlivnění ekonomiky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Požadavky:</a:t>
            </a:r>
            <a:endParaRPr lang="cs-CZ" sz="2400" dirty="0" smtClean="0"/>
          </a:p>
          <a:p>
            <a:pPr lvl="1"/>
            <a:r>
              <a:rPr lang="cs-CZ" sz="2200" dirty="0" smtClean="0"/>
              <a:t>Ve volných stájích stačí teplota 6 – 10 °C</a:t>
            </a:r>
          </a:p>
          <a:p>
            <a:pPr lvl="1"/>
            <a:r>
              <a:rPr lang="cs-CZ" sz="2200" dirty="0" smtClean="0"/>
              <a:t>Ve vazných stájích stačí teplota 10 – 15 °C</a:t>
            </a:r>
          </a:p>
          <a:p>
            <a:pPr lvl="1"/>
            <a:r>
              <a:rPr lang="cs-CZ" sz="2200" dirty="0" smtClean="0"/>
              <a:t>Relativní vlhkost vzduchu 50 – 70 %</a:t>
            </a:r>
          </a:p>
          <a:p>
            <a:pPr lvl="1"/>
            <a:r>
              <a:rPr lang="cs-CZ" sz="2200" dirty="0" smtClean="0"/>
              <a:t>Koncentrace plynů – CO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 – 0,2 %, NH</a:t>
            </a:r>
            <a:r>
              <a:rPr lang="cs-CZ" sz="2200" baseline="-25000" dirty="0" smtClean="0"/>
              <a:t>3</a:t>
            </a:r>
            <a:r>
              <a:rPr lang="cs-CZ" sz="2200" dirty="0" smtClean="0"/>
              <a:t> – 0,002 %, H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S – 0,001 %</a:t>
            </a:r>
          </a:p>
          <a:p>
            <a:pPr lvl="1"/>
            <a:r>
              <a:rPr lang="cs-CZ" sz="2200" dirty="0" smtClean="0"/>
              <a:t>Proudění vzduchu v zimě 0,25 m/s, v létě 0,5 m/s</a:t>
            </a:r>
          </a:p>
          <a:p>
            <a:pPr lvl="1"/>
            <a:r>
              <a:rPr lang="cs-CZ" sz="2200" dirty="0" smtClean="0"/>
              <a:t>Světlé stáje</a:t>
            </a:r>
          </a:p>
          <a:p>
            <a:endParaRPr lang="cs-CZ" dirty="0"/>
          </a:p>
        </p:txBody>
      </p:sp>
      <p:pic>
        <p:nvPicPr>
          <p:cNvPr id="6146" name="Picture 2" descr="http://www.farmtec.cz/w900/mlecna-farma-pro-kravy-ucaly-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3875584" cy="29066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Způsoby ustájení:</a:t>
            </a:r>
            <a:endParaRPr lang="cs-CZ" sz="2400" dirty="0" smtClean="0"/>
          </a:p>
          <a:p>
            <a:pPr>
              <a:buNone/>
            </a:pPr>
            <a:r>
              <a:rPr lang="cs-CZ" b="1" dirty="0" smtClean="0"/>
              <a:t> </a:t>
            </a:r>
            <a:endParaRPr lang="cs-CZ" dirty="0" smtClean="0"/>
          </a:p>
          <a:p>
            <a:pPr lvl="1">
              <a:buNone/>
            </a:pPr>
            <a:r>
              <a:rPr lang="cs-CZ" sz="2200" b="1" dirty="0" smtClean="0"/>
              <a:t>Vazné</a:t>
            </a:r>
            <a:endParaRPr lang="cs-CZ" sz="2200" dirty="0" smtClean="0"/>
          </a:p>
          <a:p>
            <a:pPr lvl="1"/>
            <a:r>
              <a:rPr lang="cs-CZ" sz="2200" dirty="0" smtClean="0"/>
              <a:t>Dlouhé</a:t>
            </a:r>
          </a:p>
          <a:p>
            <a:pPr lvl="1"/>
            <a:r>
              <a:rPr lang="cs-CZ" sz="2200" dirty="0" smtClean="0"/>
              <a:t>Střední – 200 – 230 cm</a:t>
            </a:r>
          </a:p>
          <a:p>
            <a:pPr lvl="1"/>
            <a:r>
              <a:rPr lang="cs-CZ" sz="2200" dirty="0" smtClean="0"/>
              <a:t>Krátké – 160 – 180 cm úspora slámy, udržení dojnic v čistotě</a:t>
            </a:r>
          </a:p>
          <a:p>
            <a:pPr lvl="1"/>
            <a:r>
              <a:rPr lang="cs-CZ" sz="2200" b="1" dirty="0" smtClean="0"/>
              <a:t>Výhody</a:t>
            </a:r>
            <a:r>
              <a:rPr lang="cs-CZ" sz="2200" dirty="0" smtClean="0"/>
              <a:t> – klid ve stáji, přehled, individuální péče</a:t>
            </a:r>
          </a:p>
          <a:p>
            <a:pPr lvl="1"/>
            <a:r>
              <a:rPr lang="cs-CZ" sz="2200" b="1" dirty="0" smtClean="0"/>
              <a:t>Nevýhody</a:t>
            </a:r>
            <a:r>
              <a:rPr lang="cs-CZ" sz="2200" dirty="0" smtClean="0"/>
              <a:t> – větší pracnost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122" name="Picture 2" descr="http://www.zootechnika.cz/img/picture/528/eutorier2008-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0648"/>
            <a:ext cx="2497460" cy="1873095"/>
          </a:xfrm>
          <a:prstGeom prst="rect">
            <a:avLst/>
          </a:prstGeom>
          <a:noFill/>
        </p:spPr>
      </p:pic>
      <p:pic>
        <p:nvPicPr>
          <p:cNvPr id="5126" name="Picture 6" descr="http://www.zootechnika.cz/img/mid/439/vazne-ustajeni-skotu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3085356" cy="23140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1">
              <a:buNone/>
            </a:pPr>
            <a:r>
              <a:rPr lang="cs-CZ" sz="2200" b="1" dirty="0" smtClean="0"/>
              <a:t>Volné</a:t>
            </a:r>
            <a:endParaRPr lang="cs-CZ" sz="2200" dirty="0" smtClean="0"/>
          </a:p>
          <a:p>
            <a:pPr lvl="1"/>
            <a:r>
              <a:rPr lang="cs-CZ" sz="2200" b="1" dirty="0" smtClean="0"/>
              <a:t>Boxové</a:t>
            </a:r>
            <a:endParaRPr lang="cs-CZ" sz="2200" dirty="0" smtClean="0"/>
          </a:p>
          <a:p>
            <a:pPr lvl="1"/>
            <a:r>
              <a:rPr lang="cs-CZ" sz="2200" b="1" dirty="0" smtClean="0"/>
              <a:t>Hluboká podestýlka</a:t>
            </a:r>
            <a:endParaRPr lang="cs-CZ" sz="2200" dirty="0" smtClean="0"/>
          </a:p>
          <a:p>
            <a:pPr lvl="1"/>
            <a:r>
              <a:rPr lang="cs-CZ" sz="2200" b="1" dirty="0" smtClean="0"/>
              <a:t>Ploché přistýlání</a:t>
            </a:r>
            <a:endParaRPr lang="cs-CZ" sz="2200" dirty="0" smtClean="0"/>
          </a:p>
          <a:p>
            <a:pPr lvl="1">
              <a:buNone/>
            </a:pPr>
            <a:endParaRPr lang="cs-CZ" sz="2200" dirty="0" smtClean="0"/>
          </a:p>
          <a:p>
            <a:pPr lvl="1">
              <a:buNone/>
            </a:pPr>
            <a:r>
              <a:rPr lang="cs-CZ" sz="2200" b="1" dirty="0" smtClean="0"/>
              <a:t>Kombinované</a:t>
            </a:r>
            <a:endParaRPr lang="cs-CZ" sz="2200" dirty="0" smtClean="0"/>
          </a:p>
          <a:p>
            <a:pPr lvl="2"/>
            <a:r>
              <a:rPr lang="cs-CZ" sz="2000" b="1" dirty="0" smtClean="0"/>
              <a:t>Kombinace vazného a volného ustájení</a:t>
            </a:r>
            <a:endParaRPr lang="cs-CZ" sz="2000" dirty="0" smtClean="0"/>
          </a:p>
          <a:p>
            <a:pPr lvl="1"/>
            <a:endParaRPr lang="cs-CZ" sz="2200" dirty="0" smtClean="0"/>
          </a:p>
          <a:p>
            <a:endParaRPr lang="cs-CZ" dirty="0"/>
          </a:p>
        </p:txBody>
      </p:sp>
      <p:pic>
        <p:nvPicPr>
          <p:cNvPr id="4" name="Picture 4" descr="http://www.vuzv.cz/sites/Image/farma_unor_(6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3118653" cy="2338990"/>
          </a:xfrm>
          <a:prstGeom prst="rect">
            <a:avLst/>
          </a:prstGeom>
          <a:noFill/>
        </p:spPr>
      </p:pic>
      <p:pic>
        <p:nvPicPr>
          <p:cNvPr id="4098" name="Picture 2" descr="http://www.agropress.cz/img/SkotTechnologie/technologie_ustajeni_dojnic/staj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56992"/>
            <a:ext cx="5040560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Zakládání krmiva:</a:t>
            </a:r>
            <a:endParaRPr lang="cs-CZ" sz="2600" dirty="0" smtClean="0"/>
          </a:p>
          <a:p>
            <a:pPr>
              <a:buNone/>
            </a:pPr>
            <a:endParaRPr lang="cs-CZ" dirty="0" smtClean="0"/>
          </a:p>
          <a:p>
            <a:r>
              <a:rPr lang="cs-CZ" sz="2400" b="1" dirty="0" smtClean="0"/>
              <a:t>Mobilní linky</a:t>
            </a:r>
            <a:endParaRPr lang="cs-CZ" sz="2400" dirty="0" smtClean="0"/>
          </a:p>
          <a:p>
            <a:pPr lvl="1"/>
            <a:r>
              <a:rPr lang="cs-CZ" sz="2200" dirty="0" smtClean="0"/>
              <a:t>Krmná dávka se namíchá – jedná se o tzv. směsnou KD, která obsahuje objemná a jadrná krmiva</a:t>
            </a:r>
          </a:p>
          <a:p>
            <a:pPr lvl="1"/>
            <a:r>
              <a:rPr lang="cs-CZ" sz="2200" dirty="0" smtClean="0"/>
              <a:t>Traktor s návěsem, </a:t>
            </a:r>
            <a:r>
              <a:rPr lang="cs-CZ" sz="2200" dirty="0" err="1" smtClean="0"/>
              <a:t>samozakládací</a:t>
            </a:r>
            <a:r>
              <a:rPr lang="cs-CZ" sz="2200" dirty="0" smtClean="0"/>
              <a:t> míchací vozy</a:t>
            </a:r>
          </a:p>
          <a:p>
            <a:pPr lvl="1"/>
            <a:r>
              <a:rPr lang="cs-CZ" sz="2200" dirty="0" smtClean="0"/>
              <a:t>Nevýhodou jsou neprůjezdné stáje, tam se řeší zakládání krmiva venku v krmných přístřešcích</a:t>
            </a:r>
          </a:p>
          <a:p>
            <a:pPr lvl="1"/>
            <a:endParaRPr lang="cs-CZ" sz="2200" dirty="0" smtClean="0"/>
          </a:p>
          <a:p>
            <a:r>
              <a:rPr lang="cs-CZ" sz="2400" b="1" dirty="0" smtClean="0"/>
              <a:t>Stacionární linky</a:t>
            </a:r>
            <a:endParaRPr lang="cs-CZ" sz="2400" dirty="0" smtClean="0"/>
          </a:p>
          <a:p>
            <a:pPr lvl="1"/>
            <a:r>
              <a:rPr lang="cs-CZ" sz="2200" dirty="0" smtClean="0"/>
              <a:t>Žlabové nebo </a:t>
            </a:r>
            <a:r>
              <a:rPr lang="cs-CZ" sz="2200" dirty="0" err="1" smtClean="0"/>
              <a:t>nadžlabové</a:t>
            </a:r>
            <a:r>
              <a:rPr lang="cs-CZ" sz="2200" dirty="0" smtClean="0"/>
              <a:t> dopravníky</a:t>
            </a:r>
          </a:p>
          <a:p>
            <a:pPr lvl="1"/>
            <a:r>
              <a:rPr lang="cs-CZ" sz="2200" dirty="0" smtClean="0"/>
              <a:t>Krmení jádrem se řeší pomocí automatických krmných boxů řízených počítačem (kráva musí mít obojek, kde je uložen mikročip)</a:t>
            </a:r>
          </a:p>
          <a:p>
            <a:pPr lvl="1"/>
            <a:endParaRPr lang="cs-CZ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[Krmení </a:t>
                      </a:r>
                      <a:r>
                        <a:rPr lang="cs-CZ" sz="1400" dirty="0" err="1" smtClean="0">
                          <a:latin typeface="+mj-lt"/>
                        </a:rPr>
                        <a:t>vysokoprodukčních</a:t>
                      </a:r>
                      <a:r>
                        <a:rPr lang="cs-CZ" sz="1400" dirty="0" smtClean="0">
                          <a:latin typeface="+mj-lt"/>
                        </a:rPr>
                        <a:t> dojnic]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52_1_S1_0906_D11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r>
              <a:rPr lang="cs-CZ" sz="2400" b="1" dirty="0" smtClean="0"/>
              <a:t>Odklízení výkalů</a:t>
            </a:r>
            <a:endParaRPr lang="cs-CZ" sz="2400" dirty="0" smtClean="0"/>
          </a:p>
          <a:p>
            <a:pPr lvl="1"/>
            <a:r>
              <a:rPr lang="cs-CZ" sz="2200" dirty="0" smtClean="0"/>
              <a:t>Mrva – oběžný shrnovač, mobilní traktorová radlice</a:t>
            </a:r>
          </a:p>
          <a:p>
            <a:pPr lvl="1"/>
            <a:r>
              <a:rPr lang="cs-CZ" sz="2200" dirty="0" smtClean="0"/>
              <a:t>Kejda – se odstraňuje šípovou lopatou z hnojné chodby do podroštového prostoru a přeronovým systémem je dopravena do skladovacích jímek</a:t>
            </a:r>
          </a:p>
          <a:p>
            <a:pPr lvl="1"/>
            <a:r>
              <a:rPr lang="cs-CZ" sz="2200" dirty="0" smtClean="0"/>
              <a:t>U roštového ustájení – je kejda prošlapána do podroštového prostoru a přeronovým systémem dopravena do skladovacích jímek (vzdálenost od kravína do 30 m, sušina kejdy maximálně 11 %)</a:t>
            </a:r>
          </a:p>
          <a:p>
            <a:endParaRPr lang="cs-CZ" dirty="0"/>
          </a:p>
        </p:txBody>
      </p:sp>
      <p:pic>
        <p:nvPicPr>
          <p:cNvPr id="2050" name="Picture 2" descr="http://www.zootechnika.cz/img/picture/351/da%C5%88kovice1222-(2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89040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r>
              <a:rPr lang="cs-CZ" sz="2400" b="1" dirty="0" smtClean="0"/>
              <a:t>Ošetřování dojnic:</a:t>
            </a:r>
            <a:endParaRPr lang="cs-CZ" sz="2400" dirty="0" smtClean="0"/>
          </a:p>
          <a:p>
            <a:pPr lvl="1"/>
            <a:r>
              <a:rPr lang="cs-CZ" sz="2200" b="1" dirty="0" smtClean="0"/>
              <a:t>zacházení</a:t>
            </a:r>
            <a:r>
              <a:rPr lang="cs-CZ" sz="2200" dirty="0" smtClean="0"/>
              <a:t> – vlídné, klidné, rozhodné, v opačném případě vznik zlozvyků a zadržení mléka</a:t>
            </a:r>
          </a:p>
          <a:p>
            <a:pPr lvl="1"/>
            <a:r>
              <a:rPr lang="cs-CZ" sz="2200" b="1" dirty="0" smtClean="0"/>
              <a:t>čištění srsti a kůže </a:t>
            </a:r>
            <a:r>
              <a:rPr lang="cs-CZ" sz="2200" dirty="0" smtClean="0"/>
              <a:t>– ve volném ustájení zřizovat drbadla</a:t>
            </a:r>
          </a:p>
          <a:p>
            <a:pPr lvl="1"/>
            <a:r>
              <a:rPr lang="cs-CZ" sz="2200" b="1" dirty="0" err="1" smtClean="0"/>
              <a:t>odrohování</a:t>
            </a:r>
            <a:r>
              <a:rPr lang="cs-CZ" sz="2200" dirty="0" smtClean="0"/>
              <a:t> – provádí se u telat</a:t>
            </a:r>
          </a:p>
          <a:p>
            <a:pPr lvl="1"/>
            <a:r>
              <a:rPr lang="cs-CZ" sz="2200" b="1" dirty="0" smtClean="0"/>
              <a:t>ošetření paznehtů </a:t>
            </a:r>
            <a:r>
              <a:rPr lang="cs-CZ" sz="2200" dirty="0" smtClean="0"/>
              <a:t>– 2x ročně</a:t>
            </a:r>
          </a:p>
          <a:p>
            <a:endParaRPr lang="cs-CZ" dirty="0"/>
          </a:p>
        </p:txBody>
      </p:sp>
      <p:pic>
        <p:nvPicPr>
          <p:cNvPr id="1026" name="Picture 2" descr="http://www.crnet.cz/kollar/admin/images/shop/12405855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3731568" cy="2798676"/>
          </a:xfrm>
          <a:prstGeom prst="rect">
            <a:avLst/>
          </a:prstGeom>
          <a:noFill/>
        </p:spPr>
      </p:pic>
      <p:pic>
        <p:nvPicPr>
          <p:cNvPr id="1028" name="Picture 4" descr="http://www.eshop-zemedelske-potreby.cz/fotocache/bigorig/odrohovac-vulkan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0848"/>
            <a:ext cx="3101752" cy="1478871"/>
          </a:xfrm>
          <a:prstGeom prst="rect">
            <a:avLst/>
          </a:prstGeom>
          <a:noFill/>
        </p:spPr>
      </p:pic>
      <p:pic>
        <p:nvPicPr>
          <p:cNvPr id="1030" name="Picture 6" descr="http://www.nakobylce12.org/Index/Farma/odrohovani/bud_d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2"/>
            <a:ext cx="4156348" cy="20781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395536" y="1124744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2"/>
              </a:rPr>
              <a:t>http://zviratkaaaa.blog.cz/0908/obrazky-kravicek</a:t>
            </a: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3"/>
              </a:rPr>
              <a:t>http://fotky.tauchman.cz/galerie-akce-20090425-Recko-Pohori-Pindos-Olymp-a-klastery-Meteora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4"/>
              </a:rPr>
              <a:t>http://www.svetfarmaru.estranky.cz/clanky/galerie-zvirat/kravy_-kozy_-ovce.html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5"/>
              </a:rPr>
              <a:t>http://ekonomika.idnes.cz/mleko-prodelava-vychodocesti-farmari-prodaji-kravy-na-zapad-pl6-/ekonomika.aspx?c=A090717_204303_ekonomika_dp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6"/>
              </a:rPr>
              <a:t>http://www.farmtec.cz/reference-skot/mlecna-farma-pro-kravy-ucaly-i20.html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7"/>
              </a:rPr>
              <a:t>http://www.zootechnika.cz/clanky/ekologicke-zemedelstvi/ustajeni-skotu-v-eko-zemedelstvi.html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8"/>
              </a:rPr>
              <a:t>http://www.zootechnika.cz/fotoalbum/technologie_-ustajeni-a-prvky-managementu-chovu/vazne-ustajeni-skotu/vazne-ustajeni-skotu-.html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9"/>
              </a:rPr>
              <a:t>http://www.vuzv.cz/index.php?p=chov_prezvykavcu&amp;site=TechnologieChovu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10"/>
              </a:rPr>
              <a:t>http://www.agropress.cz/ustajeni_dojnic.php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11"/>
              </a:rPr>
              <a:t>http://www.zootechnika.cz/clanky/chov-skotu/ustajeni-skotu/pohybove-chodby---skot.html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11"/>
              </a:rPr>
              <a:t>http://www.zootechnika.cz/clanky/chov-skotu/ustajeni-skotu/pohybove-chodby---skot.html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12"/>
              </a:rPr>
              <a:t>http://www.eshop-zemedelske-potreby.cz/plynovy-kauter-vulcan-na-odrohovani-telat/d-81291/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2013-12-01]. Dostupné z: </a:t>
            </a:r>
            <a:r>
              <a:rPr lang="it-IT" sz="1200" dirty="0" smtClean="0">
                <a:hlinkClick r:id="rId13"/>
              </a:rPr>
              <a:t>http://www.nakobylce12.org/Index/Ukaz.cfm?pg=Farma/odrohovani_telat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dirty="0" smtClean="0"/>
              <a:t> </a:t>
            </a:r>
            <a:r>
              <a:rPr lang="cs-CZ" sz="2600" b="1" dirty="0" smtClean="0"/>
              <a:t>Hodnocení kondice:</a:t>
            </a:r>
            <a:r>
              <a:rPr lang="cs-CZ" sz="2600" dirty="0" smtClean="0"/>
              <a:t> </a:t>
            </a:r>
          </a:p>
          <a:p>
            <a:pPr lvl="1"/>
            <a:r>
              <a:rPr lang="cs-CZ" sz="2200" dirty="0" smtClean="0"/>
              <a:t>Kondice ovlivňuje produkci mléka, reprodukci a zdraví</a:t>
            </a:r>
          </a:p>
          <a:p>
            <a:pPr lvl="1"/>
            <a:r>
              <a:rPr lang="cs-CZ" sz="2200" dirty="0" smtClean="0"/>
              <a:t>Hodnotí se 5x za rok, což by mělo odpovídat jednotlivým fázím mezidobí</a:t>
            </a:r>
          </a:p>
          <a:p>
            <a:pPr lvl="1"/>
            <a:r>
              <a:rPr lang="cs-CZ" sz="2200" dirty="0" smtClean="0"/>
              <a:t>Přihlíží se k tukovým zásobám na kořenu ocasu a bedrech</a:t>
            </a:r>
          </a:p>
          <a:p>
            <a:pPr lvl="1"/>
            <a:r>
              <a:rPr lang="cs-CZ" sz="2200" dirty="0" smtClean="0"/>
              <a:t>Hodnotí se 5 ti bodovou stupnicí s přesností na 0,5 bodu</a:t>
            </a:r>
          </a:p>
          <a:p>
            <a:pPr lvl="1">
              <a:buNone/>
            </a:pPr>
            <a:r>
              <a:rPr lang="cs-CZ" sz="2200" dirty="0" smtClean="0"/>
              <a:t>    1 kost a kůže</a:t>
            </a:r>
          </a:p>
          <a:p>
            <a:pPr lvl="1">
              <a:buNone/>
            </a:pPr>
            <a:r>
              <a:rPr lang="cs-CZ" sz="2200" dirty="0" smtClean="0"/>
              <a:t>    3 dobrý výživný stav, kosti pánve lze nahmatat, ale jsou pokryty tukovou tkání</a:t>
            </a:r>
          </a:p>
          <a:p>
            <a:pPr lvl="1">
              <a:buNone/>
            </a:pPr>
            <a:r>
              <a:rPr lang="cs-CZ" sz="2200" dirty="0" smtClean="0"/>
              <a:t>    5 vážně obézní</a:t>
            </a:r>
          </a:p>
          <a:p>
            <a:pPr lvl="1"/>
            <a:r>
              <a:rPr lang="cs-CZ" sz="2200" dirty="0" smtClean="0"/>
              <a:t>Při otelení by měla být známka 4</a:t>
            </a:r>
          </a:p>
          <a:p>
            <a:pPr lvl="1"/>
            <a:r>
              <a:rPr lang="cs-CZ" sz="2200" dirty="0" smtClean="0"/>
              <a:t>Vrchol laktace 3 - 2,5 bodu</a:t>
            </a:r>
          </a:p>
          <a:p>
            <a:pPr lvl="1"/>
            <a:r>
              <a:rPr lang="cs-CZ" sz="2200" dirty="0" smtClean="0"/>
              <a:t>Střed laktace 3 – </a:t>
            </a:r>
            <a:r>
              <a:rPr lang="cs-CZ" sz="2200" dirty="0" err="1" smtClean="0"/>
              <a:t>3</a:t>
            </a:r>
            <a:r>
              <a:rPr lang="cs-CZ" sz="2200" dirty="0" smtClean="0"/>
              <a:t>,5 bodu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1"/>
            <a:r>
              <a:rPr lang="cs-CZ" sz="2200" dirty="0" smtClean="0"/>
              <a:t>Zaprahnutí 3,5 – 4 body</a:t>
            </a:r>
          </a:p>
          <a:p>
            <a:pPr lvl="1"/>
            <a:r>
              <a:rPr lang="cs-CZ" sz="2200" dirty="0" smtClean="0"/>
              <a:t>Hodnotit by se měly i jalovice a to v 6 měsících, v době zapuštění (2,5 – 3) a otelení (4)</a:t>
            </a:r>
          </a:p>
          <a:p>
            <a:pPr lvl="1"/>
            <a:r>
              <a:rPr lang="cs-CZ" sz="2200" dirty="0" smtClean="0"/>
              <a:t>Příliš tučné jalovice mají horší rozvoj mléčné žlázy</a:t>
            </a:r>
          </a:p>
          <a:p>
            <a:pPr lvl="1"/>
            <a:r>
              <a:rPr lang="cs-CZ" sz="2200" dirty="0" smtClean="0"/>
              <a:t>Příliš hubené jalovice mají opožděný nástup říje</a:t>
            </a:r>
          </a:p>
          <a:p>
            <a:pPr lvl="1"/>
            <a:r>
              <a:rPr lang="cs-CZ" sz="2200" dirty="0" smtClean="0"/>
              <a:t>Hlavním faktorem k dosažení vysoké užitkovosti je výživa</a:t>
            </a:r>
          </a:p>
          <a:p>
            <a:pPr lvl="1"/>
            <a:r>
              <a:rPr lang="cs-CZ" sz="2200" dirty="0" smtClean="0"/>
              <a:t>KD musí odpovídat potřebám dojnic, aby zaručila vysokou užitkovost, nesmí negativně působit na zdravotní stav a na reprodukci</a:t>
            </a:r>
          </a:p>
          <a:p>
            <a:pPr lvl="1"/>
            <a:r>
              <a:rPr lang="cs-CZ" sz="2200" dirty="0" smtClean="0"/>
              <a:t>Dojnice v průběhu mezidobí má rozdílné požadavky na příjem živin a jejich koncentraci</a:t>
            </a:r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Mezidobí:</a:t>
            </a:r>
            <a:endParaRPr lang="cs-CZ" sz="2400" dirty="0" smtClean="0"/>
          </a:p>
          <a:p>
            <a:endParaRPr lang="cs-CZ" dirty="0" smtClean="0"/>
          </a:p>
          <a:p>
            <a:pPr lvl="1">
              <a:buNone/>
            </a:pPr>
            <a:r>
              <a:rPr lang="cs-CZ" sz="2200" dirty="0" smtClean="0"/>
              <a:t>Stání na sucho 6 – 8 týdnů</a:t>
            </a:r>
          </a:p>
          <a:p>
            <a:pPr lvl="1"/>
            <a:r>
              <a:rPr lang="cs-CZ" sz="2200" dirty="0" smtClean="0"/>
              <a:t>Počátek stání na sucho</a:t>
            </a:r>
          </a:p>
          <a:p>
            <a:pPr lvl="1"/>
            <a:r>
              <a:rPr lang="cs-CZ" sz="2200" dirty="0" smtClean="0"/>
              <a:t>2 týdny před porodem</a:t>
            </a:r>
          </a:p>
          <a:p>
            <a:pPr>
              <a:buNone/>
            </a:pPr>
            <a:r>
              <a:rPr lang="cs-CZ" b="1" dirty="0" smtClean="0"/>
              <a:t> </a:t>
            </a:r>
            <a:endParaRPr lang="cs-CZ" dirty="0" smtClean="0"/>
          </a:p>
          <a:p>
            <a:pPr>
              <a:buNone/>
            </a:pPr>
            <a:r>
              <a:rPr lang="cs-CZ" sz="2400" b="1" dirty="0" smtClean="0"/>
              <a:t>Laktace:</a:t>
            </a:r>
            <a:endParaRPr lang="cs-CZ" sz="2400" dirty="0" smtClean="0"/>
          </a:p>
          <a:p>
            <a:pPr lvl="1"/>
            <a:endParaRPr lang="cs-CZ" dirty="0" smtClean="0"/>
          </a:p>
          <a:p>
            <a:pPr lvl="1"/>
            <a:r>
              <a:rPr lang="cs-CZ" sz="2200" dirty="0" smtClean="0"/>
              <a:t>Raná laktace</a:t>
            </a:r>
          </a:p>
          <a:p>
            <a:pPr lvl="1"/>
            <a:r>
              <a:rPr lang="cs-CZ" sz="2200" dirty="0" smtClean="0"/>
              <a:t>Střed laktace</a:t>
            </a:r>
          </a:p>
          <a:p>
            <a:pPr lvl="1"/>
            <a:r>
              <a:rPr lang="cs-CZ" sz="2200" dirty="0" smtClean="0"/>
              <a:t>Pozdní laktace</a:t>
            </a:r>
          </a:p>
          <a:p>
            <a:endParaRPr lang="cs-CZ" dirty="0"/>
          </a:p>
        </p:txBody>
      </p:sp>
      <p:pic>
        <p:nvPicPr>
          <p:cNvPr id="17410" name="Picture 2" descr="http://alex.fortif.net/images/slovinsko/blegos_krav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276872"/>
            <a:ext cx="4258444" cy="301497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8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Počátek stání na sucho:</a:t>
            </a:r>
            <a:endParaRPr lang="cs-CZ" sz="2400" dirty="0" smtClean="0"/>
          </a:p>
          <a:p>
            <a:pPr lvl="1"/>
            <a:r>
              <a:rPr lang="cs-CZ" sz="2200" dirty="0" smtClean="0"/>
              <a:t>Kráva by se měla </a:t>
            </a:r>
            <a:r>
              <a:rPr lang="cs-CZ" sz="2200" dirty="0" err="1" smtClean="0"/>
              <a:t>zasušit</a:t>
            </a:r>
            <a:r>
              <a:rPr lang="cs-CZ" sz="2200" dirty="0" smtClean="0"/>
              <a:t> 45 – 60 dnů před porodem</a:t>
            </a:r>
          </a:p>
          <a:p>
            <a:pPr lvl="1"/>
            <a:r>
              <a:rPr lang="cs-CZ" sz="2200" dirty="0" smtClean="0"/>
              <a:t>Je-li doba kratší je horší příprava na laktaci</a:t>
            </a:r>
          </a:p>
          <a:p>
            <a:pPr lvl="1"/>
            <a:r>
              <a:rPr lang="cs-CZ" sz="2200" dirty="0" smtClean="0"/>
              <a:t>Je-li doba delší – nebezpečí přílišného zvyšování hmotnosti</a:t>
            </a:r>
          </a:p>
          <a:p>
            <a:pPr lvl="1"/>
            <a:r>
              <a:rPr lang="cs-CZ" sz="2200" dirty="0" smtClean="0"/>
              <a:t>KD tvoří objemná krmiva s obsahem živin dle normy</a:t>
            </a:r>
          </a:p>
          <a:p>
            <a:pPr lvl="1"/>
            <a:r>
              <a:rPr lang="cs-CZ" sz="2200" dirty="0" smtClean="0"/>
              <a:t>Optimální kondice má známku 3,5 – 4</a:t>
            </a:r>
          </a:p>
          <a:p>
            <a:pPr lvl="1"/>
            <a:r>
              <a:rPr lang="cs-CZ" sz="2200" dirty="0" smtClean="0"/>
              <a:t>Jádro přidávat pouze v případě příliš hubených dojnic</a:t>
            </a:r>
          </a:p>
          <a:p>
            <a:pPr lvl="1"/>
            <a:r>
              <a:rPr lang="cs-CZ" sz="2200" dirty="0" smtClean="0"/>
              <a:t>Omezit </a:t>
            </a:r>
            <a:r>
              <a:rPr lang="cs-CZ" sz="2200" dirty="0" err="1" smtClean="0"/>
              <a:t>NaCl</a:t>
            </a:r>
            <a:r>
              <a:rPr lang="cs-CZ" sz="2200" dirty="0" smtClean="0"/>
              <a:t> – může způsobit otok vemene</a:t>
            </a:r>
          </a:p>
          <a:p>
            <a:pPr lvl="1"/>
            <a:r>
              <a:rPr lang="cs-CZ" sz="2200" dirty="0" smtClean="0"/>
              <a:t>Maximální dávka Ca – 80 g denně</a:t>
            </a:r>
          </a:p>
          <a:p>
            <a:pPr lvl="1"/>
            <a:r>
              <a:rPr lang="cs-CZ" sz="2200" dirty="0" smtClean="0"/>
              <a:t>Při nedostatku P – přidat ho ve formě minerální přísady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2 týdny před porodem:</a:t>
            </a:r>
            <a:endParaRPr lang="cs-CZ" sz="2400" dirty="0" smtClean="0"/>
          </a:p>
          <a:p>
            <a:pPr lvl="1"/>
            <a:r>
              <a:rPr lang="cs-CZ" sz="2200" dirty="0" smtClean="0"/>
              <a:t>Musíme připravit v tomto období </a:t>
            </a:r>
            <a:r>
              <a:rPr lang="cs-CZ" sz="2200" dirty="0" err="1" smtClean="0"/>
              <a:t>bachorové</a:t>
            </a:r>
            <a:r>
              <a:rPr lang="cs-CZ" sz="2200" dirty="0" smtClean="0"/>
              <a:t> mikroorganismy na zvýšené dávky jádra</a:t>
            </a:r>
          </a:p>
          <a:p>
            <a:pPr lvl="1"/>
            <a:r>
              <a:rPr lang="cs-CZ" sz="2200" dirty="0" smtClean="0"/>
              <a:t>Postupné přidávání jádra po 0,5 kg denně tak, aby v den porodu byla dávka 4 kg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Raná laktace:</a:t>
            </a:r>
            <a:endParaRPr lang="cs-CZ" sz="2400" dirty="0" smtClean="0"/>
          </a:p>
          <a:p>
            <a:pPr lvl="1"/>
            <a:r>
              <a:rPr lang="cs-CZ" sz="2200" dirty="0" smtClean="0"/>
              <a:t>Je od otelení do 70. dne, v této fázi se provádí rozdojení dojnice</a:t>
            </a:r>
          </a:p>
          <a:p>
            <a:pPr lvl="1"/>
            <a:r>
              <a:rPr lang="cs-CZ" sz="2200" dirty="0" smtClean="0"/>
              <a:t>Toto období má rozhodující význam pro dosažení vysoké užitkovosti</a:t>
            </a:r>
          </a:p>
          <a:p>
            <a:endParaRPr lang="cs-CZ" dirty="0"/>
          </a:p>
        </p:txBody>
      </p:sp>
      <p:pic>
        <p:nvPicPr>
          <p:cNvPr id="15362" name="Picture 2" descr="http://fotky.tauchman.cz/fotky/20090425/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25144"/>
            <a:ext cx="2639616" cy="19797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Problematiky:</a:t>
            </a:r>
            <a:endParaRPr lang="cs-CZ" sz="2400" dirty="0" smtClean="0"/>
          </a:p>
          <a:p>
            <a:pPr>
              <a:buNone/>
            </a:pPr>
            <a:endParaRPr lang="cs-CZ" dirty="0" smtClean="0"/>
          </a:p>
          <a:p>
            <a:pPr lvl="1">
              <a:buNone/>
            </a:pPr>
            <a:r>
              <a:rPr lang="cs-CZ" sz="2200" b="1" dirty="0" smtClean="0"/>
              <a:t>Příjem sušiny </a:t>
            </a:r>
          </a:p>
          <a:p>
            <a:pPr lvl="1"/>
            <a:r>
              <a:rPr lang="cs-CZ" sz="2200" dirty="0" smtClean="0"/>
              <a:t>Vrchol mléčné produkce je 6 – 8 týden</a:t>
            </a:r>
          </a:p>
          <a:p>
            <a:pPr lvl="1"/>
            <a:r>
              <a:rPr lang="cs-CZ" sz="2200" dirty="0" smtClean="0"/>
              <a:t>Vrchol příjmu sušiny je v 10 – 14 týdnu laktace</a:t>
            </a:r>
          </a:p>
          <a:p>
            <a:pPr lvl="1"/>
            <a:r>
              <a:rPr lang="cs-CZ" sz="2200" dirty="0" smtClean="0"/>
              <a:t>Pokud nedojde k postupnému zvyšování příjmu sušiny, může být příčina v koncentraci N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 látek, ta by měla být 19 – 20 % ze sušiny, v obsahu vlákniny 15 – 24 %, v nadměrném množství organických kyselin nebo v obsahu vody v KD (jestliže je přes 50 %, výrazně se snižuje příjem sušiny – vyjímku tvoří pastva)    </a:t>
            </a:r>
          </a:p>
          <a:p>
            <a:endParaRPr lang="cs-CZ" dirty="0" smtClean="0"/>
          </a:p>
        </p:txBody>
      </p:sp>
      <p:pic>
        <p:nvPicPr>
          <p:cNvPr id="14338" name="Picture 2" descr="http://www.svetfarmaru.estranky.cz/img/picture/119/k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50912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Příjem energie:</a:t>
            </a:r>
            <a:endParaRPr lang="cs-CZ" sz="2400" dirty="0" smtClean="0"/>
          </a:p>
          <a:p>
            <a:pPr lvl="1"/>
            <a:r>
              <a:rPr lang="cs-CZ" sz="2200" dirty="0" smtClean="0"/>
              <a:t>Energetická bilance na počátku laktace je negativní</a:t>
            </a:r>
          </a:p>
          <a:p>
            <a:pPr lvl="1"/>
            <a:r>
              <a:rPr lang="cs-CZ" sz="2200" dirty="0" smtClean="0"/>
              <a:t>Projeví se poklesem hmotnosti o 1 – </a:t>
            </a:r>
            <a:r>
              <a:rPr lang="cs-CZ" sz="2200" dirty="0" err="1" smtClean="0"/>
              <a:t>1</a:t>
            </a:r>
            <a:r>
              <a:rPr lang="cs-CZ" sz="2200" dirty="0" smtClean="0"/>
              <a:t>,5 bodu na kondici, nemělo by to překročit více jak 10% živé hmotnosti</a:t>
            </a:r>
          </a:p>
          <a:p>
            <a:pPr lvl="1"/>
            <a:r>
              <a:rPr lang="cs-CZ" sz="2200" dirty="0" smtClean="0"/>
              <a:t>Získávání energie z tukových zásob se může projevit výskytem ketózy</a:t>
            </a:r>
          </a:p>
          <a:p>
            <a:pPr lvl="1"/>
            <a:r>
              <a:rPr lang="cs-CZ" sz="2200" dirty="0" smtClean="0"/>
              <a:t>Zdrojem energie jsou především jadrná krmiva, dávka jádra na jedno krmení by neměla překročit 3,5 kg</a:t>
            </a:r>
          </a:p>
          <a:p>
            <a:pPr lvl="1"/>
            <a:r>
              <a:rPr lang="cs-CZ" sz="2200" dirty="0" smtClean="0"/>
              <a:t>Množství sušiny jádra nesmí překročit 65% z celkové sušiny krmné dávky</a:t>
            </a:r>
          </a:p>
          <a:p>
            <a:pPr lvl="1"/>
            <a:r>
              <a:rPr lang="cs-CZ" sz="2200" dirty="0" smtClean="0"/>
              <a:t>Při užitkovosti nad 30 kg mléka by spotřeba jádra měla být 0,4 kg na 1 l mléka</a:t>
            </a:r>
          </a:p>
          <a:p>
            <a:pPr lvl="1"/>
            <a:r>
              <a:rPr lang="cs-CZ" sz="2200" dirty="0" smtClean="0"/>
              <a:t>18 – 30 kg mléka – 0,33 kg jádra na 1 l mléka</a:t>
            </a:r>
          </a:p>
          <a:p>
            <a:pPr lvl="1"/>
            <a:r>
              <a:rPr lang="cs-CZ" sz="2200" dirty="0" smtClean="0"/>
              <a:t>Pod 18 kg mléka – 0,25 kg jádra na 1 l mléka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73</TotalTime>
  <Words>635</Words>
  <Application>Microsoft Office PowerPoint</Application>
  <PresentationFormat>Předvádění na obrazovce (4:3)</PresentationFormat>
  <Paragraphs>190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sablona_prezentace_dum_nj</vt:lpstr>
      <vt:lpstr>Krmení vysokoprodukčních dojnic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Krmení vysokoprodukčních dojnic</dc:title>
  <dc:creator>Administrator</dc:creator>
  <cp:lastModifiedBy>verys</cp:lastModifiedBy>
  <cp:revision>55</cp:revision>
  <dcterms:created xsi:type="dcterms:W3CDTF">2013-12-01T20:35:30Z</dcterms:created>
  <dcterms:modified xsi:type="dcterms:W3CDTF">2014-09-18T07:39:06Z</dcterms:modified>
</cp:coreProperties>
</file>