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2"/>
  </p:notesMasterIdLst>
  <p:sldIdLst>
    <p:sldId id="256" r:id="rId2"/>
    <p:sldId id="257" r:id="rId3"/>
    <p:sldId id="258" r:id="rId4"/>
    <p:sldId id="261" r:id="rId5"/>
    <p:sldId id="262" r:id="rId6"/>
    <p:sldId id="275" r:id="rId7"/>
    <p:sldId id="272" r:id="rId8"/>
    <p:sldId id="273" r:id="rId9"/>
    <p:sldId id="274" r:id="rId10"/>
    <p:sldId id="276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60" r:id="rId2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trading.cz/index.php?show=chladici_03a&amp;menu=chladici&amp;submenu_leve=chladici_03a" TargetMode="External"/><Relationship Id="rId3" Type="http://schemas.openxmlformats.org/officeDocument/2006/relationships/hyperlink" Target="http://www.agropress.cz/dojeni.php" TargetMode="External"/><Relationship Id="rId7" Type="http://schemas.openxmlformats.org/officeDocument/2006/relationships/hyperlink" Target="http://www.fullwood.cz/produkty/dojeni/v-dojirnach/mobilni/kruhove-s-dojenim-uvnitr-kruhu.html" TargetMode="External"/><Relationship Id="rId2" Type="http://schemas.openxmlformats.org/officeDocument/2006/relationships/hyperlink" Target="http://dps.agrobiologie.cz/obrazky/podzim_2009/rucni%20dojeni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elavalfrance.fr/A-propos-de-DeLaval/DeLaval-Newsroom/?nid=93390" TargetMode="External"/><Relationship Id="rId5" Type="http://schemas.openxmlformats.org/officeDocument/2006/relationships/hyperlink" Target="http://www.delavalczech.cz/-/Product-Information1/Milking/Products/Stallwork/Rotary-platforms/HBR2/" TargetMode="External"/><Relationship Id="rId4" Type="http://schemas.openxmlformats.org/officeDocument/2006/relationships/hyperlink" Target="http://www.lukrom-milk.cz/produkty/dojirny/rybinove/" TargetMode="External"/><Relationship Id="rId9" Type="http://schemas.openxmlformats.org/officeDocument/2006/relationships/hyperlink" Target="http://www.sos-veseli.cz/projekt_mleko.ph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Získávání mléka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Leden,  2014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agropress.cz/img/SkotTechnologie/dojirny/dojirna8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208912" cy="54726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Ošetření mléka po nadojení:</a:t>
            </a:r>
            <a:endParaRPr lang="cs-CZ" sz="26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Čištění </a:t>
            </a:r>
          </a:p>
          <a:p>
            <a:pPr lvl="1"/>
            <a:r>
              <a:rPr lang="cs-CZ" sz="2200" dirty="0" smtClean="0"/>
              <a:t>Cezení, filtrace</a:t>
            </a:r>
          </a:p>
          <a:p>
            <a:pPr lvl="1"/>
            <a:r>
              <a:rPr lang="cs-CZ" sz="2200" dirty="0" smtClean="0"/>
              <a:t>Mechanické odstranění nečistot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Chlazení</a:t>
            </a:r>
            <a:endParaRPr lang="cs-CZ" sz="2400" dirty="0" smtClean="0"/>
          </a:p>
          <a:p>
            <a:pPr lvl="1"/>
            <a:r>
              <a:rPr lang="cs-CZ" sz="2200" dirty="0" smtClean="0"/>
              <a:t>Do 2 hodin po ukončení dojení 4 – 8 °C svoz každý den</a:t>
            </a:r>
          </a:p>
          <a:p>
            <a:pPr lvl="1"/>
            <a:r>
              <a:rPr lang="cs-CZ" sz="2200" dirty="0" smtClean="0"/>
              <a:t>Do 2 hodin po ukončení dojení 4 – 6 °C – svoz co 2 dny</a:t>
            </a:r>
          </a:p>
          <a:p>
            <a:pPr lvl="1"/>
            <a:r>
              <a:rPr lang="cs-CZ" sz="2200" dirty="0" smtClean="0"/>
              <a:t>Chladí se v chladících nádržích – průtokové chladiče nebo chladící tanky (Packo)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Uchovávání</a:t>
            </a:r>
            <a:endParaRPr lang="cs-CZ" sz="2400" dirty="0" smtClean="0"/>
          </a:p>
          <a:p>
            <a:pPr lvl="1"/>
            <a:r>
              <a:rPr lang="cs-CZ" sz="2200" dirty="0" smtClean="0"/>
              <a:t>Jde o skladování mléka při nízké teplotě do odvozu mlékárnou</a:t>
            </a:r>
            <a:endParaRPr lang="cs-CZ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r>
              <a:rPr lang="cs-CZ" sz="2400" b="1" dirty="0" smtClean="0"/>
              <a:t>Syrové kravské mléko: ČSN 57 05 29</a:t>
            </a:r>
            <a:endParaRPr lang="cs-CZ" sz="2400" dirty="0" smtClean="0"/>
          </a:p>
          <a:p>
            <a:pPr>
              <a:buNone/>
            </a:pPr>
            <a:r>
              <a:rPr lang="cs-CZ" b="1" dirty="0" smtClean="0"/>
              <a:t> </a:t>
            </a:r>
            <a:endParaRPr lang="cs-CZ" dirty="0" smtClean="0"/>
          </a:p>
          <a:p>
            <a:pPr>
              <a:buNone/>
            </a:pPr>
            <a:r>
              <a:rPr lang="cs-CZ" sz="2400" b="1" dirty="0" smtClean="0"/>
              <a:t>Předmět smlouvy</a:t>
            </a:r>
            <a:endParaRPr lang="cs-CZ" sz="2400" dirty="0" smtClean="0"/>
          </a:p>
          <a:p>
            <a:pPr lvl="1"/>
            <a:r>
              <a:rPr lang="cs-CZ" sz="2200" dirty="0" smtClean="0"/>
              <a:t>Platí pro syrové kravské mléko, určené k mlékárenskému ošetření a zpracování</a:t>
            </a:r>
          </a:p>
          <a:p>
            <a:pPr lvl="1"/>
            <a:r>
              <a:rPr lang="cs-CZ" sz="2200" dirty="0" smtClean="0"/>
              <a:t>Stanovují se základní požadavky a znaky jakosti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27650" name="Picture 2" descr="http://www.pstrading.cz/foto_chladici/3-3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6632"/>
            <a:ext cx="5616624" cy="31227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Technické požadavky</a:t>
            </a:r>
          </a:p>
          <a:p>
            <a:pPr>
              <a:buNone/>
            </a:pPr>
            <a:endParaRPr lang="cs-CZ" sz="2400" dirty="0" smtClean="0"/>
          </a:p>
          <a:p>
            <a:pPr lvl="1">
              <a:buNone/>
            </a:pPr>
            <a:r>
              <a:rPr lang="cs-CZ" sz="2200" dirty="0" smtClean="0"/>
              <a:t>    Mléko musí být získáno od dojnic:</a:t>
            </a:r>
          </a:p>
          <a:p>
            <a:pPr lvl="1"/>
            <a:r>
              <a:rPr lang="cs-CZ" sz="2200" dirty="0" smtClean="0"/>
              <a:t>Z chovu bez TBC a brucelózy (nakažlivé zmetání skotu)</a:t>
            </a:r>
          </a:p>
          <a:p>
            <a:pPr lvl="1"/>
            <a:r>
              <a:rPr lang="cs-CZ" sz="2200" dirty="0" smtClean="0"/>
              <a:t>Bez (prostých) onemocnění přenosných na lidi</a:t>
            </a:r>
          </a:p>
          <a:p>
            <a:pPr lvl="1"/>
            <a:r>
              <a:rPr lang="cs-CZ" sz="2200" dirty="0" smtClean="0"/>
              <a:t>Nevykazujících příznaky poruch celkového zdravotního stavu a zánětů, poranění mléčné žlázy</a:t>
            </a:r>
          </a:p>
          <a:p>
            <a:pPr lvl="1"/>
            <a:r>
              <a:rPr lang="cs-CZ" sz="2200" dirty="0" smtClean="0"/>
              <a:t>Dojících minimálně 2 l mléka</a:t>
            </a:r>
          </a:p>
          <a:p>
            <a:pPr lvl="1"/>
            <a:r>
              <a:rPr lang="cs-CZ" sz="2200" dirty="0" smtClean="0"/>
              <a:t>Mléko musí být čerstvé z jednoho nebo více nádojů, ale ne víc než 20 hodin staré – při každodenním svozu</a:t>
            </a:r>
          </a:p>
          <a:p>
            <a:pPr lvl="1"/>
            <a:r>
              <a:rPr lang="cs-CZ" sz="2200" dirty="0" smtClean="0"/>
              <a:t>Při svozu obden do 45 hodin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Mléko nesmí být získáno od dojnic:</a:t>
            </a:r>
            <a:endParaRPr lang="cs-CZ" sz="24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Kterým byla podána krmiva, obsahující látky nepříznivě ovlivňující složení a jakost mléka</a:t>
            </a:r>
          </a:p>
          <a:p>
            <a:pPr lvl="1"/>
            <a:r>
              <a:rPr lang="cs-CZ" sz="2200" dirty="0" smtClean="0"/>
              <a:t>Které měly přístup k cizorodým látkám</a:t>
            </a:r>
          </a:p>
          <a:p>
            <a:pPr lvl="1"/>
            <a:r>
              <a:rPr lang="cs-CZ" sz="2200" dirty="0" smtClean="0"/>
              <a:t>U kterých je stanovena ochrana při výskytu nákazy</a:t>
            </a:r>
          </a:p>
          <a:p>
            <a:pPr lvl="1"/>
            <a:r>
              <a:rPr lang="cs-CZ" sz="2200" dirty="0" smtClean="0"/>
              <a:t>Do 5 dnů po otelení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Z dodávek musí být vyloučeno:</a:t>
            </a:r>
            <a:endParaRPr lang="cs-CZ" sz="24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Mléko obsahující cizorodé látky</a:t>
            </a:r>
          </a:p>
          <a:p>
            <a:pPr lvl="1"/>
            <a:r>
              <a:rPr lang="cs-CZ" sz="2200" dirty="0" smtClean="0"/>
              <a:t>Mléko od dojnic ošetřovaných antibiotiky</a:t>
            </a:r>
          </a:p>
          <a:p>
            <a:endParaRPr lang="cs-CZ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Známky jakosti mléka:</a:t>
            </a:r>
            <a:endParaRPr lang="cs-CZ" sz="24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Smyslové znaky</a:t>
            </a:r>
          </a:p>
          <a:p>
            <a:pPr lvl="1"/>
            <a:r>
              <a:rPr lang="cs-CZ" sz="2200" dirty="0" smtClean="0"/>
              <a:t>Barva – bílá, lehce nažloutlý odstín</a:t>
            </a:r>
          </a:p>
          <a:p>
            <a:pPr lvl="1"/>
            <a:r>
              <a:rPr lang="cs-CZ" sz="2200" dirty="0" smtClean="0"/>
              <a:t>Chuť a vůně – typicky mléčná, bez jiných příchutí a pachů</a:t>
            </a:r>
          </a:p>
          <a:p>
            <a:pPr lvl="1"/>
            <a:r>
              <a:rPr lang="cs-CZ" sz="2200" dirty="0" smtClean="0"/>
              <a:t>Konzistence – stejnorodá tekutina bez usazenin, vloček a hrubých nečistot</a:t>
            </a:r>
          </a:p>
          <a:p>
            <a:pPr>
              <a:buNone/>
            </a:pPr>
            <a:endParaRPr lang="cs-CZ" dirty="0" smtClean="0"/>
          </a:p>
        </p:txBody>
      </p:sp>
      <p:pic>
        <p:nvPicPr>
          <p:cNvPr id="24578" name="Picture 2" descr="http://www.sos-veseli.cz/fotogalerie/wives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501008"/>
            <a:ext cx="4096705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Fyzikální a chemické znaky:</a:t>
            </a:r>
            <a:endParaRPr lang="cs-CZ" sz="24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Obsah tuku nejméně 33 g/l</a:t>
            </a:r>
          </a:p>
          <a:p>
            <a:pPr lvl="1"/>
            <a:r>
              <a:rPr lang="cs-CZ" sz="2200" dirty="0" smtClean="0"/>
              <a:t>Obsah bílkovin minimálně 28 g/l</a:t>
            </a:r>
          </a:p>
          <a:p>
            <a:pPr lvl="1"/>
            <a:r>
              <a:rPr lang="cs-CZ" sz="2200" dirty="0" smtClean="0"/>
              <a:t>Bod mrznutí – 0,515 °C</a:t>
            </a:r>
          </a:p>
          <a:p>
            <a:pPr lvl="1"/>
            <a:r>
              <a:rPr lang="cs-CZ" sz="2200" dirty="0" smtClean="0"/>
              <a:t>Kyselost 6,2 – 7,8 °SH</a:t>
            </a:r>
          </a:p>
          <a:p>
            <a:pPr lvl="1">
              <a:buNone/>
            </a:pPr>
            <a:r>
              <a:rPr lang="cs-CZ" sz="2200" dirty="0" smtClean="0"/>
              <a:t>    Teplota do 120 minut </a:t>
            </a:r>
          </a:p>
          <a:p>
            <a:pPr lvl="1"/>
            <a:r>
              <a:rPr lang="cs-CZ" sz="2200" dirty="0" smtClean="0"/>
              <a:t>4 – 8 °C při denním svozu</a:t>
            </a:r>
          </a:p>
          <a:p>
            <a:pPr lvl="1"/>
            <a:r>
              <a:rPr lang="cs-CZ" sz="2200" dirty="0" smtClean="0"/>
              <a:t>4 – 6 °C při svozu obden</a:t>
            </a:r>
          </a:p>
          <a:p>
            <a:pPr lvl="1"/>
            <a:r>
              <a:rPr lang="cs-CZ" sz="2200" dirty="0" smtClean="0"/>
              <a:t>Počet somatických buněk (PSB) do 400 000/ml</a:t>
            </a:r>
          </a:p>
          <a:p>
            <a:pPr lvl="1"/>
            <a:r>
              <a:rPr lang="cs-CZ" sz="2200" dirty="0" smtClean="0"/>
              <a:t>Celkový počet mikroorganismů (CPM) do 100 000/ml</a:t>
            </a:r>
          </a:p>
          <a:p>
            <a:pPr lvl="1"/>
            <a:r>
              <a:rPr lang="cs-CZ" sz="2200" dirty="0" smtClean="0"/>
              <a:t>Inhibiční látky – negativní (nesmí být žádné) – zabraňují kysání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0392" y="116632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Doplňkové známky jakosti:</a:t>
            </a:r>
            <a:endParaRPr lang="cs-CZ" sz="2400" dirty="0" smtClean="0"/>
          </a:p>
          <a:p>
            <a:pPr lvl="1"/>
            <a:r>
              <a:rPr lang="cs-CZ" sz="2200" dirty="0" smtClean="0"/>
              <a:t>Počet koliformních bakterií do 1000/ml</a:t>
            </a:r>
          </a:p>
          <a:p>
            <a:pPr lvl="1"/>
            <a:r>
              <a:rPr lang="cs-CZ" sz="2200" dirty="0" smtClean="0"/>
              <a:t>Počet </a:t>
            </a:r>
            <a:r>
              <a:rPr lang="cs-CZ" sz="2200" dirty="0" err="1" smtClean="0"/>
              <a:t>termorezistentních</a:t>
            </a:r>
            <a:r>
              <a:rPr lang="cs-CZ" sz="2200" dirty="0" smtClean="0"/>
              <a:t> bakterií do 2000/ml</a:t>
            </a:r>
          </a:p>
          <a:p>
            <a:pPr lvl="1"/>
            <a:r>
              <a:rPr lang="cs-CZ" sz="2200" dirty="0" smtClean="0"/>
              <a:t>Počet psychotropních bakterií do 50 000/ml</a:t>
            </a:r>
          </a:p>
          <a:p>
            <a:pPr lvl="1"/>
            <a:r>
              <a:rPr lang="cs-CZ" sz="2200" dirty="0" smtClean="0"/>
              <a:t>Mechanické nečistoty maximálně 2. stupně</a:t>
            </a:r>
          </a:p>
          <a:p>
            <a:pPr lvl="1"/>
            <a:r>
              <a:rPr lang="cs-CZ" sz="2200" dirty="0" smtClean="0"/>
              <a:t>Kysací schopnost jogurtovou kulturou 25 °SH</a:t>
            </a:r>
          </a:p>
          <a:p>
            <a:pPr lvl="1"/>
            <a:r>
              <a:rPr lang="cs-CZ" sz="2200" dirty="0" smtClean="0"/>
              <a:t>Tukuprostá sušina minimálně 8,5 %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Odběr vzorků:</a:t>
            </a:r>
            <a:endParaRPr lang="cs-CZ" sz="2400" dirty="0" smtClean="0"/>
          </a:p>
          <a:p>
            <a:pPr lvl="1"/>
            <a:r>
              <a:rPr lang="cs-CZ" sz="2200" dirty="0" smtClean="0"/>
              <a:t>Pro stanovení obsahu tuku a bílkovin – minimálně 6x měsíčně</a:t>
            </a:r>
          </a:p>
          <a:p>
            <a:pPr lvl="1"/>
            <a:r>
              <a:rPr lang="cs-CZ" sz="2200" dirty="0" smtClean="0"/>
              <a:t>Počet somatických buněk – 2x měsíčně</a:t>
            </a:r>
          </a:p>
          <a:p>
            <a:pPr lvl="1"/>
            <a:r>
              <a:rPr lang="cs-CZ" sz="2200" dirty="0" smtClean="0"/>
              <a:t>Na zjištění CPM – 2x měsíčně</a:t>
            </a:r>
          </a:p>
          <a:p>
            <a:pPr lvl="1"/>
            <a:r>
              <a:rPr lang="cs-CZ" sz="2200" dirty="0" smtClean="0"/>
              <a:t>Na inhibiční látky – 2x měsíčně</a:t>
            </a:r>
          </a:p>
          <a:p>
            <a:pPr lvl="1"/>
            <a:r>
              <a:rPr lang="cs-CZ" sz="2200" dirty="0" smtClean="0"/>
              <a:t>Bod mrznutí se stanovuje – 1x měsíčně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Kupní smlouva:</a:t>
            </a:r>
          </a:p>
          <a:p>
            <a:pPr>
              <a:buNone/>
            </a:pPr>
            <a:endParaRPr lang="cs-CZ" dirty="0" smtClean="0"/>
          </a:p>
          <a:p>
            <a:pPr lvl="1"/>
            <a:r>
              <a:rPr lang="cs-CZ" sz="2200" dirty="0" smtClean="0"/>
              <a:t>Smluvní strany (kupující a prodávající)</a:t>
            </a:r>
          </a:p>
          <a:p>
            <a:pPr lvl="1"/>
            <a:r>
              <a:rPr lang="cs-CZ" sz="2200" dirty="0" smtClean="0"/>
              <a:t>Předmětem smlouvy je syrové kravské mléko odpovídající normě</a:t>
            </a:r>
          </a:p>
          <a:p>
            <a:pPr lvl="1"/>
            <a:r>
              <a:rPr lang="cs-CZ" sz="2200" dirty="0" smtClean="0"/>
              <a:t>Podmínky dodávky</a:t>
            </a:r>
          </a:p>
          <a:p>
            <a:pPr lvl="1"/>
            <a:r>
              <a:rPr lang="cs-CZ" sz="2200" dirty="0" smtClean="0"/>
              <a:t>Množství a dodací lhůty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Kupní cena (základní cena pro 1. třídu je stanovena při tučnosti 3,6 % - 8,50 Kč)</a:t>
            </a:r>
          </a:p>
          <a:p>
            <a:endParaRPr lang="cs-CZ" dirty="0" smtClean="0"/>
          </a:p>
          <a:p>
            <a:pPr lvl="1"/>
            <a:r>
              <a:rPr lang="cs-CZ" sz="2200" dirty="0" smtClean="0"/>
              <a:t>Příplatek při dosažení bílkovin 3,3%  je 0,10 Kč</a:t>
            </a:r>
          </a:p>
          <a:p>
            <a:pPr lvl="1"/>
            <a:r>
              <a:rPr lang="cs-CZ" sz="2200" dirty="0" smtClean="0"/>
              <a:t>A za každou 0,01 % je příplatek 0,01 Kč</a:t>
            </a:r>
          </a:p>
          <a:p>
            <a:pPr lvl="1"/>
            <a:r>
              <a:rPr lang="cs-CZ" sz="2200" dirty="0" smtClean="0"/>
              <a:t>Opačně – jsou srážky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Příplatky za výběrové mléko:</a:t>
            </a:r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r>
              <a:rPr lang="cs-CZ" sz="2400" b="1" dirty="0" smtClean="0"/>
              <a:t>Odběr a prověřování mléka:</a:t>
            </a:r>
          </a:p>
          <a:p>
            <a:pPr>
              <a:buNone/>
            </a:pPr>
            <a:endParaRPr lang="cs-CZ" dirty="0" smtClean="0"/>
          </a:p>
          <a:p>
            <a:pPr lvl="1"/>
            <a:r>
              <a:rPr lang="cs-CZ" sz="2200" dirty="0" smtClean="0"/>
              <a:t>Kupující prověří množství, teplotu, kyselost a odebere vzorky</a:t>
            </a:r>
          </a:p>
          <a:p>
            <a:pPr lvl="1"/>
            <a:r>
              <a:rPr lang="cs-CZ" sz="2200" dirty="0" smtClean="0"/>
              <a:t>Dokladem je nákupní lístek (S, L)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400" b="1" dirty="0" smtClean="0"/>
              <a:t>Výplata za mléko</a:t>
            </a:r>
            <a:endParaRPr lang="cs-CZ" sz="2400" dirty="0" smtClean="0"/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539552" y="1196752"/>
          <a:ext cx="7416824" cy="1728192"/>
        </p:xfrm>
        <a:graphic>
          <a:graphicData uri="http://schemas.openxmlformats.org/drawingml/2006/table">
            <a:tbl>
              <a:tblPr/>
              <a:tblGrid>
                <a:gridCol w="1854206"/>
                <a:gridCol w="1854206"/>
                <a:gridCol w="1854206"/>
                <a:gridCol w="1854206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Druhy mlék</a:t>
                      </a:r>
                      <a:endParaRPr lang="cs-CZ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1 l</a:t>
                      </a:r>
                      <a:endParaRPr lang="cs-CZ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latin typeface="Times New Roman"/>
                          <a:ea typeface="Calibri"/>
                          <a:cs typeface="Times New Roman"/>
                        </a:rPr>
                        <a:t>CPM</a:t>
                      </a:r>
                      <a:endParaRPr lang="cs-CZ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latin typeface="Times New Roman"/>
                          <a:ea typeface="Calibri"/>
                          <a:cs typeface="Times New Roman"/>
                        </a:rPr>
                        <a:t>PSB</a:t>
                      </a:r>
                      <a:endParaRPr lang="cs-CZ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latin typeface="Times New Roman"/>
                          <a:ea typeface="Calibri"/>
                          <a:cs typeface="Times New Roman"/>
                        </a:rPr>
                        <a:t>1Q</a:t>
                      </a:r>
                      <a:endParaRPr lang="cs-CZ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0,7 Kč</a:t>
                      </a:r>
                      <a:endParaRPr lang="cs-CZ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50 000</a:t>
                      </a:r>
                      <a:endParaRPr lang="cs-CZ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latin typeface="Times New Roman"/>
                          <a:ea typeface="Calibri"/>
                          <a:cs typeface="Times New Roman"/>
                        </a:rPr>
                        <a:t>150 000</a:t>
                      </a:r>
                      <a:endParaRPr lang="cs-CZ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latin typeface="Times New Roman"/>
                          <a:ea typeface="Calibri"/>
                          <a:cs typeface="Times New Roman"/>
                        </a:rPr>
                        <a:t>1A</a:t>
                      </a:r>
                      <a:endParaRPr lang="cs-CZ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latin typeface="Times New Roman"/>
                          <a:ea typeface="Calibri"/>
                          <a:cs typeface="Times New Roman"/>
                        </a:rPr>
                        <a:t>0,4 Kč</a:t>
                      </a:r>
                      <a:endParaRPr lang="cs-CZ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70 000 </a:t>
                      </a:r>
                      <a:endParaRPr lang="cs-CZ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latin typeface="Times New Roman"/>
                          <a:ea typeface="Calibri"/>
                          <a:cs typeface="Times New Roman"/>
                        </a:rPr>
                        <a:t>250 000</a:t>
                      </a:r>
                      <a:endParaRPr lang="cs-CZ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[Získávání mléka]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52_1_S1_0906_D13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2014-01-02]. Dostupné z: </a:t>
            </a:r>
            <a:r>
              <a:rPr lang="it-IT" sz="1200" dirty="0" smtClean="0">
                <a:hlinkClick r:id="rId2"/>
              </a:rPr>
              <a:t>http://dps.agrobiologie.cz/obrazky/podzim_2009/rucni%20dojeni.html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2014-01-02]. Dostupné z: </a:t>
            </a:r>
            <a:r>
              <a:rPr lang="it-IT" sz="1200" dirty="0" smtClean="0">
                <a:hlinkClick r:id="rId3"/>
              </a:rPr>
              <a:t>http://www.agropress.cz/dojeni.php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2014-01-02]. Dostupné z: </a:t>
            </a:r>
            <a:r>
              <a:rPr lang="it-IT" sz="1200" dirty="0" smtClean="0">
                <a:hlinkClick r:id="rId4"/>
              </a:rPr>
              <a:t>http://www.lukrom-milk.cz/produkty/dojirny/rybinove/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2014-01-02]. Dostupné z: </a:t>
            </a:r>
            <a:r>
              <a:rPr lang="it-IT" sz="1200" dirty="0" smtClean="0">
                <a:hlinkClick r:id="rId5"/>
              </a:rPr>
              <a:t>http://www.delavalczech.cz/-/Product-Information1/Milking/Products/Stallwork/Rotary-platforms/HBR2/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2014-01-02]. Dostupné z: </a:t>
            </a:r>
            <a:r>
              <a:rPr lang="it-IT" sz="1200" dirty="0" smtClean="0">
                <a:hlinkClick r:id="rId6"/>
              </a:rPr>
              <a:t>http://www.delavalfrance.fr/A-propos-de-DeLaval/DeLaval-Newsroom/?nid=93390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2014-01-02]. Dostupné z: </a:t>
            </a:r>
            <a:r>
              <a:rPr lang="it-IT" sz="1200" dirty="0" smtClean="0">
                <a:hlinkClick r:id="rId7"/>
              </a:rPr>
              <a:t>http://www.fullwood.cz/produkty/dojeni/v-dojirnach/mobilni/kruhove-s-dojenim-uvnitr-kruhu.html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2014-01-02]. Dostupné z: </a:t>
            </a:r>
            <a:r>
              <a:rPr lang="it-IT" sz="1200" dirty="0" smtClean="0">
                <a:hlinkClick r:id="rId3"/>
              </a:rPr>
              <a:t>http://www.agropress.cz/dojeni.php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2014-01-02]. Dostupné z: </a:t>
            </a:r>
            <a:r>
              <a:rPr lang="it-IT" sz="1200" dirty="0" smtClean="0">
                <a:hlinkClick r:id="rId8"/>
              </a:rPr>
              <a:t>http://www.pstrading.cz/index.php?show=chladici_03a&amp;menu=chladici&amp;submenu_leve=chladici_03a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2014-01-02]. Dostupné z: </a:t>
            </a:r>
            <a:r>
              <a:rPr lang="it-IT" sz="1200" dirty="0" smtClean="0">
                <a:hlinkClick r:id="rId9"/>
              </a:rPr>
              <a:t>http://www.sos-veseli.cz/projekt_mleko.php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Hlavní zásady:</a:t>
            </a:r>
            <a:endParaRPr lang="cs-CZ" sz="2400" dirty="0" smtClean="0"/>
          </a:p>
          <a:p>
            <a:pPr lvl="1"/>
            <a:r>
              <a:rPr lang="cs-CZ" sz="2400" dirty="0" smtClean="0"/>
              <a:t>Ve stáji se musí uklidit výkaly a chlévská mrva, vyvětrat</a:t>
            </a:r>
          </a:p>
          <a:p>
            <a:pPr lvl="1"/>
            <a:r>
              <a:rPr lang="cs-CZ" sz="2400" dirty="0" smtClean="0"/>
              <a:t>Během dojení nesmí být vykonávány žádné jiné práce</a:t>
            </a:r>
          </a:p>
          <a:p>
            <a:pPr lvl="1"/>
            <a:r>
              <a:rPr lang="cs-CZ" sz="2400" dirty="0" smtClean="0"/>
              <a:t>Dojič má mít čistý oděv, na hlavě pokrývku, ruce bez prstýnků, hodinek, ostříhané nehty</a:t>
            </a:r>
          </a:p>
          <a:p>
            <a:pPr lvl="1"/>
            <a:r>
              <a:rPr lang="cs-CZ" sz="2400" dirty="0" smtClean="0"/>
              <a:t>Vemeno musí být čisté a suché</a:t>
            </a:r>
          </a:p>
          <a:p>
            <a:pPr lvl="1"/>
            <a:r>
              <a:rPr lang="cs-CZ" sz="2400" dirty="0" smtClean="0"/>
              <a:t>Před dojením se provedou odstřiky (3 – 5) – kontrola zdravotního stavu mléčné žlázy, odstraní se bakteriologická zátka</a:t>
            </a:r>
          </a:p>
          <a:p>
            <a:pPr lvl="1"/>
            <a:r>
              <a:rPr lang="cs-CZ" sz="2400" dirty="0" smtClean="0"/>
              <a:t>Po omytí vemene začít dojit do 1 – </a:t>
            </a:r>
            <a:r>
              <a:rPr lang="cs-CZ" sz="2400" dirty="0" err="1" smtClean="0"/>
              <a:t>1</a:t>
            </a:r>
            <a:r>
              <a:rPr lang="cs-CZ" sz="2400" dirty="0" smtClean="0"/>
              <a:t>,5 minut (využití oxytocinu)</a:t>
            </a:r>
          </a:p>
          <a:p>
            <a:pPr lvl="1"/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Dojení:</a:t>
            </a:r>
            <a:endParaRPr lang="cs-CZ" sz="2600" dirty="0" smtClean="0"/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0"/>
            <a:r>
              <a:rPr lang="cs-CZ" dirty="0" smtClean="0"/>
              <a:t>Ruční – při odstřicích, zánětech, po porodu</a:t>
            </a:r>
          </a:p>
          <a:p>
            <a:pPr lvl="0"/>
            <a:endParaRPr lang="cs-CZ" dirty="0" smtClean="0"/>
          </a:p>
          <a:p>
            <a:pPr lvl="0"/>
            <a:r>
              <a:rPr lang="cs-CZ" dirty="0" smtClean="0"/>
              <a:t>Strojní dojení:</a:t>
            </a:r>
          </a:p>
          <a:p>
            <a:pPr lvl="1"/>
            <a:r>
              <a:rPr lang="cs-CZ" sz="2200" dirty="0" smtClean="0"/>
              <a:t>Do konví na stání – v porodnách nebo ve starých stájích</a:t>
            </a:r>
          </a:p>
          <a:p>
            <a:pPr lvl="1"/>
            <a:r>
              <a:rPr lang="cs-CZ" sz="2200" dirty="0" smtClean="0"/>
              <a:t>Potrubní dojení (pro vazné ustájení)</a:t>
            </a:r>
          </a:p>
          <a:p>
            <a:pPr lvl="1"/>
            <a:r>
              <a:rPr lang="cs-CZ" sz="2200" dirty="0" smtClean="0"/>
              <a:t>Potrubní dojení mobilní (pro vazné ustájení)</a:t>
            </a:r>
          </a:p>
          <a:p>
            <a:pPr lvl="1"/>
            <a:endParaRPr lang="cs-CZ" sz="2200" dirty="0" smtClean="0"/>
          </a:p>
          <a:p>
            <a:pPr lvl="0"/>
            <a:r>
              <a:rPr lang="cs-CZ" dirty="0" smtClean="0"/>
              <a:t>Dojírny:</a:t>
            </a:r>
          </a:p>
          <a:p>
            <a:pPr lvl="1"/>
            <a:r>
              <a:rPr lang="cs-CZ" sz="2200" dirty="0" smtClean="0"/>
              <a:t>Pohyblivé stání (kruhová)</a:t>
            </a:r>
          </a:p>
          <a:p>
            <a:pPr lvl="1"/>
            <a:r>
              <a:rPr lang="cs-CZ" sz="2200" dirty="0" smtClean="0"/>
              <a:t>Nepohyblivé stání (</a:t>
            </a:r>
            <a:r>
              <a:rPr lang="cs-CZ" sz="2200" dirty="0" err="1" smtClean="0"/>
              <a:t>rybínové</a:t>
            </a:r>
            <a:r>
              <a:rPr lang="cs-CZ" sz="2200" dirty="0" smtClean="0"/>
              <a:t>, </a:t>
            </a:r>
            <a:r>
              <a:rPr lang="cs-CZ" sz="2200" dirty="0" err="1" smtClean="0"/>
              <a:t>tandémové</a:t>
            </a:r>
            <a:r>
              <a:rPr lang="cs-CZ" sz="2200" dirty="0" smtClean="0"/>
              <a:t>, polygonové)</a:t>
            </a:r>
          </a:p>
          <a:p>
            <a:pPr lvl="1">
              <a:buNone/>
            </a:pPr>
            <a:endParaRPr lang="cs-CZ" sz="2200" dirty="0" smtClean="0"/>
          </a:p>
          <a:p>
            <a:pPr lvl="0"/>
            <a:r>
              <a:rPr lang="cs-CZ" dirty="0" smtClean="0"/>
              <a:t>Robotické – využívá se u menších farem a v zahraničí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dps.agrobiologie.cz/obrazky/podzim_2009/velke/rucni%20doje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7704856" cy="57786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agropress.cz/img/SkotTechnologie/dojirny/dojirna10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660" y="260648"/>
            <a:ext cx="8186756" cy="583166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iles.lukrom-milk.webnode.cz/200000070-228d723872/Schema_rybino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3240360" cy="1949183"/>
          </a:xfrm>
          <a:prstGeom prst="rect">
            <a:avLst/>
          </a:prstGeom>
          <a:noFill/>
        </p:spPr>
      </p:pic>
      <p:pic>
        <p:nvPicPr>
          <p:cNvPr id="30724" name="Picture 4" descr="http://files.lukrom-milk.webnode.cz/200000077-ab294ac22c/Shema_polygontrig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140968"/>
            <a:ext cx="7135756" cy="2592288"/>
          </a:xfrm>
          <a:prstGeom prst="rect">
            <a:avLst/>
          </a:prstGeom>
          <a:noFill/>
        </p:spPr>
      </p:pic>
      <p:pic>
        <p:nvPicPr>
          <p:cNvPr id="30726" name="Picture 6" descr="http://files.lukrom-milk.webnode.cz/200000076-c54f5c6489/Schema_kruhov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684787" y="-572219"/>
            <a:ext cx="2486025" cy="4295775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827584" y="24208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Rybinová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files.lukrom-milk.webnode.cz/200000078-593795a311/Dojirna_rybina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7321148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delavalczech.cz/ImageVaultFiles/id_1506/cf_5/PR2100-1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3960440" cy="2640293"/>
          </a:xfrm>
          <a:prstGeom prst="rect">
            <a:avLst/>
          </a:prstGeom>
          <a:noFill/>
        </p:spPr>
      </p:pic>
      <p:pic>
        <p:nvPicPr>
          <p:cNvPr id="32772" name="Picture 4" descr="http://www.delavalfrance.fr/ImageVaultFiles/id_9308/cf_13/FO_Roto_HBR_Soubrier_Besse_Gaec_du_Lac_de_Chaumi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04664"/>
            <a:ext cx="3816424" cy="3368409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1259632" y="31409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Paralelní kruhová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220072" y="386104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Rybinová kruhová</a:t>
            </a:r>
            <a:endParaRPr lang="cs-CZ" dirty="0"/>
          </a:p>
        </p:txBody>
      </p:sp>
      <p:pic>
        <p:nvPicPr>
          <p:cNvPr id="32774" name="Picture 6" descr="http://www.fullwood.cz/files/foto/clanky/17-Kruhove-s-dojicem-uvnitr-kruhu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3659560" cy="2740096"/>
          </a:xfrm>
          <a:prstGeom prst="rect">
            <a:avLst/>
          </a:prstGeom>
          <a:noFill/>
        </p:spPr>
      </p:pic>
      <p:sp>
        <p:nvSpPr>
          <p:cNvPr id="7" name="TextovéPole 6"/>
          <p:cNvSpPr txBox="1"/>
          <p:nvPr/>
        </p:nvSpPr>
        <p:spPr>
          <a:xfrm>
            <a:off x="4067944" y="508518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Tandemová kruhová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59</TotalTime>
  <Words>625</Words>
  <Application>Microsoft Office PowerPoint</Application>
  <PresentationFormat>Předvádění na obrazovce (4:3)</PresentationFormat>
  <Paragraphs>172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sablona_prezentace_dum_nj</vt:lpstr>
      <vt:lpstr>Získávání mléka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Získávání mléka</dc:title>
  <dc:creator>Administrator</dc:creator>
  <cp:lastModifiedBy>verys</cp:lastModifiedBy>
  <cp:revision>41</cp:revision>
  <dcterms:created xsi:type="dcterms:W3CDTF">2014-01-02T18:41:20Z</dcterms:created>
  <dcterms:modified xsi:type="dcterms:W3CDTF">2014-09-18T07:39:56Z</dcterms:modified>
</cp:coreProperties>
</file>