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5"/>
  </p:notesMasterIdLst>
  <p:sldIdLst>
    <p:sldId id="256" r:id="rId2"/>
    <p:sldId id="257" r:id="rId3"/>
    <p:sldId id="258" r:id="rId4"/>
    <p:sldId id="269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amond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traktivnibiologie.upol.cz/docs/img/databaze/biologie_zivocichu/Anatomie%20a%20morfologie%20zivocichu/slides/" TargetMode="External"/><Relationship Id="rId2" Type="http://schemas.openxmlformats.org/officeDocument/2006/relationships/hyperlink" Target="http://commons.wikimedia.org/wiki/File:Stachy,_kr%C3%A1vy_odpo%C4%8D%C3%ADvaj%C3%AD_na_louc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akobylce12.org/Index/Ukaz.cfm?pg=Sklepy/Vyvoj_Bachoru" TargetMode="External"/><Relationship Id="rId4" Type="http://schemas.openxmlformats.org/officeDocument/2006/relationships/hyperlink" Target="http://commons.wikimedia.org/wiki/File:P%C5%99%C3%ADchovice,_kr%C3%A1vy_(01)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Chov dojnic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Listopad,  2013</a:t>
            </a:r>
            <a:endParaRPr lang="cs-CZ" sz="18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Osazení bachoru: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Streptokokové</a:t>
            </a:r>
          </a:p>
          <a:p>
            <a:pPr lvl="1"/>
            <a:r>
              <a:rPr lang="cs-CZ" sz="2200" dirty="0" err="1" smtClean="0"/>
              <a:t>Laktobacily</a:t>
            </a:r>
            <a:r>
              <a:rPr lang="cs-CZ" sz="2200" dirty="0" smtClean="0"/>
              <a:t> – podílejí se na tvorbě kyseliny mléčné</a:t>
            </a:r>
          </a:p>
          <a:p>
            <a:pPr lvl="1"/>
            <a:r>
              <a:rPr lang="cs-CZ" sz="2200" dirty="0" err="1" smtClean="0"/>
              <a:t>Celulolitické</a:t>
            </a:r>
            <a:r>
              <a:rPr lang="cs-CZ" sz="2200" dirty="0" smtClean="0"/>
              <a:t> bakterie</a:t>
            </a:r>
          </a:p>
          <a:p>
            <a:pPr lvl="1"/>
            <a:r>
              <a:rPr lang="cs-CZ" sz="2200" dirty="0" err="1" smtClean="0"/>
              <a:t>Lipolitické</a:t>
            </a:r>
            <a:r>
              <a:rPr lang="cs-CZ" sz="2200" dirty="0" smtClean="0"/>
              <a:t> bakterie</a:t>
            </a:r>
          </a:p>
          <a:p>
            <a:pPr lvl="1"/>
            <a:r>
              <a:rPr lang="cs-CZ" sz="2200" dirty="0" smtClean="0"/>
              <a:t>Proteolytické bakterie</a:t>
            </a:r>
          </a:p>
          <a:p>
            <a:pPr lvl="1"/>
            <a:r>
              <a:rPr lang="cs-CZ" sz="2200" dirty="0" smtClean="0"/>
              <a:t>Prvoci jsou zdrojem biologicky hodnotné bílkoviny</a:t>
            </a:r>
          </a:p>
          <a:p>
            <a:pPr lvl="1"/>
            <a:r>
              <a:rPr lang="cs-CZ" sz="2200" dirty="0" smtClean="0"/>
              <a:t>Nálevníci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  <p:pic>
        <p:nvPicPr>
          <p:cNvPr id="3076" name="Picture 4" descr="http://atraktivnibiologie.upol.cz/docs/img/databaze/biologie_zivocichu/Anatomie%20a%20morfologie%20zivocichu/slides/%C5%BDaludek%20p%C5%99e%C5%BEv%C3%BDkavc%C5%AF%20-%20%C4%8Depec%20-%20Foto%20Fellnerov%C3%A1%20I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91222"/>
            <a:ext cx="2516573" cy="2430066"/>
          </a:xfrm>
          <a:prstGeom prst="rect">
            <a:avLst/>
          </a:prstGeom>
          <a:noFill/>
        </p:spPr>
      </p:pic>
      <p:pic>
        <p:nvPicPr>
          <p:cNvPr id="4098" name="Picture 2" descr="http://nakobylce12.org/Index/sklepy/img/Bachor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77072"/>
            <a:ext cx="2232248" cy="254476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1"/>
            <a:r>
              <a:rPr lang="cs-CZ" sz="2200" dirty="0" smtClean="0"/>
              <a:t>V bachoru probíhají procesy rozkladné a syntéza (úroveň závisí na pH)</a:t>
            </a:r>
          </a:p>
          <a:p>
            <a:pPr lvl="1"/>
            <a:r>
              <a:rPr lang="cs-CZ" sz="2200" dirty="0" smtClean="0"/>
              <a:t>pH má být kolem 6,2 – 7,2 mírně kyselé = </a:t>
            </a:r>
            <a:r>
              <a:rPr lang="cs-CZ" sz="2200" dirty="0" err="1" smtClean="0"/>
              <a:t>acidobazická</a:t>
            </a:r>
            <a:r>
              <a:rPr lang="cs-CZ" sz="2200" dirty="0" smtClean="0"/>
              <a:t> rovnováha</a:t>
            </a:r>
          </a:p>
          <a:p>
            <a:pPr lvl="1"/>
            <a:r>
              <a:rPr lang="cs-CZ" sz="2200" dirty="0" smtClean="0"/>
              <a:t>Konečným produktem štěpení jsou organické kyseliny (octová, propionová, máselná, mléčná), které vznikají štěpením především glycidů, ale i bílkovin, tuků a hrubé vlákniny</a:t>
            </a:r>
          </a:p>
          <a:p>
            <a:pPr lvl="1"/>
            <a:r>
              <a:rPr lang="cs-CZ" sz="2200" dirty="0" smtClean="0"/>
              <a:t>Při nadměrném množství lehce stravitelných glycidů může dojít ke zvýšení kyselosti – acidóze</a:t>
            </a:r>
          </a:p>
          <a:p>
            <a:pPr lvl="1"/>
            <a:r>
              <a:rPr lang="cs-CZ" sz="2200" dirty="0" smtClean="0"/>
              <a:t>Kyselina octová je podmíněna obsahem vlákniny v KD</a:t>
            </a:r>
          </a:p>
          <a:p>
            <a:pPr lvl="1"/>
            <a:r>
              <a:rPr lang="cs-CZ" sz="2200" dirty="0" smtClean="0"/>
              <a:t>Při nedostatku vlákniny vzniká větší množství kyseliny mléčné a </a:t>
            </a:r>
            <a:r>
              <a:rPr lang="cs-CZ" sz="2200" smtClean="0"/>
              <a:t>vzniká syndrom </a:t>
            </a:r>
            <a:r>
              <a:rPr lang="cs-CZ" sz="2200" dirty="0" smtClean="0"/>
              <a:t>snížení tučnosti mléka</a:t>
            </a:r>
          </a:p>
          <a:p>
            <a:pPr lvl="1"/>
            <a:r>
              <a:rPr lang="cs-CZ" sz="2200" dirty="0" smtClean="0"/>
              <a:t>Organické kyseliny jsou zdrojem energie</a:t>
            </a:r>
          </a:p>
          <a:p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Mikrobiální </a:t>
            </a:r>
            <a:r>
              <a:rPr lang="cs-CZ" dirty="0" err="1" smtClean="0"/>
              <a:t>proteosyntéza</a:t>
            </a:r>
            <a:r>
              <a:rPr lang="cs-CZ" dirty="0" smtClean="0"/>
              <a:t> = tvorba mikrobiálních bílkovin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Bílkoviny přijímané krmivem se štěpí na NH</a:t>
            </a:r>
            <a:r>
              <a:rPr lang="cs-CZ" sz="2200" baseline="-25000" dirty="0" smtClean="0"/>
              <a:t>4</a:t>
            </a:r>
            <a:r>
              <a:rPr lang="cs-CZ" sz="2200" dirty="0" smtClean="0"/>
              <a:t> – mikrobiální bílkovina, část NH</a:t>
            </a:r>
            <a:r>
              <a:rPr lang="cs-CZ" sz="2200" baseline="-25000" dirty="0" smtClean="0"/>
              <a:t>4</a:t>
            </a:r>
            <a:r>
              <a:rPr lang="cs-CZ" sz="2200" dirty="0" smtClean="0"/>
              <a:t>  jde do krve, jater, bachoru, vzniká CO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 a moč</a:t>
            </a:r>
          </a:p>
          <a:p>
            <a:pPr lvl="1"/>
            <a:r>
              <a:rPr lang="cs-CZ" sz="2200" dirty="0" smtClean="0"/>
              <a:t>Při zvýšení čpavku v krvi vzniknou příznaky otravy – alkalóza. Její příčinou je nedostatek mikroorganismů, energie a vysoký příjem N</a:t>
            </a:r>
            <a:r>
              <a:rPr lang="cs-CZ" sz="2200" baseline="-25000" dirty="0" smtClean="0"/>
              <a:t>2</a:t>
            </a:r>
            <a:r>
              <a:rPr lang="cs-CZ" sz="2200" dirty="0" smtClean="0"/>
              <a:t> látek</a:t>
            </a:r>
          </a:p>
          <a:p>
            <a:endParaRPr lang="cs-CZ" dirty="0"/>
          </a:p>
        </p:txBody>
      </p:sp>
      <p:pic>
        <p:nvPicPr>
          <p:cNvPr id="1026" name="Picture 2" descr="http://upload.wikimedia.org/wikipedia/commons/d/d3/P%C5%99%C3%ADchovice,_kr%C3%A1vy_(0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933056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78592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2013-11-17]. Dostupné z: </a:t>
            </a:r>
            <a:r>
              <a:rPr lang="it-IT" sz="1200" dirty="0" smtClean="0">
                <a:hlinkClick r:id="rId2"/>
              </a:rPr>
              <a:t>http://commons.wikimedia.org/wiki/File:Stachy,_kr%C3%A1vy_odpo%C4%8D%C3%ADvaj%C3%AD_na_louce.jpg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2013-11-17]. Dostupné z: </a:t>
            </a:r>
            <a:r>
              <a:rPr lang="it-IT" sz="1200" dirty="0" smtClean="0">
                <a:hlinkClick r:id="rId3"/>
              </a:rPr>
              <a:t>http://atraktivnibiologie.upol.cz/docs/img/databaze/biologie_zivocichu/Anatomie%20a%20morfologie%20zivocichu/slides/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2013-11-17]. Dostupné z: </a:t>
            </a:r>
            <a:r>
              <a:rPr lang="it-IT" sz="1200" dirty="0" smtClean="0">
                <a:hlinkClick r:id="rId4"/>
              </a:rPr>
              <a:t>http://commons.wikimedia.org/wiki/File:P%C5%99%C3%ADchovice,_kr%C3%A1vy_(01).jpg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2014-04-19]. Dostupné z: </a:t>
            </a:r>
            <a:r>
              <a:rPr lang="it-IT" sz="1200" dirty="0" smtClean="0">
                <a:hlinkClick r:id="rId5"/>
              </a:rPr>
              <a:t>http://nakobylce12.org/Index/Ukaz.cfm?pg=Sklepy/Vyvoj_Bachoru</a:t>
            </a:r>
            <a:endParaRPr lang="cs-CZ" sz="120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[Chov dojnic]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52_1_S1_0906_D10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404664"/>
            <a:ext cx="7620000" cy="5952728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Dojnice jsou producenti mléka</a:t>
            </a:r>
            <a:endParaRPr lang="cs-CZ" sz="2600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400" b="1" dirty="0" smtClean="0"/>
              <a:t>Cíl:</a:t>
            </a:r>
            <a:endParaRPr lang="cs-CZ" sz="2400" dirty="0" smtClean="0"/>
          </a:p>
          <a:p>
            <a:pPr lvl="1"/>
            <a:r>
              <a:rPr lang="cs-CZ" sz="2200" dirty="0" smtClean="0"/>
              <a:t>Co nejvyšší produkce mléka</a:t>
            </a:r>
          </a:p>
          <a:p>
            <a:pPr lvl="1"/>
            <a:r>
              <a:rPr lang="cs-CZ" sz="2200" dirty="0" smtClean="0"/>
              <a:t>Od každé dojnice získat ročně 1 zdravé tele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600" b="1" dirty="0" smtClean="0"/>
              <a:t>Činitelé ekonomické výhodnosti:</a:t>
            </a:r>
            <a:endParaRPr lang="cs-CZ" sz="2600" dirty="0" smtClean="0"/>
          </a:p>
          <a:p>
            <a:pPr lvl="1"/>
            <a:r>
              <a:rPr lang="cs-CZ" sz="2200" dirty="0" smtClean="0"/>
              <a:t>Užitkový směr – mléčný, kombinovaný</a:t>
            </a:r>
          </a:p>
          <a:p>
            <a:pPr lvl="1"/>
            <a:r>
              <a:rPr lang="cs-CZ" sz="2200" dirty="0" smtClean="0"/>
              <a:t>Výživa a krmení – největší % nákladů, proto se náklady musí snižovat (krmiva vlastní produkce, snížení ztrát, správná technika krmení)</a:t>
            </a:r>
          </a:p>
          <a:p>
            <a:pPr lvl="1"/>
            <a:r>
              <a:rPr lang="cs-CZ" sz="2200" dirty="0" smtClean="0"/>
              <a:t>Organizace práce a výroby – dodržování pracovního řádu a intervalu mezi dojeními</a:t>
            </a:r>
          </a:p>
          <a:p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pload.wikimedia.org/wikipedia/commons/c/c1/Stachy,_kr%C3%A1vy_odpo%C4%8D%C3%ADvaj%C3%AD_na_lou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154297" cy="467797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lvl="1"/>
            <a:r>
              <a:rPr lang="cs-CZ" sz="2200" dirty="0" smtClean="0"/>
              <a:t>Věk při 1. zapuštění a zabřeznutí</a:t>
            </a:r>
          </a:p>
          <a:p>
            <a:pPr lvl="1"/>
            <a:r>
              <a:rPr lang="cs-CZ" sz="2200" dirty="0" smtClean="0"/>
              <a:t>Délka mezidobí – je ukazatelem plodnosti (365 – 400 dnů)</a:t>
            </a:r>
          </a:p>
          <a:p>
            <a:pPr lvl="1">
              <a:buNone/>
            </a:pPr>
            <a:r>
              <a:rPr lang="cs-CZ" sz="2200" dirty="0" smtClean="0"/>
              <a:t>    Zkrácením se snižuje produkce mléka za laktaci</a:t>
            </a:r>
          </a:p>
          <a:p>
            <a:pPr lvl="1">
              <a:buNone/>
            </a:pPr>
            <a:r>
              <a:rPr lang="cs-CZ" sz="2200" dirty="0" smtClean="0"/>
              <a:t>    Prodloužením se snižuje produkce mléka za život</a:t>
            </a:r>
          </a:p>
          <a:p>
            <a:pPr lvl="1"/>
            <a:r>
              <a:rPr lang="cs-CZ" sz="2200" dirty="0" smtClean="0"/>
              <a:t>Stáří dojnice při laktaci</a:t>
            </a:r>
          </a:p>
          <a:p>
            <a:pPr lvl="1"/>
            <a:r>
              <a:rPr lang="cs-CZ" sz="2200" dirty="0" err="1" smtClean="0"/>
              <a:t>Nízkoužitkové</a:t>
            </a:r>
            <a:r>
              <a:rPr lang="cs-CZ" sz="2200" dirty="0" smtClean="0"/>
              <a:t> dojnice zvyšují náklady a vyřazují se z chovu na 1. a 2. laktaci</a:t>
            </a:r>
          </a:p>
          <a:p>
            <a:pPr lvl="1"/>
            <a:r>
              <a:rPr lang="cs-CZ" sz="2200" dirty="0" smtClean="0"/>
              <a:t>Nejvyšší užitkovost bývá na 5. laktaci</a:t>
            </a:r>
          </a:p>
          <a:p>
            <a:pPr lvl="1"/>
            <a:r>
              <a:rPr lang="cs-CZ" sz="2200" dirty="0" err="1" smtClean="0"/>
              <a:t>Brakace</a:t>
            </a:r>
            <a:r>
              <a:rPr lang="cs-CZ" sz="2200" dirty="0" smtClean="0"/>
              <a:t> (vyřazení krav) je okolo 20 % i více</a:t>
            </a:r>
          </a:p>
          <a:p>
            <a:pPr lvl="1"/>
            <a:r>
              <a:rPr lang="cs-CZ" sz="2200" dirty="0" smtClean="0"/>
              <a:t>Zdravotní stav – by měl být dobrý</a:t>
            </a:r>
          </a:p>
          <a:p>
            <a:pPr lvl="1"/>
            <a:r>
              <a:rPr lang="cs-CZ" sz="2200" dirty="0" smtClean="0"/>
              <a:t>Nemoc snižuje produkci mléka a zvyšuje náklady</a:t>
            </a:r>
          </a:p>
          <a:p>
            <a:pPr lvl="1"/>
            <a:endParaRPr lang="cs-CZ" sz="2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Výživa a krmení:</a:t>
            </a:r>
            <a:endParaRPr lang="cs-CZ" sz="2600" dirty="0" smtClean="0"/>
          </a:p>
          <a:p>
            <a:pPr>
              <a:buNone/>
            </a:pPr>
            <a:r>
              <a:rPr lang="cs-CZ" dirty="0" smtClean="0"/>
              <a:t> </a:t>
            </a:r>
          </a:p>
          <a:p>
            <a:pPr lvl="1"/>
            <a:r>
              <a:rPr lang="cs-CZ" sz="2200" dirty="0" smtClean="0"/>
              <a:t>Krmná dávka by měla zajistit fyziologickou potřebu živin a objemnost (mechanické nasycení)</a:t>
            </a:r>
          </a:p>
          <a:p>
            <a:pPr lvl="1"/>
            <a:r>
              <a:rPr lang="cs-CZ" sz="2200" dirty="0" smtClean="0"/>
              <a:t>Fyziologická potřeba je dána normou, která vychází z hmotnosti, užitkovosti a fyziologického stavu (dokončení růstu a březost)</a:t>
            </a:r>
          </a:p>
          <a:p>
            <a:pPr lvl="1"/>
            <a:r>
              <a:rPr lang="cs-CZ" sz="2200" dirty="0" smtClean="0"/>
              <a:t>Objemnost je kryta objemnými krmivy, která tvoří základ KD</a:t>
            </a:r>
          </a:p>
          <a:p>
            <a:pPr lvl="1"/>
            <a:r>
              <a:rPr lang="cs-CZ" sz="2200" dirty="0" smtClean="0"/>
              <a:t>Základní krmná dávka je tvořena pouze objemnými krmivy a kryje potřebu živin na záchovu a určitou produkci mléka</a:t>
            </a:r>
          </a:p>
          <a:p>
            <a:pPr lvl="1"/>
            <a:r>
              <a:rPr lang="cs-CZ" sz="2200" dirty="0" smtClean="0"/>
              <a:t>Produkční přídavek se dává dojnicím na produkci mléka nad základní krmnou dávku (ZKD), jedná se o jadrná krmiva nebo produkční krmné směsi v množství 0,4 – 0,5 kg</a:t>
            </a:r>
          </a:p>
          <a:p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Technika krmení: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b="1" dirty="0" smtClean="0"/>
              <a:t>Hromadné</a:t>
            </a:r>
            <a:r>
              <a:rPr lang="cs-CZ" sz="2200" dirty="0" smtClean="0"/>
              <a:t> stejná krmná dávka bez ohledu na užitkovost, vhodné pro krávy bez tržní produkce mléka</a:t>
            </a:r>
          </a:p>
          <a:p>
            <a:pPr lvl="1"/>
            <a:r>
              <a:rPr lang="cs-CZ" sz="2200" b="1" dirty="0" smtClean="0"/>
              <a:t>Skupinové</a:t>
            </a:r>
            <a:r>
              <a:rPr lang="cs-CZ" sz="2200" dirty="0" smtClean="0"/>
              <a:t> stejná krmná dávka se poskytuje skupině dojnic podle užitkovosti nebo stupně březosti</a:t>
            </a:r>
          </a:p>
          <a:p>
            <a:pPr lvl="1"/>
            <a:r>
              <a:rPr lang="cs-CZ" sz="2200" b="1" dirty="0" smtClean="0"/>
              <a:t>Individuální</a:t>
            </a:r>
            <a:r>
              <a:rPr lang="cs-CZ" sz="2200" dirty="0" smtClean="0"/>
              <a:t> každá kráva dostává KD samostatně, jde to u malého počtu dojnic, v praxi se využívá skupinové krmení a individuálně se může přikrmovat pouze jádro</a:t>
            </a:r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Organizace krmení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Dojnice jsou krmeny 2 x denně ve stejných intervalech (kromě </a:t>
            </a:r>
            <a:r>
              <a:rPr lang="cs-CZ" sz="2200" dirty="0" err="1" smtClean="0"/>
              <a:t>vysokoprodukčních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dirty="0" smtClean="0"/>
              <a:t>Krmiva se zakládají postupně, nejlépe používat směsnou krmnou dávku (homogenizovanou)</a:t>
            </a:r>
          </a:p>
          <a:p>
            <a:endParaRPr lang="cs-CZ" sz="1200" dirty="0" smtClean="0"/>
          </a:p>
          <a:p>
            <a:pPr>
              <a:buNone/>
            </a:pPr>
            <a:r>
              <a:rPr lang="cs-CZ" sz="2600" b="1" dirty="0" smtClean="0"/>
              <a:t>Pastva dojnic</a:t>
            </a:r>
            <a:endParaRPr lang="cs-CZ" sz="2600" dirty="0" smtClean="0"/>
          </a:p>
          <a:p>
            <a:endParaRPr lang="cs-CZ" sz="1200" dirty="0" smtClean="0"/>
          </a:p>
          <a:p>
            <a:pPr lvl="1"/>
            <a:r>
              <a:rPr lang="cs-CZ" sz="2200" dirty="0" smtClean="0"/>
              <a:t>Možno využít v letním období, ale většinou jako půldenní pastvu</a:t>
            </a:r>
          </a:p>
          <a:p>
            <a:pPr lvl="1"/>
            <a:endParaRPr lang="cs-CZ" sz="1200" dirty="0" smtClean="0"/>
          </a:p>
          <a:p>
            <a:pPr lvl="1">
              <a:buNone/>
            </a:pPr>
            <a:r>
              <a:rPr lang="cs-CZ" sz="2200" dirty="0" smtClean="0"/>
              <a:t>    Napájení</a:t>
            </a:r>
          </a:p>
          <a:p>
            <a:pPr lvl="1"/>
            <a:r>
              <a:rPr lang="cs-CZ" sz="2200" dirty="0" smtClean="0"/>
              <a:t>Spotřeba vody je asi 50l denně, musí být nezávadná</a:t>
            </a:r>
            <a:endParaRPr lang="cs-CZ" sz="2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Fyziologie výživy dojnic: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Skot je přežvýkavec</a:t>
            </a:r>
          </a:p>
          <a:p>
            <a:pPr lvl="1"/>
            <a:r>
              <a:rPr lang="cs-CZ" sz="2200" dirty="0" smtClean="0"/>
              <a:t>Má mechanické, enzymatické a mikrobiální trávení – je možné využívat krmiva s vyšším obsahem vlákniny</a:t>
            </a:r>
          </a:p>
          <a:p>
            <a:pPr lvl="1"/>
            <a:r>
              <a:rPr lang="cs-CZ" sz="2200" dirty="0" smtClean="0"/>
              <a:t>Význam mikrobiálního trávení</a:t>
            </a:r>
          </a:p>
          <a:p>
            <a:pPr lvl="1"/>
            <a:r>
              <a:rPr lang="cs-CZ" sz="2200" dirty="0" smtClean="0"/>
              <a:t>Využití objemných krmiv</a:t>
            </a:r>
          </a:p>
          <a:p>
            <a:pPr lvl="1"/>
            <a:r>
              <a:rPr lang="cs-CZ" sz="2200" dirty="0" smtClean="0"/>
              <a:t>Využití N látek nebílkovinné povahy</a:t>
            </a:r>
          </a:p>
          <a:p>
            <a:pPr lvl="1"/>
            <a:r>
              <a:rPr lang="cs-CZ" sz="2200" dirty="0" smtClean="0"/>
              <a:t>Tvorba esenciálních aminokyselin</a:t>
            </a:r>
          </a:p>
          <a:p>
            <a:pPr lvl="1"/>
            <a:r>
              <a:rPr lang="cs-CZ" sz="2200" dirty="0" smtClean="0"/>
              <a:t>Syntéza vitamínu B 12</a:t>
            </a:r>
          </a:p>
          <a:p>
            <a:pPr lvl="1"/>
            <a:r>
              <a:rPr lang="cs-CZ" sz="2200" dirty="0" smtClean="0"/>
              <a:t>Mikrobiální osazení bachoru je odrazem KD</a:t>
            </a:r>
          </a:p>
          <a:p>
            <a:pPr lvl="1"/>
            <a:r>
              <a:rPr lang="cs-CZ" sz="2200" dirty="0" smtClean="0"/>
              <a:t>Po 7 – 10 dnech krmení se tvoří speciální mikrobiální osazení bachoru</a:t>
            </a:r>
          </a:p>
          <a:p>
            <a:pPr lvl="1"/>
            <a:r>
              <a:rPr lang="cs-CZ" sz="2200" dirty="0" smtClean="0"/>
              <a:t>Není vhodné často měnit KD</a:t>
            </a:r>
          </a:p>
          <a:p>
            <a:endParaRPr lang="cs-CZ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53</TotalTime>
  <Words>431</Words>
  <Application>Microsoft Office PowerPoint</Application>
  <PresentationFormat>Předvádění na obrazovce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sablona_prezentace_dum_nj</vt:lpstr>
      <vt:lpstr>Chov dojnic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Chov dojnic</dc:title>
  <dc:creator>Administrator</dc:creator>
  <cp:lastModifiedBy>verys</cp:lastModifiedBy>
  <cp:revision>32</cp:revision>
  <dcterms:created xsi:type="dcterms:W3CDTF">2013-11-17T19:46:51Z</dcterms:created>
  <dcterms:modified xsi:type="dcterms:W3CDTF">2014-09-18T07:38:48Z</dcterms:modified>
</cp:coreProperties>
</file>