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3"/>
  </p:notesMasterIdLst>
  <p:sldIdLst>
    <p:sldId id="256" r:id="rId2"/>
    <p:sldId id="257" r:id="rId3"/>
    <p:sldId id="261" r:id="rId4"/>
    <p:sldId id="262" r:id="rId5"/>
    <p:sldId id="263" r:id="rId6"/>
    <p:sldId id="264" r:id="rId7"/>
    <p:sldId id="276" r:id="rId8"/>
    <p:sldId id="277" r:id="rId9"/>
    <p:sldId id="278" r:id="rId10"/>
    <p:sldId id="265" r:id="rId11"/>
    <p:sldId id="266" r:id="rId12"/>
    <p:sldId id="271" r:id="rId13"/>
    <p:sldId id="272" r:id="rId14"/>
    <p:sldId id="273" r:id="rId15"/>
    <p:sldId id="274" r:id="rId16"/>
    <p:sldId id="275" r:id="rId17"/>
    <p:sldId id="267" r:id="rId18"/>
    <p:sldId id="268" r:id="rId19"/>
    <p:sldId id="269" r:id="rId20"/>
    <p:sldId id="270" r:id="rId21"/>
    <p:sldId id="260" r:id="rId2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sbornelivestockequipment.com/stanfield-overview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/>
              <a:t>Odchov selat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Duben, 2014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1">
              <a:buNone/>
            </a:pPr>
            <a:r>
              <a:rPr lang="cs-CZ" sz="2200" b="1" dirty="0" smtClean="0"/>
              <a:t>Skupinové kotce</a:t>
            </a:r>
          </a:p>
          <a:p>
            <a:pPr lvl="1"/>
            <a:r>
              <a:rPr lang="cs-CZ" sz="2200" dirty="0" smtClean="0"/>
              <a:t>Nestlané</a:t>
            </a:r>
          </a:p>
          <a:p>
            <a:pPr lvl="1"/>
            <a:r>
              <a:rPr lang="cs-CZ" sz="2200" dirty="0" smtClean="0"/>
              <a:t>Plné lože + roštové kaliště</a:t>
            </a:r>
          </a:p>
          <a:p>
            <a:pPr lvl="1"/>
            <a:r>
              <a:rPr lang="cs-CZ" sz="2200" dirty="0" smtClean="0"/>
              <a:t>Celoroštové</a:t>
            </a:r>
          </a:p>
          <a:p>
            <a:pPr lvl="1"/>
            <a:r>
              <a:rPr lang="cs-CZ" sz="2200" dirty="0" smtClean="0"/>
              <a:t>Skupinové kotce</a:t>
            </a:r>
          </a:p>
          <a:p>
            <a:pPr lvl="1"/>
            <a:r>
              <a:rPr lang="cs-CZ" sz="2200" dirty="0" smtClean="0"/>
              <a:t>Přistýlané – v kotci je 10 – 12 selat</a:t>
            </a:r>
          </a:p>
          <a:p>
            <a:pPr lvl="1"/>
            <a:r>
              <a:rPr lang="cs-CZ" sz="2200" dirty="0" smtClean="0"/>
              <a:t>Klecová technologie se už moc nepoužívá</a:t>
            </a:r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Ošetřování selat:</a:t>
            </a:r>
          </a:p>
          <a:p>
            <a:pPr lvl="1"/>
            <a:r>
              <a:rPr lang="cs-CZ" sz="2200" dirty="0" smtClean="0"/>
              <a:t>Viz. ošetření selat po porodu</a:t>
            </a:r>
          </a:p>
          <a:p>
            <a:pPr lvl="1"/>
            <a:r>
              <a:rPr lang="cs-CZ" sz="2200" dirty="0" smtClean="0"/>
              <a:t>Pokud je více selat než struků, je možné přiložit selata k jiné prasnici</a:t>
            </a:r>
          </a:p>
          <a:p>
            <a:pPr lvl="1"/>
            <a:r>
              <a:rPr lang="cs-CZ" sz="2200" dirty="0" smtClean="0"/>
              <a:t>Je vhodné obsadit všechny struky prasnice – sání působí stimulačně na tvorbu mléka</a:t>
            </a:r>
          </a:p>
          <a:p>
            <a:pPr lvl="1"/>
            <a:r>
              <a:rPr lang="cs-CZ" sz="2200" dirty="0" smtClean="0"/>
              <a:t>K předním strukům dáváme slabší selata – jsou mléčnější</a:t>
            </a:r>
          </a:p>
          <a:p>
            <a:pPr lvl="1"/>
            <a:r>
              <a:rPr lang="cs-CZ" sz="2200" dirty="0" smtClean="0"/>
              <a:t>Do 24 hodin se kupírují ocásky (pokud jdou selata do výkrmu, aby nedocházelo k jejich okusování a následnému kanibalismu – z nudy)</a:t>
            </a:r>
          </a:p>
          <a:p>
            <a:pPr lvl="1"/>
            <a:r>
              <a:rPr lang="cs-CZ" sz="2200" dirty="0" smtClean="0"/>
              <a:t>Kastrace kanečků se provádí ve 3. – 4. týdnu</a:t>
            </a:r>
          </a:p>
          <a:p>
            <a:endParaRPr lang="cs-CZ" sz="2000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mka\Desktop\Praxe\Prasata\Tupírování ocasů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7289949" cy="48284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mka\Desktop\Praxe\Prasata\Tupírování ocasů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616103" cy="5044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mka\Desktop\Praxe\Prasata\DSC_0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7616103" cy="5044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mka\Desktop\Praxe\Prasata\DSC_0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7833539" cy="5188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mka\Desktop\Praxe\Prasata\DSC_0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7812360" cy="517442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algn="ctr">
              <a:buNone/>
            </a:pPr>
            <a:r>
              <a:rPr lang="cs-CZ" sz="4500" b="1" u="sng" dirty="0" smtClean="0"/>
              <a:t>Odstav selat</a:t>
            </a:r>
          </a:p>
          <a:p>
            <a:pPr algn="ctr">
              <a:buNone/>
            </a:pPr>
            <a:endParaRPr lang="cs-CZ" sz="1200" dirty="0" smtClean="0"/>
          </a:p>
          <a:p>
            <a:pPr lvl="1"/>
            <a:r>
              <a:rPr lang="cs-CZ" dirty="0" smtClean="0"/>
              <a:t>Je to oddělení selat od matky a osamostatnění z hlediska výživy</a:t>
            </a:r>
          </a:p>
          <a:p>
            <a:pPr lvl="1"/>
            <a:r>
              <a:rPr lang="cs-CZ" dirty="0" smtClean="0"/>
              <a:t>Odstav je možné provést kdykoliv</a:t>
            </a:r>
          </a:p>
          <a:p>
            <a:pPr lvl="1"/>
            <a:r>
              <a:rPr lang="cs-CZ" dirty="0" smtClean="0"/>
              <a:t>Je nutné zajistit plnohodnotnou náhradu mateřského mléka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Druhy:</a:t>
            </a:r>
          </a:p>
          <a:p>
            <a:pPr>
              <a:buNone/>
            </a:pPr>
            <a:r>
              <a:rPr lang="cs-CZ" b="1" dirty="0" smtClean="0"/>
              <a:t>	Velmi raný</a:t>
            </a:r>
          </a:p>
          <a:p>
            <a:pPr lvl="1"/>
            <a:r>
              <a:rPr lang="cs-CZ" dirty="0" smtClean="0"/>
              <a:t>Ve stáří 1,5 – 2 dny</a:t>
            </a:r>
          </a:p>
          <a:p>
            <a:pPr lvl="1"/>
            <a:r>
              <a:rPr lang="cs-CZ" dirty="0" smtClean="0"/>
              <a:t>Důvodem je ozdravení chovu metodou tzv. </a:t>
            </a:r>
            <a:r>
              <a:rPr lang="cs-CZ" dirty="0" err="1" smtClean="0"/>
              <a:t>repopulace</a:t>
            </a:r>
            <a:endParaRPr lang="cs-CZ" dirty="0" smtClean="0"/>
          </a:p>
          <a:p>
            <a:pPr lvl="1"/>
            <a:r>
              <a:rPr lang="cs-CZ" dirty="0" smtClean="0"/>
              <a:t>Před porodem umístíme prasnici do nezamořené stáje</a:t>
            </a:r>
          </a:p>
          <a:p>
            <a:pPr lvl="1"/>
            <a:r>
              <a:rPr lang="cs-CZ" dirty="0" smtClean="0"/>
              <a:t>Porod je přísně hygienický</a:t>
            </a:r>
          </a:p>
          <a:p>
            <a:pPr lvl="1"/>
            <a:r>
              <a:rPr lang="cs-CZ" dirty="0" smtClean="0"/>
              <a:t>Selata jsou ihned po porodu oddělena od matky</a:t>
            </a:r>
          </a:p>
          <a:p>
            <a:pPr lvl="1"/>
            <a:r>
              <a:rPr lang="cs-CZ" dirty="0" smtClean="0"/>
              <a:t>K matce jsou přikládána pouze k sání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1"/>
            <a:r>
              <a:rPr lang="cs-CZ" sz="2200" b="1" dirty="0" smtClean="0"/>
              <a:t>Přísnější varianta SPF</a:t>
            </a:r>
          </a:p>
          <a:p>
            <a:pPr lvl="2"/>
            <a:r>
              <a:rPr lang="cs-CZ" sz="2000" dirty="0" smtClean="0"/>
              <a:t>Porod je proveden císařským řezem</a:t>
            </a:r>
          </a:p>
          <a:p>
            <a:pPr lvl="2"/>
            <a:r>
              <a:rPr lang="cs-CZ" sz="2000" dirty="0" smtClean="0"/>
              <a:t>Selata jsou krmena bez matky MKS (mléčná krmná směs)</a:t>
            </a:r>
          </a:p>
          <a:p>
            <a:pPr lvl="2"/>
            <a:r>
              <a:rPr lang="cs-CZ" sz="2000" dirty="0" smtClean="0"/>
              <a:t>Z hlediska ozdravného je to velmi účinné</a:t>
            </a:r>
          </a:p>
          <a:p>
            <a:pPr lvl="2"/>
            <a:r>
              <a:rPr lang="cs-CZ" sz="2000" dirty="0" smtClean="0"/>
              <a:t>Odchovávají se selata s minimální nemocností</a:t>
            </a:r>
          </a:p>
          <a:p>
            <a:pPr lvl="2"/>
            <a:r>
              <a:rPr lang="cs-CZ" sz="2000" dirty="0" smtClean="0"/>
              <a:t>Problém je pouze v náhražce mleziva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Raný</a:t>
            </a:r>
          </a:p>
          <a:p>
            <a:pPr lvl="1"/>
            <a:r>
              <a:rPr lang="cs-CZ" sz="2200" dirty="0" smtClean="0"/>
              <a:t>Ve stáří 5 – 10 dnů</a:t>
            </a:r>
          </a:p>
          <a:p>
            <a:pPr lvl="1"/>
            <a:r>
              <a:rPr lang="cs-CZ" sz="2200" dirty="0" smtClean="0"/>
              <a:t>Po odstavu je rychlý přechod na MKS</a:t>
            </a:r>
          </a:p>
          <a:p>
            <a:pPr lvl="1"/>
            <a:r>
              <a:rPr lang="cs-CZ" sz="2200" dirty="0" smtClean="0"/>
              <a:t>Z hlediska ozdravného je tato metoda problematická</a:t>
            </a:r>
          </a:p>
          <a:p>
            <a:pPr lvl="1"/>
            <a:r>
              <a:rPr lang="cs-CZ" sz="2200" dirty="0" smtClean="0"/>
              <a:t>Prasnice hůře zabřezávají a přebíhají</a:t>
            </a:r>
          </a:p>
          <a:p>
            <a:pPr lvl="1"/>
            <a:r>
              <a:rPr lang="cs-CZ" sz="2200" dirty="0" smtClean="0"/>
              <a:t>Cílem je mezidobí 135 dnů</a:t>
            </a:r>
          </a:p>
          <a:p>
            <a:pPr lvl="1"/>
            <a:r>
              <a:rPr lang="cs-CZ" sz="2200" dirty="0" smtClean="0"/>
              <a:t>V současné době se nepoužívá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Časný</a:t>
            </a:r>
          </a:p>
          <a:p>
            <a:pPr lvl="1"/>
            <a:r>
              <a:rPr lang="cs-CZ" sz="2200" dirty="0" smtClean="0"/>
              <a:t>21 – 35 dnů</a:t>
            </a:r>
          </a:p>
          <a:p>
            <a:pPr lvl="1"/>
            <a:r>
              <a:rPr lang="cs-CZ" sz="2200" dirty="0" smtClean="0"/>
              <a:t>Nejrozšířenější způsob</a:t>
            </a:r>
          </a:p>
          <a:p>
            <a:pPr lvl="1"/>
            <a:r>
              <a:rPr lang="cs-CZ" sz="2200" dirty="0" smtClean="0"/>
              <a:t>Zkracuje se mezidobí asi na 150 dnů</a:t>
            </a:r>
          </a:p>
          <a:p>
            <a:pPr lvl="1"/>
            <a:r>
              <a:rPr lang="cs-CZ" sz="2200" dirty="0" smtClean="0"/>
              <a:t>V den odstavu by selata měla přijímat 0,5 kg ČOS</a:t>
            </a:r>
          </a:p>
          <a:p>
            <a:pPr lvl="1"/>
            <a:r>
              <a:rPr lang="cs-CZ" sz="2200" dirty="0" smtClean="0"/>
              <a:t>Průměrný přírůstek by měl být 250 g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Tradiční</a:t>
            </a:r>
          </a:p>
          <a:p>
            <a:pPr lvl="1"/>
            <a:r>
              <a:rPr lang="cs-CZ" sz="2200" dirty="0" smtClean="0"/>
              <a:t>V 56 dnech</a:t>
            </a:r>
          </a:p>
          <a:p>
            <a:pPr lvl="1"/>
            <a:r>
              <a:rPr lang="cs-CZ" sz="2200" dirty="0" smtClean="0"/>
              <a:t>Ve velkovýrobě se nepoužívá</a:t>
            </a:r>
          </a:p>
          <a:p>
            <a:pPr lvl="1"/>
            <a:r>
              <a:rPr lang="cs-CZ" sz="2200" dirty="0" smtClean="0"/>
              <a:t>Prodlužuje mezidobí</a:t>
            </a:r>
          </a:p>
          <a:p>
            <a:pPr lvl="1"/>
            <a:r>
              <a:rPr lang="cs-CZ" sz="2200" dirty="0" smtClean="0"/>
              <a:t>Vhodný pro malochovy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[Odchov</a:t>
                      </a:r>
                      <a:r>
                        <a:rPr lang="cs-CZ" sz="1400" baseline="0" dirty="0" smtClean="0">
                          <a:latin typeface="+mj-lt"/>
                        </a:rPr>
                        <a:t> selat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52_1_S1_0906_D31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Dochov selat</a:t>
            </a:r>
          </a:p>
          <a:p>
            <a:pPr lvl="1"/>
            <a:r>
              <a:rPr lang="cs-CZ" sz="2200" dirty="0" smtClean="0"/>
              <a:t>Uplatnění raného nebo časného odstavu si vynutilo zřízení nové kategorie – odchov selat</a:t>
            </a:r>
          </a:p>
          <a:p>
            <a:pPr lvl="1"/>
            <a:r>
              <a:rPr lang="cs-CZ" sz="2200" dirty="0" smtClean="0"/>
              <a:t>Jsou zde selata od odstavu do stáří 3 měsíců (30 kg)</a:t>
            </a:r>
          </a:p>
          <a:p>
            <a:pPr lvl="1"/>
            <a:r>
              <a:rPr lang="cs-CZ" sz="2200" dirty="0" smtClean="0"/>
              <a:t>Přírůstek je 400 – 500 g</a:t>
            </a:r>
          </a:p>
          <a:p>
            <a:pPr lvl="1"/>
            <a:r>
              <a:rPr lang="cs-CZ" sz="2200" dirty="0" smtClean="0"/>
              <a:t>Z odchovu jdou selata do výkrmu nebo odchovu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2"/>
              </a:rPr>
              <a:t>http://www.osbornelivestockequipment.com/stanfield-overview/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ZD-Lučina, </a:t>
            </a:r>
            <a:r>
              <a:rPr lang="cs-CZ" sz="1200" dirty="0" err="1" smtClean="0"/>
              <a:t>Veřovice</a:t>
            </a:r>
            <a:r>
              <a:rPr lang="cs-CZ" sz="1200" dirty="0" smtClean="0"/>
              <a:t> 19.5.2013</a:t>
            </a: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Odchov selat</a:t>
            </a:r>
          </a:p>
          <a:p>
            <a:pPr lvl="1"/>
            <a:r>
              <a:rPr lang="cs-CZ" sz="2200" dirty="0" smtClean="0"/>
              <a:t>Po narození nemají vyvinutý ochranný systém, trávicí a termoregulační</a:t>
            </a:r>
          </a:p>
          <a:p>
            <a:pPr lvl="1"/>
            <a:r>
              <a:rPr lang="cs-CZ" sz="2200" dirty="0" smtClean="0"/>
              <a:t>Jedná se o kritické období – nutná pomoc člověka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Podmínky úspěšného chovu:</a:t>
            </a:r>
          </a:p>
          <a:p>
            <a:pPr lvl="1"/>
            <a:r>
              <a:rPr lang="cs-CZ" sz="2200" dirty="0" smtClean="0"/>
              <a:t>Vhodná rodičovská generace</a:t>
            </a:r>
          </a:p>
          <a:p>
            <a:pPr lvl="1"/>
            <a:r>
              <a:rPr lang="cs-CZ" sz="2200" dirty="0" smtClean="0"/>
              <a:t>Optimální prostředí a výživa</a:t>
            </a:r>
          </a:p>
          <a:p>
            <a:pPr lvl="1"/>
            <a:r>
              <a:rPr lang="cs-CZ" sz="2200" dirty="0" smtClean="0"/>
              <a:t>Kvalifikovaný ošetřovatel</a:t>
            </a:r>
          </a:p>
          <a:p>
            <a:pPr lvl="1"/>
            <a:r>
              <a:rPr lang="cs-CZ" sz="2200" dirty="0" smtClean="0"/>
              <a:t>Výživa a krmení selat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Mlezivo</a:t>
            </a:r>
          </a:p>
          <a:p>
            <a:pPr lvl="1"/>
            <a:r>
              <a:rPr lang="cs-CZ" sz="2050" dirty="0" smtClean="0"/>
              <a:t>Je první, přirozený a nenahraditelný zdroj výživy</a:t>
            </a:r>
          </a:p>
          <a:p>
            <a:pPr lvl="1"/>
            <a:r>
              <a:rPr lang="cs-CZ" sz="2050" dirty="0" smtClean="0"/>
              <a:t>Sele ho musí pít co nejdříve a co nejčastěji</a:t>
            </a:r>
          </a:p>
          <a:p>
            <a:pPr lvl="1"/>
            <a:r>
              <a:rPr lang="cs-CZ" sz="2050" dirty="0" smtClean="0"/>
              <a:t>Složení mleziva se rychle mění</a:t>
            </a:r>
          </a:p>
          <a:p>
            <a:pPr lvl="1"/>
            <a:r>
              <a:rPr lang="cs-CZ" sz="2050" dirty="0" smtClean="0"/>
              <a:t>Mlezivo kryje potřebu </a:t>
            </a:r>
            <a:r>
              <a:rPr lang="cs-CZ" sz="2050" dirty="0" err="1" smtClean="0"/>
              <a:t>Fe</a:t>
            </a:r>
            <a:r>
              <a:rPr lang="cs-CZ" sz="2050" dirty="0" smtClean="0"/>
              <a:t> z ¼ až ½ (nebezpečí anémie), proto se </a:t>
            </a:r>
            <a:r>
              <a:rPr lang="cs-CZ" sz="2050" dirty="0" err="1" smtClean="0"/>
              <a:t>Fe</a:t>
            </a:r>
            <a:r>
              <a:rPr lang="cs-CZ" sz="2050" dirty="0" smtClean="0"/>
              <a:t> podává ve formě </a:t>
            </a:r>
            <a:r>
              <a:rPr lang="cs-CZ" sz="2050" dirty="0" err="1" smtClean="0"/>
              <a:t>antianemických</a:t>
            </a:r>
            <a:r>
              <a:rPr lang="cs-CZ" sz="2050" dirty="0" smtClean="0"/>
              <a:t> směsí, injekčně nebo ve formě pasty</a:t>
            </a:r>
          </a:p>
          <a:p>
            <a:pPr lvl="1"/>
            <a:r>
              <a:rPr lang="cs-CZ" sz="2050" dirty="0" smtClean="0"/>
              <a:t>Propustnost stěny střevní pro ochranné látky je pouze 2 dny</a:t>
            </a:r>
          </a:p>
          <a:p>
            <a:pPr lvl="1"/>
            <a:r>
              <a:rPr lang="cs-CZ" sz="2050" dirty="0" smtClean="0"/>
              <a:t>Sele pije až 20 x za den, na jedno napití zkonzumuje 10 – 50 g</a:t>
            </a:r>
          </a:p>
          <a:p>
            <a:pPr lvl="1"/>
            <a:r>
              <a:rPr lang="cs-CZ" sz="2050" dirty="0" smtClean="0"/>
              <a:t>Na 1 kg přírůstku se spotřebují 4 kg mléka</a:t>
            </a:r>
          </a:p>
          <a:p>
            <a:pPr lvl="1"/>
            <a:r>
              <a:rPr lang="cs-CZ" sz="2050" dirty="0" smtClean="0"/>
              <a:t>Od druhého týdne je nutné přikrmovat ČOS (tuhé sypké nebo granulované krmivo, které stimuluje tvorbu enzymů a kyseliny HCL</a:t>
            </a:r>
          </a:p>
          <a:p>
            <a:pPr lvl="1"/>
            <a:r>
              <a:rPr lang="cs-CZ" sz="2050" dirty="0" smtClean="0"/>
              <a:t>Kyselina HCL zabraňuje přemnožení nežádoucích mikroorganismů, které by mohly způsobit průjmy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1"/>
            <a:r>
              <a:rPr lang="cs-CZ" sz="2200" dirty="0" smtClean="0"/>
              <a:t>ČOS musí být chutná, aby selata neměla tendenci vyhledávat jiný zdroj krmiva</a:t>
            </a:r>
          </a:p>
          <a:p>
            <a:pPr lvl="1"/>
            <a:r>
              <a:rPr lang="cs-CZ" sz="2200" dirty="0" smtClean="0"/>
              <a:t>ČOS je jednotná směs pro systém časného odstavu do stáří 2 měsíců</a:t>
            </a:r>
          </a:p>
          <a:p>
            <a:pPr lvl="2"/>
            <a:r>
              <a:rPr lang="cs-CZ" sz="2000" dirty="0" smtClean="0"/>
              <a:t>Krmí se v suchém stavu v samostatném krmítku ad </a:t>
            </a:r>
            <a:r>
              <a:rPr lang="cs-CZ" sz="2000" dirty="0" err="1" smtClean="0"/>
              <a:t>libitum</a:t>
            </a:r>
            <a:endParaRPr lang="cs-CZ" sz="2000" dirty="0" smtClean="0"/>
          </a:p>
          <a:p>
            <a:pPr lvl="2"/>
            <a:r>
              <a:rPr lang="cs-CZ" sz="2000" dirty="0" smtClean="0"/>
              <a:t>K dispozici je pitná voda</a:t>
            </a:r>
          </a:p>
          <a:p>
            <a:pPr lvl="2"/>
            <a:r>
              <a:rPr lang="cs-CZ" sz="2000" dirty="0" smtClean="0"/>
              <a:t>Spotřeba na jedno sele je 20 kg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Mléčná krmná směs</a:t>
            </a:r>
          </a:p>
          <a:p>
            <a:pPr lvl="2"/>
            <a:r>
              <a:rPr lang="cs-CZ" sz="2000" dirty="0" smtClean="0"/>
              <a:t>Slouží jako náhražka mléka</a:t>
            </a:r>
          </a:p>
          <a:p>
            <a:pPr lvl="2"/>
            <a:r>
              <a:rPr lang="cs-CZ" sz="2000" dirty="0" smtClean="0"/>
              <a:t>Podává se v případě raného odstavu nebo při poruchách mléka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Ustájení selat:</a:t>
            </a:r>
          </a:p>
          <a:p>
            <a:pPr lvl="1"/>
            <a:r>
              <a:rPr lang="cs-CZ" sz="2200" dirty="0" smtClean="0"/>
              <a:t>V prvních týdnech v porodních kotcích</a:t>
            </a:r>
          </a:p>
          <a:p>
            <a:pPr lvl="1"/>
            <a:r>
              <a:rPr lang="cs-CZ" sz="2200" dirty="0" smtClean="0"/>
              <a:t>Termoregulační systém selat vyvinut až od třetího týdne stáří</a:t>
            </a:r>
          </a:p>
          <a:p>
            <a:pPr lvl="1">
              <a:buNone/>
            </a:pPr>
            <a:r>
              <a:rPr lang="cs-CZ" sz="2200" b="1" dirty="0" smtClean="0"/>
              <a:t>    Požadavky na teplotu</a:t>
            </a:r>
            <a:r>
              <a:rPr lang="cs-CZ" sz="2200" dirty="0" smtClean="0"/>
              <a:t>: </a:t>
            </a:r>
          </a:p>
          <a:p>
            <a:pPr lvl="1"/>
            <a:r>
              <a:rPr lang="cs-CZ" sz="2200" dirty="0" smtClean="0"/>
              <a:t>První týden – 30 – 32 °C</a:t>
            </a:r>
          </a:p>
          <a:p>
            <a:pPr lvl="1"/>
            <a:r>
              <a:rPr lang="cs-CZ" sz="2200" dirty="0" smtClean="0"/>
              <a:t>4. týden – 20 – 22 °C</a:t>
            </a:r>
          </a:p>
          <a:p>
            <a:pPr lvl="1">
              <a:buNone/>
            </a:pPr>
            <a:r>
              <a:rPr lang="cs-CZ" sz="2200" b="1" dirty="0" smtClean="0"/>
              <a:t>    Vyhřívání</a:t>
            </a:r>
          </a:p>
          <a:p>
            <a:pPr lvl="1"/>
            <a:r>
              <a:rPr lang="cs-CZ" sz="2200" dirty="0" smtClean="0"/>
              <a:t>Zdola – výhřevné desky</a:t>
            </a:r>
          </a:p>
          <a:p>
            <a:pPr lvl="1"/>
            <a:r>
              <a:rPr lang="cs-CZ" sz="2200" dirty="0" smtClean="0"/>
              <a:t>Shora – infračervené zářiče</a:t>
            </a:r>
          </a:p>
          <a:p>
            <a:pPr lvl="1"/>
            <a:r>
              <a:rPr lang="cs-CZ" sz="2200" dirty="0" smtClean="0"/>
              <a:t>Po odstavu jsou v odchovnách požadavky na teplo 18 – 26 °C, selata jsou zde do hmotnosti 30 kg, stáří 3 měsíce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fotopraxe\Foto Šenov - mamka\DSCF5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4299942" cy="57332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fotopraxe\Foto Šenov - mamka\DSCF5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380312" cy="55352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osbornelivestockequipment.com/image/data/media/heatpad/apph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5715000" cy="57340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55</TotalTime>
  <Words>329</Words>
  <Application>Microsoft Office PowerPoint</Application>
  <PresentationFormat>Předvádění na obrazovce (4:3)</PresentationFormat>
  <Paragraphs>121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sablona_prezentace_dum_nj</vt:lpstr>
      <vt:lpstr>Odchov selat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Odchov selat</dc:title>
  <dc:creator>Administrator</dc:creator>
  <cp:lastModifiedBy>verys</cp:lastModifiedBy>
  <cp:revision>41</cp:revision>
  <dcterms:created xsi:type="dcterms:W3CDTF">2014-03-30T18:41:11Z</dcterms:created>
  <dcterms:modified xsi:type="dcterms:W3CDTF">2014-09-18T07:48:54Z</dcterms:modified>
</cp:coreProperties>
</file>