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6" r:id="rId1"/>
  </p:sldMasterIdLst>
  <p:notesMasterIdLst>
    <p:notesMasterId r:id="rId19"/>
  </p:notesMasterIdLst>
  <p:sldIdLst>
    <p:sldId id="256" r:id="rId2"/>
    <p:sldId id="257" r:id="rId3"/>
    <p:sldId id="258" r:id="rId4"/>
    <p:sldId id="261" r:id="rId5"/>
    <p:sldId id="262" r:id="rId6"/>
    <p:sldId id="27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3" r:id="rId16"/>
    <p:sldId id="272" r:id="rId17"/>
    <p:sldId id="260" r:id="rId18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Styl s motivem 1 – zvýraznění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Styl s motivem 1 – zvýraznění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8A40DA6-C596-48AC-B2F3-274968C9219B}" type="datetimeFigureOut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72D8E00-150F-4DEF-94FB-0FDEA5B7701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188913"/>
            <a:ext cx="5256213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84F0-19FC-498B-A1EC-72BCC35258A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D48DB-940F-4D98-9DC8-0F00CC34BBE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C1346-C82C-4BFD-9934-50802B20C68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A67B8-B79A-4A80-B938-B8F50F07F63D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C3C9C-EAC5-4E40-A0A6-2B3C6D1C7E0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3A8A9-3291-4CE4-A522-58D91AB9EA7A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A0135-F23E-4817-8981-8B1125ACF55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B700D-2B69-44EC-8B5E-3167C04B6E43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26541-B7D4-42CC-AB0E-191C8E98C49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9835C-FC33-4DFA-A139-DB2C6FC530F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42F11-9FCD-4AA1-901E-54697548D24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62090-F1D6-4B21-B49F-74EA2F2BB910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65592-EE7F-4FCD-8860-73944957146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E3014-432C-4111-B18D-2BA3E81E78AF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FB2B3-6F44-4260-90B1-406236FD2CF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371C7-FD86-4F0C-A39D-7B27E3946DBC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C5E7C-41C8-4E70-8086-E70C7EDE5BA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2EECD-C2EB-489F-ACDC-BC03FA69391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E171B-74FB-46AD-9F4A-2D1AA0F82AB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731FB-F205-4930-858A-E628C747207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3E2DD-A1D9-4A16-8B2F-08BA0E4DE7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DC380-1A57-45C0-A25C-2680DBB5B311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D9329F1-EF7C-44F8-9FCF-ECEBCF1EE6B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F282F453-772E-4715-9A3C-80FC27023E95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pic>
        <p:nvPicPr>
          <p:cNvPr id="1033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508625" y="6105525"/>
            <a:ext cx="3455988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33" r:id="rId1"/>
    <p:sldLayoutId id="2147484123" r:id="rId2"/>
    <p:sldLayoutId id="2147484124" r:id="rId3"/>
    <p:sldLayoutId id="2147484125" r:id="rId4"/>
    <p:sldLayoutId id="2147484126" r:id="rId5"/>
    <p:sldLayoutId id="2147484127" r:id="rId6"/>
    <p:sldLayoutId id="2147484128" r:id="rId7"/>
    <p:sldLayoutId id="2147484129" r:id="rId8"/>
    <p:sldLayoutId id="2147484130" r:id="rId9"/>
    <p:sldLayoutId id="2147484131" r:id="rId10"/>
    <p:sldLayoutId id="2147484132" r:id="rId11"/>
  </p:sldLayoutIdLst>
  <p:transition>
    <p:dissolve/>
  </p:transition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9pPr>
    </p:titleStyle>
    <p:bodyStyle>
      <a:lvl1pPr marL="3429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eaLnBrk="1" fontAlgn="base" hangingPunct="1">
        <a:spcBef>
          <a:spcPct val="20000"/>
        </a:spcBef>
        <a:spcAft>
          <a:spcPct val="0"/>
        </a:spcAft>
        <a:buClr>
          <a:srgbClr val="D2CB6C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1" fontAlgn="base" hangingPunct="1">
        <a:spcBef>
          <a:spcPct val="20000"/>
        </a:spcBef>
        <a:spcAft>
          <a:spcPct val="0"/>
        </a:spcAft>
        <a:buClr>
          <a:srgbClr val="95A39D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1" fontAlgn="base" hangingPunct="1">
        <a:spcBef>
          <a:spcPct val="20000"/>
        </a:spcBef>
        <a:spcAft>
          <a:spcPct val="0"/>
        </a:spcAft>
        <a:buClr>
          <a:srgbClr val="C89F5D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3284538"/>
            <a:ext cx="7543800" cy="998537"/>
          </a:xfrm>
        </p:spPr>
        <p:txBody>
          <a:bodyPr/>
          <a:lstStyle/>
          <a:p>
            <a:pPr algn="ctr"/>
            <a:r>
              <a:rPr lang="cs-CZ" b="1" dirty="0" smtClean="0"/>
              <a:t>Hybridizační program v chovu prasat</a:t>
            </a:r>
            <a:endParaRPr lang="cs-CZ" b="1" dirty="0"/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684213" y="1273175"/>
            <a:ext cx="7543800" cy="500063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Střední škola technická a zemědělská, Nový Jičín, příspěvková organizace </a:t>
            </a:r>
            <a:endParaRPr lang="cs-CZ" sz="1800" dirty="0"/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684213" y="5018088"/>
            <a:ext cx="7543800" cy="498475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Březen, 2014</a:t>
            </a:r>
            <a:endParaRPr lang="cs-CZ" sz="1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6096744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Kontrola reprodukčních vlastností:</a:t>
            </a:r>
          </a:p>
          <a:p>
            <a:pPr>
              <a:buNone/>
            </a:pPr>
            <a:r>
              <a:rPr lang="cs-CZ" dirty="0" smtClean="0"/>
              <a:t> </a:t>
            </a:r>
          </a:p>
          <a:p>
            <a:r>
              <a:rPr lang="cs-CZ" sz="2400" b="1" dirty="0" smtClean="0"/>
              <a:t>U prasnic:</a:t>
            </a:r>
          </a:p>
          <a:p>
            <a:pPr lvl="1"/>
            <a:r>
              <a:rPr lang="cs-CZ" sz="2200" dirty="0" smtClean="0"/>
              <a:t>Den zapuštění</a:t>
            </a:r>
          </a:p>
          <a:p>
            <a:pPr lvl="1"/>
            <a:r>
              <a:rPr lang="cs-CZ" sz="2200" dirty="0" smtClean="0"/>
              <a:t>Totožnost kance</a:t>
            </a:r>
          </a:p>
          <a:p>
            <a:pPr lvl="1"/>
            <a:r>
              <a:rPr lang="cs-CZ" sz="2200" dirty="0" smtClean="0"/>
              <a:t>Datum </a:t>
            </a:r>
            <a:r>
              <a:rPr lang="cs-CZ" sz="2200" dirty="0" err="1" smtClean="0"/>
              <a:t>oprasení</a:t>
            </a:r>
            <a:r>
              <a:rPr lang="cs-CZ" sz="2200" dirty="0" smtClean="0"/>
              <a:t> (do 24 hodin po porodu zapsat do deníku reprodukce)</a:t>
            </a:r>
          </a:p>
          <a:p>
            <a:pPr lvl="1"/>
            <a:r>
              <a:rPr lang="cs-CZ" sz="2200" dirty="0" smtClean="0"/>
              <a:t>Počet živě a mrtvě narozených selat</a:t>
            </a:r>
          </a:p>
          <a:p>
            <a:pPr lvl="1"/>
            <a:r>
              <a:rPr lang="cs-CZ" sz="2200" dirty="0" smtClean="0"/>
              <a:t>Pohlaví mláďat</a:t>
            </a:r>
          </a:p>
          <a:p>
            <a:pPr lvl="1"/>
            <a:r>
              <a:rPr lang="cs-CZ" sz="2200" dirty="0" smtClean="0"/>
              <a:t>Počet struků</a:t>
            </a:r>
          </a:p>
          <a:p>
            <a:pPr lvl="1"/>
            <a:r>
              <a:rPr lang="cs-CZ" sz="2200" dirty="0" smtClean="0"/>
              <a:t>V 18 – 24 dnech se zjistí počet dochovaných selat a jejich hmotnost (hodnocení mléčnosti, hmotnost se přepočítá na stáří 21 dnů)</a:t>
            </a:r>
          </a:p>
          <a:p>
            <a:pPr lvl="1"/>
            <a:r>
              <a:rPr lang="cs-CZ" sz="2200" dirty="0" smtClean="0"/>
              <a:t>Počet selat zakrslých (pod 3 kg)</a:t>
            </a:r>
          </a:p>
          <a:p>
            <a:pPr lvl="1"/>
            <a:r>
              <a:rPr lang="cs-CZ" sz="2200" dirty="0" smtClean="0"/>
              <a:t>Datum odstavu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6096744"/>
          </a:xfrm>
        </p:spPr>
        <p:txBody>
          <a:bodyPr/>
          <a:lstStyle/>
          <a:p>
            <a:r>
              <a:rPr lang="cs-CZ" sz="2400" b="1" dirty="0" smtClean="0"/>
              <a:t>U kanců:</a:t>
            </a:r>
          </a:p>
          <a:p>
            <a:pPr lvl="1"/>
            <a:r>
              <a:rPr lang="cs-CZ" sz="2200" dirty="0" smtClean="0"/>
              <a:t>Kontrola plodnosti jimi zapuštěných či inseminovaných prasnic</a:t>
            </a:r>
          </a:p>
          <a:p>
            <a:pPr lvl="1">
              <a:buNone/>
            </a:pPr>
            <a:endParaRPr lang="cs-CZ" sz="1000" dirty="0" smtClean="0"/>
          </a:p>
          <a:p>
            <a:pPr>
              <a:buNone/>
            </a:pPr>
            <a:r>
              <a:rPr lang="cs-CZ" sz="2400" b="1" dirty="0" smtClean="0"/>
              <a:t>Zkoušky vlastní užitkovosti:</a:t>
            </a:r>
          </a:p>
          <a:p>
            <a:pPr>
              <a:buNone/>
            </a:pPr>
            <a:endParaRPr lang="cs-CZ" sz="1000" dirty="0" smtClean="0"/>
          </a:p>
          <a:p>
            <a:pPr marL="868363" lvl="1" indent="-457200">
              <a:buFont typeface="+mj-lt"/>
              <a:buAutoNum type="alphaUcPeriod"/>
            </a:pPr>
            <a:r>
              <a:rPr lang="cs-CZ" sz="2200" b="1" dirty="0" smtClean="0"/>
              <a:t>Metodou unifikovaného polního testu ve šlechtitelských chovech</a:t>
            </a:r>
            <a:endParaRPr lang="cs-CZ" sz="2200" dirty="0" smtClean="0"/>
          </a:p>
          <a:p>
            <a:pPr lvl="2"/>
            <a:r>
              <a:rPr lang="cs-CZ" sz="2000" dirty="0" smtClean="0"/>
              <a:t>Zahájení ve 12 týdnech stáří ( 4 dny)</a:t>
            </a:r>
          </a:p>
          <a:p>
            <a:pPr lvl="2"/>
            <a:r>
              <a:rPr lang="cs-CZ" sz="2000" dirty="0" smtClean="0"/>
              <a:t>Nutno zapsat datum zahájení</a:t>
            </a:r>
          </a:p>
          <a:p>
            <a:pPr lvl="2"/>
            <a:r>
              <a:rPr lang="cs-CZ" sz="2000" dirty="0" smtClean="0"/>
              <a:t>Zjistit individuální hmotnost selat</a:t>
            </a:r>
          </a:p>
          <a:p>
            <a:pPr lvl="2"/>
            <a:r>
              <a:rPr lang="cs-CZ" sz="2000" dirty="0" smtClean="0"/>
              <a:t>Trvání testu 9 týdnů = 63 dnů ( 7 dnů)</a:t>
            </a:r>
          </a:p>
          <a:p>
            <a:pPr lvl="2"/>
            <a:r>
              <a:rPr lang="cs-CZ" sz="2000" dirty="0" smtClean="0"/>
              <a:t>Krmení pomocí kompletní krmné směsi TESTA – podává se neomezeně + voda</a:t>
            </a:r>
          </a:p>
          <a:p>
            <a:pPr lvl="2"/>
            <a:r>
              <a:rPr lang="cs-CZ" sz="2000" dirty="0" smtClean="0"/>
              <a:t>Velikost testované skupiny 6 až 12 prasat</a:t>
            </a:r>
          </a:p>
          <a:p>
            <a:pPr lvl="1"/>
            <a:endParaRPr lang="cs-CZ" sz="2200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6096744"/>
          </a:xfrm>
        </p:spPr>
        <p:txBody>
          <a:bodyPr/>
          <a:lstStyle/>
          <a:p>
            <a:pPr lvl="2"/>
            <a:r>
              <a:rPr lang="cs-CZ" sz="2000" dirty="0" smtClean="0"/>
              <a:t>Při ukončení testu se provede zvážení</a:t>
            </a:r>
          </a:p>
          <a:p>
            <a:pPr lvl="2"/>
            <a:r>
              <a:rPr lang="cs-CZ" sz="2000" dirty="0" smtClean="0"/>
              <a:t>Spočítá se průměrný denní přírůstek od narození do ukončení testu a pak od zahájení do ukončení testu</a:t>
            </a:r>
          </a:p>
          <a:p>
            <a:pPr lvl="2"/>
            <a:r>
              <a:rPr lang="cs-CZ" sz="2000" dirty="0" smtClean="0"/>
              <a:t>Změří se ultrazvukem výška tuku a svaloviny</a:t>
            </a:r>
          </a:p>
          <a:p>
            <a:endParaRPr lang="cs-CZ" dirty="0" smtClean="0"/>
          </a:p>
          <a:p>
            <a:pPr marL="868363" lvl="1" indent="-457200">
              <a:buFont typeface="+mj-lt"/>
              <a:buAutoNum type="alphaUcPeriod" startAt="2"/>
            </a:pPr>
            <a:r>
              <a:rPr lang="cs-CZ" sz="2200" b="1" dirty="0" smtClean="0"/>
              <a:t>Metoda základního polního testu v rozmnožovacích chovech</a:t>
            </a:r>
            <a:endParaRPr lang="cs-CZ" sz="2200" dirty="0" smtClean="0"/>
          </a:p>
          <a:p>
            <a:pPr lvl="2"/>
            <a:r>
              <a:rPr lang="cs-CZ" sz="2000" dirty="0" smtClean="0"/>
              <a:t>Provádí se jen u prasniček</a:t>
            </a:r>
          </a:p>
          <a:p>
            <a:pPr lvl="2"/>
            <a:r>
              <a:rPr lang="cs-CZ" sz="2000" dirty="0" smtClean="0"/>
              <a:t>Zkouška v rozmezí od 70 – 110 kg a propočet se dělá na hmotnost 90 kg</a:t>
            </a:r>
          </a:p>
          <a:p>
            <a:pPr lvl="2"/>
            <a:r>
              <a:rPr lang="cs-CZ" sz="2000" dirty="0" smtClean="0"/>
              <a:t>Spočítá se průměrný denní přírůstek do 90 kg, provede se měření ultrazvukem</a:t>
            </a:r>
          </a:p>
          <a:p>
            <a:endParaRPr lang="cs-CZ" sz="2400" dirty="0" smtClean="0"/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6096744"/>
          </a:xfrm>
        </p:spPr>
        <p:txBody>
          <a:bodyPr/>
          <a:lstStyle/>
          <a:p>
            <a:pPr marL="868363" lvl="1" indent="-457200">
              <a:buFont typeface="+mj-lt"/>
              <a:buAutoNum type="alphaUcPeriod" startAt="3"/>
            </a:pPr>
            <a:r>
              <a:rPr lang="cs-CZ" sz="2200" b="1" dirty="0" smtClean="0"/>
              <a:t>Staniční metoda</a:t>
            </a:r>
            <a:endParaRPr lang="cs-CZ" sz="2200" dirty="0" smtClean="0"/>
          </a:p>
          <a:p>
            <a:pPr lvl="2"/>
            <a:r>
              <a:rPr lang="cs-CZ" sz="2000" dirty="0" smtClean="0"/>
              <a:t>Metodika bude propracována v případě zřízení stanice</a:t>
            </a:r>
          </a:p>
          <a:p>
            <a:pPr lvl="2">
              <a:buNone/>
            </a:pPr>
            <a:endParaRPr lang="cs-CZ" sz="2000" dirty="0" smtClean="0"/>
          </a:p>
          <a:p>
            <a:pPr>
              <a:buNone/>
            </a:pPr>
            <a:r>
              <a:rPr lang="cs-CZ" sz="2400" b="1" dirty="0" smtClean="0"/>
              <a:t>Zásady měření ultrazvukem</a:t>
            </a:r>
          </a:p>
          <a:p>
            <a:pPr lvl="1"/>
            <a:r>
              <a:rPr lang="cs-CZ" sz="2200" dirty="0" smtClean="0"/>
              <a:t>Provádí pracovník oprávněné organizace</a:t>
            </a:r>
          </a:p>
          <a:p>
            <a:pPr lvl="1"/>
            <a:r>
              <a:rPr lang="cs-CZ" sz="2200" dirty="0" smtClean="0"/>
              <a:t>Prasata musí být čistá</a:t>
            </a:r>
          </a:p>
          <a:p>
            <a:pPr lvl="1"/>
            <a:r>
              <a:rPr lang="cs-CZ" sz="2200" dirty="0" smtClean="0"/>
              <a:t>Hmotnost se zjišťuje s přesností na 1 kg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6096744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Místa měření:</a:t>
            </a:r>
          </a:p>
          <a:p>
            <a:pPr lvl="1"/>
            <a:r>
              <a:rPr lang="cs-CZ" sz="2200" dirty="0" smtClean="0"/>
              <a:t>Ve střední hřbetní linii se určí výchozí body měření </a:t>
            </a:r>
          </a:p>
          <a:p>
            <a:endParaRPr lang="cs-CZ" dirty="0" smtClean="0"/>
          </a:p>
          <a:p>
            <a:pPr lvl="3">
              <a:buNone/>
            </a:pPr>
            <a:r>
              <a:rPr lang="cs-CZ" sz="1900" dirty="0" smtClean="0"/>
              <a:t>A0 – je kolmo nad výčnělkem loketního kloubu</a:t>
            </a:r>
          </a:p>
          <a:p>
            <a:pPr lvl="3">
              <a:buNone/>
            </a:pPr>
            <a:r>
              <a:rPr lang="cs-CZ" sz="1900" dirty="0" smtClean="0"/>
              <a:t>C0 – je v krajině bederní kolmo nad kolení čéškou</a:t>
            </a:r>
          </a:p>
          <a:p>
            <a:pPr lvl="3">
              <a:buNone/>
            </a:pPr>
            <a:r>
              <a:rPr lang="cs-CZ" sz="1900" dirty="0" smtClean="0"/>
              <a:t>B0 – je středem mezi A0 a C0</a:t>
            </a:r>
          </a:p>
          <a:p>
            <a:pPr lvl="3">
              <a:buNone/>
            </a:pPr>
            <a:r>
              <a:rPr lang="cs-CZ" sz="1900" dirty="0" smtClean="0"/>
              <a:t>B = místo měření ve ¾ + 3 cm mezi místem A0 a B0 kaudálně</a:t>
            </a:r>
          </a:p>
          <a:p>
            <a:pPr lvl="3">
              <a:buNone/>
            </a:pPr>
            <a:r>
              <a:rPr lang="cs-CZ" sz="1900" dirty="0" smtClean="0"/>
              <a:t>A = místo měření ve ¾ mezi B0 a C0</a:t>
            </a:r>
          </a:p>
          <a:p>
            <a:pPr>
              <a:buNone/>
            </a:pPr>
            <a:r>
              <a:rPr lang="cs-CZ" dirty="0" smtClean="0"/>
              <a:t>	</a:t>
            </a:r>
          </a:p>
          <a:p>
            <a:pPr>
              <a:buNone/>
            </a:pPr>
            <a:r>
              <a:rPr lang="cs-CZ" dirty="0" smtClean="0"/>
              <a:t>		</a:t>
            </a:r>
            <a:r>
              <a:rPr lang="cs-CZ" sz="1900" dirty="0" smtClean="0"/>
              <a:t>Obě místa měření jsou 7 cm od středu hřbetu na levé straně</a:t>
            </a:r>
            <a:r>
              <a:rPr lang="cs-CZ" dirty="0" smtClean="0"/>
              <a:t> 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dirty="0" smtClean="0"/>
              <a:t>		</a:t>
            </a:r>
            <a:r>
              <a:rPr lang="cs-CZ" sz="1900" dirty="0" smtClean="0"/>
              <a:t>v. </a:t>
            </a:r>
            <a:r>
              <a:rPr lang="cs-CZ" sz="1900" dirty="0" err="1" smtClean="0"/>
              <a:t>b</a:t>
            </a:r>
            <a:r>
              <a:rPr lang="cs-CZ" sz="1900" dirty="0" smtClean="0"/>
              <a:t>. A – se měří </a:t>
            </a:r>
            <a:r>
              <a:rPr lang="cs-CZ" sz="1900" smtClean="0"/>
              <a:t>výška hřbetního </a:t>
            </a:r>
            <a:r>
              <a:rPr lang="cs-CZ" sz="1900" dirty="0" smtClean="0"/>
              <a:t>tuku</a:t>
            </a:r>
          </a:p>
          <a:p>
            <a:pPr>
              <a:buNone/>
            </a:pPr>
            <a:r>
              <a:rPr lang="cs-CZ" sz="1900" dirty="0" smtClean="0"/>
              <a:t>		v. </a:t>
            </a:r>
            <a:r>
              <a:rPr lang="cs-CZ" sz="1900" dirty="0" err="1" smtClean="0"/>
              <a:t>b</a:t>
            </a:r>
            <a:r>
              <a:rPr lang="cs-CZ" sz="1900" dirty="0" smtClean="0"/>
              <a:t>. B – se měří výška tuku a svaloviny	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24744"/>
            <a:ext cx="8051086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6096744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Průměrné hodnoty měřených vlastnosti:</a:t>
            </a:r>
          </a:p>
          <a:p>
            <a:pPr>
              <a:buNone/>
            </a:pPr>
            <a:r>
              <a:rPr lang="cs-CZ" sz="2400" dirty="0" smtClean="0"/>
              <a:t> </a:t>
            </a:r>
            <a:endParaRPr lang="cs-CZ" dirty="0" smtClean="0"/>
          </a:p>
          <a:p>
            <a:pPr lvl="1"/>
            <a:r>
              <a:rPr lang="cs-CZ" sz="2200" dirty="0" smtClean="0"/>
              <a:t>Ø denní přírůstek od narození = </a:t>
            </a:r>
          </a:p>
          <a:p>
            <a:pPr>
              <a:buNone/>
            </a:pPr>
            <a:r>
              <a:rPr lang="cs-CZ" dirty="0" smtClean="0"/>
              <a:t> </a:t>
            </a:r>
          </a:p>
          <a:p>
            <a:pPr lvl="1">
              <a:lnSpc>
                <a:spcPct val="150000"/>
              </a:lnSpc>
            </a:pPr>
            <a:r>
              <a:rPr lang="cs-CZ" sz="2200" dirty="0" smtClean="0"/>
              <a:t>Ø výška hřbetního tuku = výpočet z hodnot naměřených </a:t>
            </a:r>
          </a:p>
          <a:p>
            <a:pPr lvl="1">
              <a:lnSpc>
                <a:spcPct val="150000"/>
              </a:lnSpc>
              <a:buNone/>
            </a:pPr>
            <a:r>
              <a:rPr lang="cs-CZ" sz="2200" dirty="0" smtClean="0"/>
              <a:t>v místě A </a:t>
            </a:r>
            <a:r>
              <a:rPr lang="cs-CZ" sz="2200" dirty="0" err="1" smtClean="0"/>
              <a:t>a</a:t>
            </a:r>
            <a:r>
              <a:rPr lang="cs-CZ" sz="2200" dirty="0" smtClean="0"/>
              <a:t> B =              cm</a:t>
            </a:r>
          </a:p>
          <a:p>
            <a:pPr>
              <a:buNone/>
            </a:pPr>
            <a:r>
              <a:rPr lang="cs-CZ" dirty="0" smtClean="0"/>
              <a:t> </a:t>
            </a:r>
          </a:p>
          <a:p>
            <a:pPr lvl="1"/>
            <a:r>
              <a:rPr lang="cs-CZ" sz="2200" dirty="0" smtClean="0"/>
              <a:t>Provede se přepočet na jednotnou hmotnost u prasniček na 90 kg u kanců na 100 kg</a:t>
            </a:r>
          </a:p>
          <a:p>
            <a:endParaRPr lang="cs-CZ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056" y="1052736"/>
            <a:ext cx="1507144" cy="648072"/>
          </a:xfrm>
          <a:prstGeom prst="rect">
            <a:avLst/>
          </a:prstGeom>
          <a:noFill/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808" y="2492896"/>
            <a:ext cx="648072" cy="829532"/>
          </a:xfrm>
          <a:prstGeom prst="rect">
            <a:avLst/>
          </a:prstGeom>
          <a:noFill/>
        </p:spPr>
      </p:pic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30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cs-CZ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Použité zdroje</a:t>
            </a:r>
            <a:endParaRPr lang="cs-CZ" dirty="0"/>
          </a:p>
        </p:txBody>
      </p:sp>
      <p:sp>
        <p:nvSpPr>
          <p:cNvPr id="7171" name="Zástupný symbol pro obsah 2"/>
          <p:cNvSpPr>
            <a:spLocks/>
          </p:cNvSpPr>
          <p:nvPr/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en-US" sz="1200"/>
              <a:t>[</a:t>
            </a:r>
            <a:r>
              <a:rPr lang="cs-CZ" sz="1200"/>
              <a:t>1</a:t>
            </a:r>
            <a:r>
              <a:rPr lang="en-US" sz="1200"/>
              <a:t>]</a:t>
            </a:r>
            <a:r>
              <a:rPr lang="cs-CZ" sz="1200"/>
              <a:t>      </a:t>
            </a:r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en-US" sz="1200"/>
              <a:t>[</a:t>
            </a:r>
            <a:r>
              <a:rPr lang="cs-CZ" sz="1200"/>
              <a:t>2</a:t>
            </a:r>
            <a:r>
              <a:rPr lang="en-US" sz="1200"/>
              <a:t>]</a:t>
            </a:r>
            <a:r>
              <a:rPr lang="cs-CZ" sz="1200"/>
              <a:t>   </a:t>
            </a:r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cs-CZ" sz="120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</p:nvPr>
        </p:nvGraphicFramePr>
        <p:xfrm>
          <a:off x="107950" y="987425"/>
          <a:ext cx="8856663" cy="5754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3447"/>
                <a:gridCol w="6133216"/>
              </a:tblGrid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Autor a téma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[Ing.</a:t>
                      </a:r>
                      <a:r>
                        <a:rPr lang="cs-CZ" sz="1400" baseline="0" dirty="0" smtClean="0">
                          <a:latin typeface="+mj-lt"/>
                        </a:rPr>
                        <a:t> Iva Rašková</a:t>
                      </a:r>
                      <a:r>
                        <a:rPr lang="cs-CZ" sz="1400" dirty="0" smtClean="0">
                          <a:latin typeface="+mj-lt"/>
                        </a:rPr>
                        <a:t>]     [</a:t>
                      </a:r>
                      <a:r>
                        <a:rPr lang="cs-CZ" sz="1400" b="1" dirty="0" smtClean="0"/>
                        <a:t>Hybridizační program v chovu prasat</a:t>
                      </a:r>
                      <a:r>
                        <a:rPr lang="cs-CZ" sz="1400" dirty="0" smtClean="0">
                          <a:latin typeface="+mj-lt"/>
                        </a:rPr>
                        <a:t>]</a:t>
                      </a:r>
                    </a:p>
                  </a:txBody>
                  <a:tcPr marL="91437" marR="91437" marT="45728" marB="45728" anchor="ctr"/>
                </a:tc>
              </a:tr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Číslo a název projektu: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CZ.1.07/1.5.00/34.0906     EU peníze </a:t>
                      </a:r>
                      <a:r>
                        <a:rPr lang="cs-CZ" sz="1400" dirty="0" err="1" smtClean="0">
                          <a:latin typeface="+mj-lt"/>
                        </a:rPr>
                        <a:t>SŠPřZe</a:t>
                      </a:r>
                      <a:r>
                        <a:rPr lang="cs-CZ" sz="1400" dirty="0" smtClean="0">
                          <a:latin typeface="+mj-lt"/>
                        </a:rPr>
                        <a:t> Nový Jičín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Anotace, vč. možností využití: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DUM obsahuje [stručný zápis učiva</a:t>
                      </a:r>
                      <a:r>
                        <a:rPr lang="cs-CZ" sz="1400" smtClean="0">
                          <a:latin typeface="+mj-lt"/>
                        </a:rPr>
                        <a:t>, obrázky]. </a:t>
                      </a:r>
                      <a:r>
                        <a:rPr lang="cs-CZ" sz="1400" dirty="0" smtClean="0">
                          <a:latin typeface="+mj-lt"/>
                        </a:rPr>
                        <a:t>Lze využít k [probírání nového učiva].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5412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Počet</a:t>
                      </a:r>
                      <a:r>
                        <a:rPr lang="cs-CZ" sz="1800" baseline="0" dirty="0" smtClean="0">
                          <a:latin typeface="+mj-lt"/>
                        </a:rPr>
                        <a:t> vyučovacích hodin: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1 hodina  </a:t>
                      </a: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Určeno pro obory: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err="1" smtClean="0">
                          <a:latin typeface="+mj-lt"/>
                        </a:rPr>
                        <a:t>Agropodnikání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489512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Šablona:</a:t>
                      </a:r>
                    </a:p>
                    <a:p>
                      <a:endParaRPr lang="cs-CZ" sz="1800" dirty="0" smtClean="0">
                        <a:latin typeface="+mj-lt"/>
                      </a:endParaRPr>
                    </a:p>
                    <a:p>
                      <a:r>
                        <a:rPr lang="cs-CZ" sz="1800" dirty="0" smtClean="0">
                          <a:latin typeface="+mj-lt"/>
                        </a:rPr>
                        <a:t>Téma (název) sady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V/2 </a:t>
                      </a:r>
                      <a:r>
                        <a:rPr lang="cs-CZ" sz="1400" dirty="0" smtClean="0">
                          <a:latin typeface="+mj-lt"/>
                        </a:rPr>
                        <a:t>Inovace a zkvalitnění výuky směřující k rozvoji odborných kompetencí žáků středních škol                                                      </a:t>
                      </a:r>
                    </a:p>
                    <a:p>
                      <a:endParaRPr lang="cs-CZ" sz="1400" dirty="0" smtClean="0">
                        <a:latin typeface="+mj-lt"/>
                      </a:endParaRPr>
                    </a:p>
                    <a:p>
                      <a:r>
                        <a:rPr lang="cs-CZ" sz="1400" dirty="0" smtClean="0">
                          <a:latin typeface="+mj-lt"/>
                        </a:rPr>
                        <a:t>Chov zvířat 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0974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>
                          <a:latin typeface="+mj-lt"/>
                        </a:rPr>
                        <a:t>Číslo DUM </a:t>
                      </a:r>
                      <a:r>
                        <a:rPr lang="cs-CZ" sz="1200" dirty="0" smtClean="0">
                          <a:latin typeface="+mj-lt"/>
                        </a:rPr>
                        <a:t>(</a:t>
                      </a:r>
                      <a:r>
                        <a:rPr lang="cs-CZ" sz="1200" dirty="0" err="1" smtClean="0">
                          <a:latin typeface="+mj-lt"/>
                        </a:rPr>
                        <a:t>šablona_číslo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šablony_číslo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sady_číslo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projektu_číslo</a:t>
                      </a:r>
                      <a:r>
                        <a:rPr lang="cs-CZ" sz="1200" dirty="0" smtClean="0">
                          <a:latin typeface="+mj-lt"/>
                        </a:rPr>
                        <a:t> DUM)</a:t>
                      </a:r>
                      <a:r>
                        <a:rPr lang="cs-CZ" sz="1800" dirty="0" smtClean="0">
                          <a:latin typeface="+mj-lt"/>
                        </a:rPr>
                        <a:t>:</a:t>
                      </a:r>
                    </a:p>
                    <a:p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smtClean="0">
                          <a:latin typeface="+mj-lt"/>
                        </a:rPr>
                        <a:t>52_1_S1_0906_D25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</a:tbl>
          </a:graphicData>
        </a:graphic>
      </p:graphicFrame>
      <p:pic>
        <p:nvPicPr>
          <p:cNvPr id="4124" name="Picture 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61913"/>
            <a:ext cx="3744912" cy="91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6096744"/>
          </a:xfrm>
        </p:spPr>
        <p:txBody>
          <a:bodyPr/>
          <a:lstStyle/>
          <a:p>
            <a:pPr lvl="1">
              <a:buNone/>
            </a:pPr>
            <a:r>
              <a:rPr lang="cs-CZ" sz="2200" b="1" dirty="0" smtClean="0"/>
              <a:t>Šlechtitelské chovy</a:t>
            </a:r>
          </a:p>
          <a:p>
            <a:pPr lvl="1"/>
            <a:r>
              <a:rPr lang="cs-CZ" sz="2200" dirty="0" smtClean="0"/>
              <a:t>Jde o jednotnou základnou pro šlechtění v ČR uznaných a povolených plemen, směřujících k dosažení předem stanoveného cíle a plemenného standardu</a:t>
            </a:r>
          </a:p>
          <a:p>
            <a:pPr lvl="1"/>
            <a:r>
              <a:rPr lang="cs-CZ" sz="2200" dirty="0" smtClean="0"/>
              <a:t>Populace velká – víc než 500 prasnic</a:t>
            </a:r>
          </a:p>
          <a:p>
            <a:pPr lvl="1"/>
            <a:r>
              <a:rPr lang="cs-CZ" sz="2200" dirty="0" smtClean="0"/>
              <a:t>Populace malá – pod 500 prasnic</a:t>
            </a:r>
          </a:p>
          <a:p>
            <a:endParaRPr lang="cs-CZ" dirty="0" smtClean="0"/>
          </a:p>
          <a:p>
            <a:pPr>
              <a:buNone/>
            </a:pPr>
            <a:r>
              <a:rPr lang="cs-CZ" sz="2400" b="1" dirty="0" smtClean="0"/>
              <a:t>Nukleové šlechtitelské chovy</a:t>
            </a:r>
            <a:endParaRPr lang="cs-CZ" sz="2400" dirty="0" smtClean="0"/>
          </a:p>
          <a:p>
            <a:pPr lvl="1"/>
            <a:r>
              <a:rPr lang="cs-CZ" sz="2200" dirty="0" smtClean="0"/>
              <a:t>Provádí se šlechtitelské práce na bázi selekce uvnitř domácí populace, např. </a:t>
            </a:r>
            <a:r>
              <a:rPr lang="cs-CZ" sz="2200" dirty="0" err="1" smtClean="0"/>
              <a:t>landrase</a:t>
            </a:r>
            <a:r>
              <a:rPr lang="cs-CZ" sz="2200" dirty="0" smtClean="0"/>
              <a:t>, pouze výjimečně u dovezených prasat</a:t>
            </a:r>
          </a:p>
          <a:p>
            <a:pPr lvl="1"/>
            <a:r>
              <a:rPr lang="cs-CZ" sz="2200" dirty="0" smtClean="0"/>
              <a:t>Používá se čistokrevná plemenitba</a:t>
            </a:r>
          </a:p>
          <a:p>
            <a:pPr lvl="1"/>
            <a:r>
              <a:rPr lang="cs-CZ" sz="2200" dirty="0" smtClean="0"/>
              <a:t>Produkují plemenné kance a prasničky pro vlastní potřebu a pro chovy nižších stupňů</a:t>
            </a:r>
          </a:p>
          <a:p>
            <a:pPr lvl="1"/>
            <a:r>
              <a:rPr lang="cs-CZ" sz="2200" dirty="0" smtClean="0"/>
              <a:t>Pouze ve velkých populacích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6096744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Šlechtitelské chovy otcovských plemen</a:t>
            </a:r>
            <a:endParaRPr lang="cs-CZ" sz="2400" dirty="0" smtClean="0"/>
          </a:p>
          <a:p>
            <a:pPr lvl="1"/>
            <a:r>
              <a:rPr lang="cs-CZ" sz="2200" dirty="0" smtClean="0"/>
              <a:t>Šlechtění otcovských plemen</a:t>
            </a:r>
          </a:p>
          <a:p>
            <a:pPr lvl="1"/>
            <a:r>
              <a:rPr lang="cs-CZ" sz="2200" dirty="0" smtClean="0"/>
              <a:t>Provádí se čistokrevná plemenitba i hybridizace</a:t>
            </a:r>
          </a:p>
          <a:p>
            <a:pPr lvl="1"/>
            <a:r>
              <a:rPr lang="cs-CZ" sz="2200" dirty="0" smtClean="0"/>
              <a:t>Produkce kanců pro vlastní potřebu a pro pozici C v hybridizačním programu 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sz="2400" b="1" dirty="0" smtClean="0"/>
              <a:t>Rezervní šlechtitelské chovy</a:t>
            </a:r>
            <a:endParaRPr lang="cs-CZ" sz="2400" dirty="0" smtClean="0"/>
          </a:p>
          <a:p>
            <a:pPr lvl="1"/>
            <a:r>
              <a:rPr lang="cs-CZ" sz="2200" dirty="0" smtClean="0"/>
              <a:t>Nesplňují požadavky uznání nukleových šlechtitelských chovů a šlechtitelských otcovských chovů</a:t>
            </a:r>
          </a:p>
          <a:p>
            <a:pPr lvl="1"/>
            <a:r>
              <a:rPr lang="cs-CZ" sz="2200" dirty="0" smtClean="0"/>
              <a:t>Doplňují poptávku po plemenných prasatech, které nepokryjí ostatní šlechtitelské chovy</a:t>
            </a:r>
          </a:p>
          <a:p>
            <a:pPr lvl="1"/>
            <a:r>
              <a:rPr lang="cs-CZ" sz="2200" dirty="0" smtClean="0"/>
              <a:t>Použití čistokrevné plemenitby</a:t>
            </a:r>
          </a:p>
          <a:p>
            <a:pPr lvl="1"/>
            <a:r>
              <a:rPr lang="cs-CZ" sz="2200" dirty="0" smtClean="0"/>
              <a:t>U mateřských plemen produkce jen prasniček</a:t>
            </a:r>
          </a:p>
          <a:p>
            <a:pPr lvl="1"/>
            <a:r>
              <a:rPr lang="cs-CZ" sz="2200" dirty="0" smtClean="0"/>
              <a:t>Produkce plemenných kanců pouze na základě licence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6096744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Rozmnožovací chovy</a:t>
            </a:r>
            <a:r>
              <a:rPr lang="cs-CZ" sz="2400" dirty="0" smtClean="0"/>
              <a:t> </a:t>
            </a:r>
          </a:p>
          <a:p>
            <a:pPr lvl="1"/>
            <a:r>
              <a:rPr lang="cs-CZ" sz="2200" dirty="0" smtClean="0"/>
              <a:t>Dochází ke křížení A x B = F1(AB)</a:t>
            </a:r>
          </a:p>
          <a:p>
            <a:pPr lvl="1"/>
            <a:r>
              <a:rPr lang="cs-CZ" sz="2200" dirty="0" smtClean="0"/>
              <a:t>F1 by měly být plodné (vybrané F1 jsou nakupovány do užitkových chovů)</a:t>
            </a:r>
          </a:p>
          <a:p>
            <a:pPr lvl="1"/>
            <a:endParaRPr lang="cs-CZ" sz="2200" dirty="0" smtClean="0"/>
          </a:p>
          <a:p>
            <a:pPr>
              <a:buNone/>
            </a:pPr>
            <a:r>
              <a:rPr lang="cs-CZ" sz="2400" b="1" dirty="0" smtClean="0"/>
              <a:t>Užitkové chovy</a:t>
            </a:r>
            <a:endParaRPr lang="cs-CZ" sz="2400" dirty="0" smtClean="0"/>
          </a:p>
          <a:p>
            <a:pPr lvl="1"/>
            <a:r>
              <a:rPr lang="cs-CZ" sz="2200" dirty="0" smtClean="0"/>
              <a:t>Křížení F1 x C = F12 (ABC – trojplamenný hybrid)</a:t>
            </a:r>
          </a:p>
          <a:p>
            <a:pPr lvl="1"/>
            <a:r>
              <a:rPr lang="cs-CZ" sz="2200" dirty="0" smtClean="0"/>
              <a:t>F12 mají vysokou masnou užitkovost a jsou určeny pro výkrm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/>
              <a:t>Kontrola užitkovosti – norma ČNS 466164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sz="2400" b="1" dirty="0" smtClean="0"/>
              <a:t>Názvosloví:</a:t>
            </a:r>
          </a:p>
          <a:p>
            <a:pPr>
              <a:buNone/>
            </a:pPr>
            <a:r>
              <a:rPr lang="cs-CZ" dirty="0" smtClean="0"/>
              <a:t> </a:t>
            </a:r>
          </a:p>
          <a:p>
            <a:pPr lvl="1"/>
            <a:r>
              <a:rPr lang="cs-CZ" sz="2200" dirty="0" smtClean="0"/>
              <a:t>Užitkovost </a:t>
            </a:r>
          </a:p>
          <a:p>
            <a:pPr lvl="2"/>
            <a:r>
              <a:rPr lang="cs-CZ" sz="2000" dirty="0" smtClean="0"/>
              <a:t>Hodnota vlastnosti dosahovaná u jednotlivého zvířete nebo v průměru populace </a:t>
            </a:r>
          </a:p>
          <a:p>
            <a:pPr lvl="2"/>
            <a:endParaRPr lang="cs-CZ" dirty="0" smtClean="0"/>
          </a:p>
          <a:p>
            <a:pPr lvl="1"/>
            <a:r>
              <a:rPr lang="cs-CZ" sz="2200" dirty="0" smtClean="0"/>
              <a:t>Reprodukční vlastnosti </a:t>
            </a:r>
          </a:p>
          <a:p>
            <a:pPr lvl="2"/>
            <a:r>
              <a:rPr lang="cs-CZ" sz="2000" dirty="0" smtClean="0"/>
              <a:t>Plodnost = živě + mrtvě narozená selata</a:t>
            </a:r>
          </a:p>
          <a:p>
            <a:pPr lvl="2"/>
            <a:r>
              <a:rPr lang="cs-CZ" sz="2000" dirty="0" smtClean="0"/>
              <a:t>Mléčnost = schopnost samic produkovat mléko v době sání (hmotnost vrhu v 21 dnech)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6096744"/>
          </a:xfrm>
        </p:spPr>
        <p:txBody>
          <a:bodyPr/>
          <a:lstStyle/>
          <a:p>
            <a:pPr lvl="1"/>
            <a:r>
              <a:rPr lang="cs-CZ" sz="2200" dirty="0" smtClean="0"/>
              <a:t>Produkční vlastnosti</a:t>
            </a:r>
          </a:p>
          <a:p>
            <a:pPr lvl="1">
              <a:buNone/>
            </a:pPr>
            <a:r>
              <a:rPr lang="cs-CZ" sz="2200" dirty="0" smtClean="0"/>
              <a:t> </a:t>
            </a:r>
          </a:p>
          <a:p>
            <a:pPr lvl="1"/>
            <a:r>
              <a:rPr lang="cs-CZ" sz="2200" dirty="0" smtClean="0"/>
              <a:t>Výkrmnost = ø denní přírůstek, spotřeba krmiva</a:t>
            </a:r>
          </a:p>
          <a:p>
            <a:pPr lvl="1"/>
            <a:r>
              <a:rPr lang="cs-CZ" sz="2200" dirty="0" smtClean="0"/>
              <a:t>Jatečná hodnota = % hlavních masitých částí, % podíl kýty z jatečné půlky, plocha nejdelšího zádového svalu, Ø výška sádla (</a:t>
            </a:r>
            <a:r>
              <a:rPr lang="cs-CZ" sz="2200" dirty="0" err="1" smtClean="0"/>
              <a:t>Vs</a:t>
            </a:r>
            <a:r>
              <a:rPr lang="cs-CZ" sz="2200" dirty="0" smtClean="0"/>
              <a:t>)</a:t>
            </a:r>
          </a:p>
          <a:p>
            <a:pPr lvl="1"/>
            <a:r>
              <a:rPr lang="cs-CZ" sz="2200" dirty="0" smtClean="0"/>
              <a:t>Kvalita masa</a:t>
            </a:r>
          </a:p>
          <a:p>
            <a:pPr lvl="1"/>
            <a:endParaRPr lang="cs-CZ" sz="2200" dirty="0" smtClean="0"/>
          </a:p>
          <a:p>
            <a:pPr lvl="1"/>
            <a:r>
              <a:rPr lang="cs-CZ" sz="2200" dirty="0" smtClean="0"/>
              <a:t>Vlastní užitkovost (VU) = Ø denní přírůstek, </a:t>
            </a:r>
            <a:r>
              <a:rPr lang="cs-CZ" sz="2200" dirty="0" err="1" smtClean="0"/>
              <a:t>Vs</a:t>
            </a:r>
            <a:r>
              <a:rPr lang="cs-CZ" sz="2200" dirty="0" smtClean="0"/>
              <a:t> (měřena ultrazvukem)</a:t>
            </a:r>
          </a:p>
          <a:p>
            <a:pPr lvl="1">
              <a:buNone/>
            </a:pPr>
            <a:r>
              <a:rPr lang="cs-CZ" sz="2200" dirty="0" smtClean="0"/>
              <a:t> </a:t>
            </a:r>
          </a:p>
          <a:p>
            <a:pPr lvl="1"/>
            <a:r>
              <a:rPr lang="cs-CZ" sz="2200" dirty="0" smtClean="0"/>
              <a:t>Centrální registr kanců = seznam všech kanců, kteří působí v inseminaci nebo v přirozené plemenitbě ve všech chovech s kontrolou užitkovosti a dědičnosti</a:t>
            </a:r>
          </a:p>
          <a:p>
            <a:pPr lvl="1">
              <a:buNone/>
            </a:pPr>
            <a:r>
              <a:rPr lang="cs-CZ" sz="2200" dirty="0" smtClean="0"/>
              <a:t> 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6096744"/>
          </a:xfrm>
        </p:spPr>
        <p:txBody>
          <a:bodyPr/>
          <a:lstStyle/>
          <a:p>
            <a:pPr lvl="1"/>
            <a:r>
              <a:rPr lang="cs-CZ" sz="2200" dirty="0" smtClean="0"/>
              <a:t>Matrika prasnic = seznam evidenčních čísel prasnic zařazených v KU</a:t>
            </a:r>
          </a:p>
          <a:p>
            <a:pPr lvl="1"/>
            <a:r>
              <a:rPr lang="cs-CZ" sz="2200" dirty="0" smtClean="0"/>
              <a:t>Kontrola užitkovosti – pravidelné zjišťování a vyhodnocování údajů užitkových vlastností</a:t>
            </a:r>
          </a:p>
          <a:p>
            <a:endParaRPr lang="cs-CZ" b="1" dirty="0" smtClean="0"/>
          </a:p>
          <a:p>
            <a:pPr>
              <a:buNone/>
            </a:pPr>
            <a:r>
              <a:rPr lang="cs-CZ" b="1" dirty="0" smtClean="0"/>
              <a:t>Kontrola užitkovosti</a:t>
            </a:r>
          </a:p>
          <a:p>
            <a:pPr>
              <a:buNone/>
            </a:pPr>
            <a:r>
              <a:rPr lang="cs-CZ" dirty="0" smtClean="0"/>
              <a:t> </a:t>
            </a:r>
          </a:p>
          <a:p>
            <a:pPr lvl="1"/>
            <a:r>
              <a:rPr lang="cs-CZ" sz="2200" dirty="0" smtClean="0"/>
              <a:t>Provádí se u kanců, prasnic, jejich potomstva ve šlechtitelských a rozmnožovacích chovech</a:t>
            </a:r>
          </a:p>
          <a:p>
            <a:pPr lvl="1"/>
            <a:r>
              <a:rPr lang="cs-CZ" sz="2200" dirty="0" smtClean="0"/>
              <a:t>V chovech provádí veterinární služba kontrolu zdraví a dědičnosti zdraví</a:t>
            </a:r>
          </a:p>
          <a:p>
            <a:pPr lvl="1"/>
            <a:r>
              <a:rPr lang="cs-CZ" sz="2200" dirty="0" smtClean="0"/>
              <a:t>Prasnice se zařazují do KU dnem prvního zapuštění</a:t>
            </a:r>
          </a:p>
          <a:p>
            <a:pPr lvl="1"/>
            <a:r>
              <a:rPr lang="cs-CZ" sz="2200" dirty="0" smtClean="0"/>
              <a:t>Kanci se zařazují do KU zápisem do státního registru kanců</a:t>
            </a:r>
          </a:p>
          <a:p>
            <a:pPr lvl="1"/>
            <a:r>
              <a:rPr lang="cs-CZ" sz="2200" dirty="0" smtClean="0"/>
              <a:t>Provádí ji plemenářská organizace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6096744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Zahrnuje:</a:t>
            </a:r>
          </a:p>
          <a:p>
            <a:pPr lvl="1"/>
            <a:r>
              <a:rPr lang="cs-CZ" sz="2200" dirty="0" smtClean="0"/>
              <a:t>Kontrolu reprodukčních vlastností kanců a prasnic</a:t>
            </a:r>
          </a:p>
          <a:p>
            <a:pPr lvl="1"/>
            <a:r>
              <a:rPr lang="cs-CZ" sz="2200" dirty="0" smtClean="0"/>
              <a:t>Zkoušky vlastní užitkovosti plemenných prasat</a:t>
            </a:r>
          </a:p>
          <a:p>
            <a:pPr lvl="1"/>
            <a:r>
              <a:rPr lang="cs-CZ" sz="2200" dirty="0" smtClean="0"/>
              <a:t>Zkoušky výkrmnosti a jatečné hodnoty potomstva plemenných kanců a prasnic</a:t>
            </a:r>
          </a:p>
          <a:p>
            <a:pPr>
              <a:buNone/>
            </a:pPr>
            <a:r>
              <a:rPr lang="cs-CZ" dirty="0" smtClean="0"/>
              <a:t> 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blona_prezentace_dum_nj">
  <a:themeElements>
    <a:clrScheme name="Sousedství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ousedství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sablona_prezentace_dum_nj</Template>
  <TotalTime>37</TotalTime>
  <Words>353</Words>
  <Application>Microsoft Office PowerPoint</Application>
  <PresentationFormat>Předvádění na obrazovce (4:3)</PresentationFormat>
  <Paragraphs>147</Paragraphs>
  <Slides>17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18" baseType="lpstr">
      <vt:lpstr>sablona_prezentace_dum_nj</vt:lpstr>
      <vt:lpstr>Hybridizační program v chovu prasat</vt:lpstr>
      <vt:lpstr>Snímek 2</vt:lpstr>
      <vt:lpstr>Snímek 3</vt:lpstr>
      <vt:lpstr>Snímek 4</vt:lpstr>
      <vt:lpstr>Snímek 5</vt:lpstr>
      <vt:lpstr>Kontrola užitkovosti – norma ČNS 466164</vt:lpstr>
      <vt:lpstr>Snímek 7</vt:lpstr>
      <vt:lpstr>Snímek 8</vt:lpstr>
      <vt:lpstr>Snímek 9</vt:lpstr>
      <vt:lpstr>Snímek 10</vt:lpstr>
      <vt:lpstr>Snímek 11</vt:lpstr>
      <vt:lpstr>Snímek 12</vt:lpstr>
      <vt:lpstr>Snímek 13</vt:lpstr>
      <vt:lpstr>Snímek 14</vt:lpstr>
      <vt:lpstr>Snímek 15</vt:lpstr>
      <vt:lpstr>Snímek 16</vt:lpstr>
      <vt:lpstr>Použité zdroje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Hybridizační program v chovu prasat</dc:title>
  <dc:creator>Administrator</dc:creator>
  <cp:lastModifiedBy>verys</cp:lastModifiedBy>
  <cp:revision>42</cp:revision>
  <dcterms:created xsi:type="dcterms:W3CDTF">2014-03-09T20:28:15Z</dcterms:created>
  <dcterms:modified xsi:type="dcterms:W3CDTF">2014-09-18T07:46:15Z</dcterms:modified>
</cp:coreProperties>
</file>