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4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78" r:id="rId10"/>
    <p:sldId id="266" r:id="rId11"/>
    <p:sldId id="267" r:id="rId12"/>
    <p:sldId id="268" r:id="rId13"/>
    <p:sldId id="274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60" r:id="rId2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pull dir="ld"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gropress.cz/brany_a_vstupy.php" TargetMode="External"/><Relationship Id="rId13" Type="http://schemas.openxmlformats.org/officeDocument/2006/relationships/hyperlink" Target="http://www.equichannel.cz/volne-venkovni-ustajeni-moderni-trend-chudych-nebo-reseni-jen-pro-bohate" TargetMode="External"/><Relationship Id="rId3" Type="http://schemas.openxmlformats.org/officeDocument/2006/relationships/hyperlink" Target="http://www.agropress.cz/hereford.php" TargetMode="External"/><Relationship Id="rId7" Type="http://schemas.openxmlformats.org/officeDocument/2006/relationships/hyperlink" Target="http://www.best-cover.cz/zemedelske-technologie/systemy-vybaveni-pastvin.html" TargetMode="External"/><Relationship Id="rId12" Type="http://schemas.openxmlformats.org/officeDocument/2006/relationships/hyperlink" Target="http://cerne-ovce.cz/hospodarska-zvirata-vyzaduji-cas-vasi-praci-a-potrebne-vybaveni/" TargetMode="External"/><Relationship Id="rId2" Type="http://schemas.openxmlformats.org/officeDocument/2006/relationships/hyperlink" Target="http://web2.mendelu.cz/af_222_multitext/trek/index.php?N=10&amp;I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ootechnika.cz/clanky/ekologicke-zemedelstvi/ustajeni-skotu-v-eko-zemedelstvi.html" TargetMode="External"/><Relationship Id="rId11" Type="http://schemas.openxmlformats.org/officeDocument/2006/relationships/hyperlink" Target="http://www.farmaurekyorlice.cz/podminky-pro-chov.htm" TargetMode="External"/><Relationship Id="rId5" Type="http://schemas.openxmlformats.org/officeDocument/2006/relationships/hyperlink" Target="http://www.agropress.cz/jalovice_II_ustajeni.php" TargetMode="External"/><Relationship Id="rId15" Type="http://schemas.openxmlformats.org/officeDocument/2006/relationships/hyperlink" Target="http://www.zootechnika.cz/fotoalbum/farmy_-ustajeni-zvirat/pohledy-do-staji/rostova-podlaha-ve-staji-pro-dojnice.html" TargetMode="External"/><Relationship Id="rId10" Type="http://schemas.openxmlformats.org/officeDocument/2006/relationships/hyperlink" Target="http://www.best-cover.cz/zemedelske-technologie/systemy-vybaveni-pastvin/prikrmiste-pro-skot-a-kone.html" TargetMode="External"/><Relationship Id="rId4" Type="http://schemas.openxmlformats.org/officeDocument/2006/relationships/hyperlink" Target="http://www.lesycr.cz/o-nas/casopis-lesu-zdar/Stranky/obnoveni-pastvy-skotu-na-horskych-loukach-u-svycarny.aspx" TargetMode="External"/><Relationship Id="rId9" Type="http://schemas.openxmlformats.org/officeDocument/2006/relationships/hyperlink" Target="http://nabidky.edb.cz/Nabidka-26704-Prodej-e-shop-montaz-elektricke-ohradniky-pro-skot-zver-zvirata-ovce-kone-pro-ZOO-montaz-elektrickych-ohradniku-proti-lesni-zveri" TargetMode="External"/><Relationship Id="rId14" Type="http://schemas.openxmlformats.org/officeDocument/2006/relationships/hyperlink" Target="http://sluzby.bazos.cz/inzerat/28498789/Pastevni-ustajeni-12ha-pastev.ph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/>
              <a:t>Odchov jalovic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Listopad,  2013</a:t>
            </a:r>
            <a:endParaRPr lang="cs-CZ" sz="18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Zapouštění jalovic:</a:t>
            </a:r>
            <a:endParaRPr lang="cs-CZ" sz="2600" dirty="0" smtClean="0"/>
          </a:p>
          <a:p>
            <a:pPr lvl="1"/>
            <a:r>
              <a:rPr lang="cs-CZ" sz="2200" dirty="0" smtClean="0"/>
              <a:t>Hmotnost 400 kg</a:t>
            </a:r>
          </a:p>
          <a:p>
            <a:pPr lvl="1"/>
            <a:r>
              <a:rPr lang="cs-CZ" sz="2200" dirty="0" smtClean="0"/>
              <a:t>Věk 16. – 18. měsíců u českého strakatého, u holštýnského plemene 16. – 18. měsíců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600" b="1" dirty="0" smtClean="0"/>
              <a:t>Ošetření jalovic:</a:t>
            </a:r>
            <a:endParaRPr lang="cs-CZ" sz="2600" dirty="0" smtClean="0"/>
          </a:p>
          <a:p>
            <a:pPr lvl="1"/>
            <a:r>
              <a:rPr lang="cs-CZ" sz="2200" dirty="0" smtClean="0"/>
              <a:t>Čištění srsti a kůže</a:t>
            </a:r>
          </a:p>
          <a:p>
            <a:pPr lvl="1"/>
            <a:r>
              <a:rPr lang="cs-CZ" sz="2200" dirty="0" smtClean="0"/>
              <a:t>Ošetření paznehtů</a:t>
            </a:r>
          </a:p>
          <a:p>
            <a:pPr lvl="1"/>
            <a:r>
              <a:rPr lang="cs-CZ" sz="2200" dirty="0" smtClean="0"/>
              <a:t>Sledování zdravotního stavu a později říje</a:t>
            </a:r>
          </a:p>
          <a:p>
            <a:pPr lvl="1"/>
            <a:r>
              <a:rPr lang="cs-CZ" sz="2200" dirty="0" smtClean="0"/>
              <a:t>Zjišťování hmotnosti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best-cover.cz/uploads/pic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7584843" cy="5400600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771800" y="260648"/>
            <a:ext cx="28083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Shromaždiště zvířat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best-cover.cz/uploads/pics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6435080" cy="4826310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627784" y="332656"/>
            <a:ext cx="273630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Přiháněcí ulička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farmtec.cz/w900/e-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7475829" cy="4968552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627784" y="332656"/>
            <a:ext cx="273630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Přiháněcí ulička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agropress.cz/img/SkotTechnologie/brany%20a%20vstupy/lomeny_pruchod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6192688" cy="4641786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699792" y="260648"/>
            <a:ext cx="259228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Pevné hrazení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edb.cz/grmat/nabidky/26704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2736"/>
            <a:ext cx="6096000" cy="4572000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483768" y="260648"/>
            <a:ext cx="295232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Elektrický ohradník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best-cover.cz/uploads/pics/prikrmiste-pro-sko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5715000" cy="4286250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699792" y="548680"/>
            <a:ext cx="33123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Příkrmiště skotu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best-cover.cz/uploads/pics/prikrmiste-pro-skot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5715000" cy="4286250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699792" y="548680"/>
            <a:ext cx="33123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Příkrmiště skotu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www.farmaurekyorlice.cz/pool/farma/upload/zivotzvirat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6342110" cy="4824536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2915816" y="404664"/>
            <a:ext cx="295232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Napájení 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cerne-ovce.cz/files/2013/04/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6441001" cy="4824536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843808" y="476672"/>
            <a:ext cx="295232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Napájení 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[Odchov jalovic]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52_1_S1_0906_D9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equichannel.cz/data/imgs/00111903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6696744" cy="4464496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267744" y="476672"/>
            <a:ext cx="34563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Přístřešek na pastvě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bazos.cz/img/2/789/284987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6531614" cy="4752528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2267744" y="476672"/>
            <a:ext cx="381642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dirty="0" smtClean="0"/>
              <a:t>Stromy pro stínění zvířat</a:t>
            </a:r>
            <a:endParaRPr lang="cs-CZ" sz="23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67544" y="1196752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2"/>
              </a:rPr>
              <a:t>http://web2.mendelu.cz/af_222_multitext/trek/index.php?N=10&amp;I=1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cs-CZ" sz="1200" dirty="0" smtClean="0"/>
              <a:t> </a:t>
            </a: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3"/>
              </a:rPr>
              <a:t>http://www.agropress.cz/hereford.php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4"/>
              </a:rPr>
              <a:t>http://www.lesycr.cz/o-nas/casopis-lesu-zdar/Stranky/obnoveni-pastvy-skotu-na-horskych-loukach-u-svycarny.aspx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5"/>
              </a:rPr>
              <a:t>http://www.agropress.cz/jalovice_II_ustajeni.php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6"/>
              </a:rPr>
              <a:t>http://www.zootechnika.cz/clanky/ekologicke-zemedelstvi/ustajeni-skotu-v-eko-zemedelstvi.html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7"/>
              </a:rPr>
              <a:t>http://www.best-cover.cz/zemedelske-technologie/systemy-vybaveni-pastvin.html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7"/>
              </a:rPr>
              <a:t>http://www.best-cover.cz/zemedelske-technologie/systemy-vybaveni-pastvin.html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8"/>
              </a:rPr>
              <a:t>http://www.agropress.cz/brany_a_vstupy.php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9"/>
              </a:rPr>
              <a:t>http://nabidky.edb.cz/Nabidka-26704-Prodej-e-shop-montaz-elektricke-ohradniky-pro-skot-zver-zvirata-ovce-kone-pro-ZOO-montaz-elektrickych-ohradniku-proti-lesni-zveri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10"/>
              </a:rPr>
              <a:t>http://www.best-cover.cz/zemedelske-technologie/systemy-vybaveni-pastvin/prikrmiste-pro-skot-a-kone.html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11"/>
              </a:rPr>
              <a:t>http://www.farmaurekyorlice.cz/podminky-pro-chov.htm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12"/>
              </a:rPr>
              <a:t>http://cerne-ovce.cz/hospodarska-zvirata-vyzaduji-cas-vasi-praci-a-potrebne-vybaveni/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13"/>
              </a:rPr>
              <a:t>http://www.equichannel.cz/volne-venkovni-ustajeni-moderni-trend-chudych-nebo-reseni-jen-pro-bohate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2013-11-10]. Dostupné z: </a:t>
            </a:r>
            <a:r>
              <a:rPr lang="it-IT" sz="1200" dirty="0" smtClean="0">
                <a:hlinkClick r:id="rId14"/>
              </a:rPr>
              <a:t>http://sluzby.bazos.cz/inzerat/28498789/Pastevni-ustajeni-12ha-pastev.php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it-IT" sz="1200" dirty="0" smtClean="0"/>
              <a:t>[online]. [cit. 2014-04-19]. Dostupné z: </a:t>
            </a:r>
            <a:r>
              <a:rPr lang="it-IT" sz="1200" dirty="0" smtClean="0">
                <a:hlinkClick r:id="rId15"/>
              </a:rPr>
              <a:t>http://www.zootechnika.cz/fotoalbum/farmy_-ustajeni-zvirat/pohledy-do-staji/rostova-podlaha-ve-staji-pro-dojnice.html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endParaRPr lang="cs-CZ" sz="1200" dirty="0" smtClean="0"/>
          </a:p>
          <a:p>
            <a:endParaRPr lang="it-IT" sz="1200" dirty="0" smtClean="0"/>
          </a:p>
          <a:p>
            <a:r>
              <a:rPr lang="it-IT" sz="1200" dirty="0" smtClean="0"/>
              <a:t/>
            </a:r>
            <a:br>
              <a:rPr lang="it-IT" sz="1200" dirty="0" smtClean="0"/>
            </a:br>
            <a:endParaRPr lang="cs-CZ" sz="1200" dirty="0" smtClean="0"/>
          </a:p>
          <a:p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332656"/>
            <a:ext cx="7620000" cy="60247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Jalovice – tele od 6. měsíce stáří do otelení</a:t>
            </a:r>
            <a:endParaRPr lang="cs-CZ" sz="2600" dirty="0" smtClean="0"/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Musíme zajistit:</a:t>
            </a:r>
            <a:endParaRPr lang="cs-CZ" sz="2400" dirty="0" smtClean="0"/>
          </a:p>
          <a:p>
            <a:pPr lvl="1"/>
            <a:r>
              <a:rPr lang="cs-CZ" sz="2200" dirty="0" smtClean="0"/>
              <a:t>Dobrý zdravotní stav</a:t>
            </a:r>
          </a:p>
          <a:p>
            <a:pPr lvl="1"/>
            <a:r>
              <a:rPr lang="cs-CZ" sz="2200" dirty="0" smtClean="0"/>
              <a:t>Optimální růst a vývin</a:t>
            </a:r>
          </a:p>
          <a:p>
            <a:pPr lvl="1"/>
            <a:r>
              <a:rPr lang="cs-CZ" sz="2200" dirty="0" smtClean="0"/>
              <a:t>Pevnou konstituci</a:t>
            </a:r>
          </a:p>
          <a:p>
            <a:pPr lvl="1"/>
            <a:r>
              <a:rPr lang="cs-CZ" sz="2200" dirty="0" smtClean="0"/>
              <a:t>Podpořit rozvoj předžaludků a celé trávicí soustavy</a:t>
            </a:r>
          </a:p>
          <a:p>
            <a:pPr lvl="1"/>
            <a:r>
              <a:rPr lang="cs-CZ" sz="2200" dirty="0" smtClean="0"/>
              <a:t>Včasné zapuštění a dosažení požadované hmotnosti při prvním otelení</a:t>
            </a:r>
          </a:p>
          <a:p>
            <a:endParaRPr lang="cs-CZ" dirty="0"/>
          </a:p>
        </p:txBody>
      </p:sp>
      <p:pic>
        <p:nvPicPr>
          <p:cNvPr id="9218" name="Picture 2" descr="http://web2.mendelu.cz/af_222_multitext/trek/tre_obrazky/pastva_dojn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77072"/>
            <a:ext cx="3325083" cy="2492896"/>
          </a:xfrm>
          <a:prstGeom prst="rect">
            <a:avLst/>
          </a:prstGeom>
          <a:noFill/>
        </p:spPr>
      </p:pic>
      <p:pic>
        <p:nvPicPr>
          <p:cNvPr id="9220" name="Picture 4" descr="http://www.agropress.cz/img/plemena/masna/hereford/hereford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717032"/>
            <a:ext cx="3482752" cy="232183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Výživa a krmení:</a:t>
            </a:r>
            <a:endParaRPr lang="cs-CZ" sz="26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Základem jsou objemná krmiva (siláž, senáž, seno, zelená píce, krmná sláma pro doplnění sušiny a okopaniny)</a:t>
            </a:r>
          </a:p>
          <a:p>
            <a:pPr lvl="1"/>
            <a:r>
              <a:rPr lang="cs-CZ" sz="2200" dirty="0" smtClean="0"/>
              <a:t>Objemná krmiva se od 6. měsíce postupně přidávají a jádro se snižuje z 1,5 kg na 1 kg</a:t>
            </a:r>
          </a:p>
          <a:p>
            <a:pPr lvl="1"/>
            <a:r>
              <a:rPr lang="cs-CZ" sz="2200" dirty="0" smtClean="0"/>
              <a:t>Od 12. měsíce je možné krmit pouze objemnou pící</a:t>
            </a:r>
          </a:p>
          <a:p>
            <a:pPr lvl="1"/>
            <a:r>
              <a:rPr lang="cs-CZ" sz="2200" dirty="0" smtClean="0"/>
              <a:t>Jádro se přidává od 5. měsíce březosti</a:t>
            </a:r>
          </a:p>
          <a:p>
            <a:pPr lvl="1"/>
            <a:r>
              <a:rPr lang="cs-CZ" sz="2200" dirty="0" smtClean="0"/>
              <a:t>Krmí se 2x denně</a:t>
            </a:r>
          </a:p>
          <a:p>
            <a:pPr lvl="1"/>
            <a:r>
              <a:rPr lang="cs-CZ" sz="2200" dirty="0" smtClean="0"/>
              <a:t>Počet krmných míst a kusů je 1:1</a:t>
            </a:r>
          </a:p>
          <a:p>
            <a:pPr lvl="1"/>
            <a:r>
              <a:rPr lang="cs-CZ" sz="2200" dirty="0" smtClean="0"/>
              <a:t>Napájení je pomocí napáječek nebo napájecích žlabů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Pastva jalovic:</a:t>
            </a:r>
            <a:endParaRPr lang="cs-CZ" sz="2600" dirty="0" smtClean="0"/>
          </a:p>
          <a:p>
            <a:pPr>
              <a:buNone/>
            </a:pPr>
            <a:endParaRPr lang="cs-CZ" dirty="0" smtClean="0"/>
          </a:p>
          <a:p>
            <a:pPr lvl="1"/>
            <a:r>
              <a:rPr lang="cs-CZ" sz="2200" dirty="0" smtClean="0"/>
              <a:t>Nejpřirozenější způsob odchovu – plnohodnotná výživa, kladný vliv na zdraví, snížení nákladů</a:t>
            </a:r>
          </a:p>
          <a:p>
            <a:pPr lvl="1"/>
            <a:r>
              <a:rPr lang="cs-CZ" sz="2200" dirty="0" smtClean="0"/>
              <a:t>Na 1ha se počítá 3-5 kusů jalovic</a:t>
            </a:r>
          </a:p>
          <a:p>
            <a:endParaRPr lang="cs-CZ" dirty="0"/>
          </a:p>
        </p:txBody>
      </p:sp>
      <p:pic>
        <p:nvPicPr>
          <p:cNvPr id="5122" name="Picture 2" descr="http://www.lesycr.cz/o-nas/casopis-lesu-zdar/PublishingImages/Lesu%20zdar%202012/Svicarna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4896544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Druhy pastvy:</a:t>
            </a:r>
            <a:endParaRPr lang="cs-CZ" sz="2600" dirty="0" smtClean="0"/>
          </a:p>
          <a:p>
            <a:endParaRPr lang="cs-CZ" dirty="0" smtClean="0"/>
          </a:p>
          <a:p>
            <a:pPr lvl="1"/>
            <a:r>
              <a:rPr lang="cs-CZ" sz="2200" b="1" dirty="0" smtClean="0"/>
              <a:t>Volná</a:t>
            </a:r>
            <a:r>
              <a:rPr lang="cs-CZ" sz="2200" dirty="0" smtClean="0"/>
              <a:t> – ztráty ušlapáním do 50% (</a:t>
            </a:r>
            <a:r>
              <a:rPr lang="cs-CZ" sz="2200" dirty="0" err="1" smtClean="0"/>
              <a:t>nedopasky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b="1" dirty="0" smtClean="0"/>
              <a:t>Honová </a:t>
            </a:r>
            <a:r>
              <a:rPr lang="cs-CZ" sz="2200" dirty="0" smtClean="0"/>
              <a:t>– areál rozdělen na hony, pase se 7 – 10 dnů, ztráty do 30 %</a:t>
            </a:r>
          </a:p>
          <a:p>
            <a:pPr lvl="1"/>
            <a:r>
              <a:rPr lang="cs-CZ" sz="2200" b="1" dirty="0" err="1" smtClean="0"/>
              <a:t>Oplůtková</a:t>
            </a:r>
            <a:r>
              <a:rPr lang="cs-CZ" sz="2200" dirty="0" smtClean="0"/>
              <a:t> – oplůtek se spásá 2 – 4 dny, ztráty do 20 %</a:t>
            </a:r>
          </a:p>
          <a:p>
            <a:pPr lvl="1"/>
            <a:r>
              <a:rPr lang="cs-CZ" sz="2200" b="1" dirty="0" smtClean="0"/>
              <a:t>Dávková </a:t>
            </a:r>
            <a:r>
              <a:rPr lang="cs-CZ" sz="2200" smtClean="0"/>
              <a:t>– krmná </a:t>
            </a:r>
            <a:r>
              <a:rPr lang="cs-CZ" sz="2200" dirty="0" smtClean="0"/>
              <a:t>dávka se vypočítá na 0,5 – 1 den, musíme znát počet zvířat, krmnou dávku, průměrný hektarový výnos. Ztráty jsou do 15 – 10 %</a:t>
            </a:r>
          </a:p>
          <a:p>
            <a:pPr lvl="1"/>
            <a:r>
              <a:rPr lang="cs-CZ" sz="2200" b="1" dirty="0" smtClean="0"/>
              <a:t>Pásová </a:t>
            </a:r>
            <a:r>
              <a:rPr lang="cs-CZ" sz="2200" dirty="0" smtClean="0"/>
              <a:t>– přidělen úzký pruh 0,5 – 1 m, který se posunuje, ztráty jsou do 5 – 10 %, vysoká pracnost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Příprava jalovic na pastvu:</a:t>
            </a:r>
            <a:endParaRPr lang="cs-CZ" sz="26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Pobyt ve výbězích – návyk na sluníčko, vitamín D</a:t>
            </a:r>
          </a:p>
          <a:p>
            <a:pPr lvl="1"/>
            <a:r>
              <a:rPr lang="cs-CZ" sz="2200" dirty="0" smtClean="0"/>
              <a:t>Návyk na elektrický ohradník</a:t>
            </a:r>
          </a:p>
          <a:p>
            <a:pPr lvl="1"/>
            <a:r>
              <a:rPr lang="cs-CZ" sz="2200" dirty="0" smtClean="0"/>
              <a:t>Postupný přechod na letní krmnou dávku</a:t>
            </a:r>
          </a:p>
          <a:p>
            <a:pPr lvl="1"/>
            <a:r>
              <a:rPr lang="cs-CZ" sz="2200" dirty="0" smtClean="0"/>
              <a:t>Vytvořit hmotnostní nebo věkové skupiny (nejmladší jalovice do 10. měsíce a březí paseme v blízkosti stáje, od 10. – 16. měsíce jalovice dáváme co nejdále od ustájení, 16. – 20. měsíců – skupina zapouštějících se jalovic)</a:t>
            </a:r>
          </a:p>
          <a:p>
            <a:pPr lvl="1"/>
            <a:r>
              <a:rPr lang="cs-CZ" sz="2200" dirty="0" smtClean="0"/>
              <a:t>Pastva by měla trvat 7 – 8 hodin (dopolední, odpolední)</a:t>
            </a:r>
          </a:p>
          <a:p>
            <a:pPr lvl="1"/>
            <a:r>
              <a:rPr lang="cs-CZ" sz="2200" dirty="0" smtClean="0"/>
              <a:t>Krmná dávka záleží na věkové kategorii, 15 – 40 kg</a:t>
            </a:r>
          </a:p>
          <a:p>
            <a:pPr lvl="1"/>
            <a:r>
              <a:rPr lang="cs-CZ" sz="2200" dirty="0" smtClean="0"/>
              <a:t>Na pastvě musí být pitná voda</a:t>
            </a:r>
          </a:p>
          <a:p>
            <a:endParaRPr lang="cs-CZ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600" b="1" dirty="0" smtClean="0"/>
              <a:t>Ustájení chovných jalovic:</a:t>
            </a:r>
            <a:endParaRPr lang="cs-CZ" sz="2600" dirty="0" smtClean="0"/>
          </a:p>
          <a:p>
            <a:pPr lvl="1"/>
            <a:r>
              <a:rPr lang="cs-CZ" sz="2200" dirty="0" smtClean="0"/>
              <a:t>Vazné – nevyhovující, pouze jako řešení – např. při říji, v době nemoci</a:t>
            </a:r>
          </a:p>
          <a:p>
            <a:pPr lvl="1"/>
            <a:r>
              <a:rPr lang="cs-CZ" sz="2200" dirty="0" smtClean="0"/>
              <a:t>Volné – vyhovující</a:t>
            </a:r>
          </a:p>
          <a:p>
            <a:pPr lvl="0"/>
            <a:endParaRPr lang="cs-CZ" dirty="0" smtClean="0"/>
          </a:p>
          <a:p>
            <a:pPr>
              <a:buNone/>
            </a:pPr>
            <a:r>
              <a:rPr lang="cs-CZ" sz="2600" b="1" i="1" dirty="0" smtClean="0"/>
              <a:t>Druhy:</a:t>
            </a:r>
            <a:endParaRPr lang="cs-CZ" sz="2600" dirty="0" smtClean="0"/>
          </a:p>
          <a:p>
            <a:pPr lvl="1"/>
            <a:r>
              <a:rPr lang="cs-CZ" sz="2200" dirty="0" smtClean="0"/>
              <a:t>Stelivové – hluboká podestýlka, ploché přistýlání slámy</a:t>
            </a:r>
          </a:p>
          <a:p>
            <a:pPr lvl="1"/>
            <a:r>
              <a:rPr lang="cs-CZ" sz="2200" dirty="0" smtClean="0"/>
              <a:t>Bezstelivové – celoroštová podlaha s lehacími boxy</a:t>
            </a:r>
            <a:endParaRPr lang="cs-CZ" sz="2200" dirty="0"/>
          </a:p>
        </p:txBody>
      </p:sp>
      <p:pic>
        <p:nvPicPr>
          <p:cNvPr id="2050" name="Picture 2" descr="http://www.agropress.cz/img/skot/jalovice/jalovice_II/ustajeni_jal_kotcove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4202832" cy="2836912"/>
          </a:xfrm>
          <a:prstGeom prst="rect">
            <a:avLst/>
          </a:prstGeom>
          <a:noFill/>
        </p:spPr>
      </p:pic>
      <p:pic>
        <p:nvPicPr>
          <p:cNvPr id="2052" name="Picture 4" descr="http://www.zootechnika.cz/img/picture/528/eutorier2008-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717032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zootechnika.cz/img/mid/645/rostova-podlaha-ve-staji-pro-dojn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599" y="908720"/>
            <a:ext cx="5856649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91</TotalTime>
  <Words>648</Words>
  <Application>Microsoft Office PowerPoint</Application>
  <PresentationFormat>Předvádění na obrazovce (4:3)</PresentationFormat>
  <Paragraphs>105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sablona_prezentace_dum_nj</vt:lpstr>
      <vt:lpstr>Odchov jalovic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</dc:title>
  <dc:creator>Administrator</dc:creator>
  <cp:lastModifiedBy>verys</cp:lastModifiedBy>
  <cp:revision>48</cp:revision>
  <dcterms:created xsi:type="dcterms:W3CDTF">2013-11-10T18:54:22Z</dcterms:created>
  <dcterms:modified xsi:type="dcterms:W3CDTF">2014-09-18T07:38:18Z</dcterms:modified>
</cp:coreProperties>
</file>