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ssolv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shop-zemedelske-potreby.cz/porodni-paka-pro-telata-vink/d-76743/" TargetMode="External"/><Relationship Id="rId3" Type="http://schemas.openxmlformats.org/officeDocument/2006/relationships/hyperlink" Target="http://www.zootechnika.cz/clanky/chov-skotu/ustajeni-skotu/porodny---skot.html" TargetMode="External"/><Relationship Id="rId7" Type="http://schemas.openxmlformats.org/officeDocument/2006/relationships/hyperlink" Target="http://www.ketris.cz/Farmarske-a-chovatelske-potreby/Odchov-telat/Porodni-paky/Porodni-paka-mechanika-2020-se-zavesnymi-haky-vrubovana-tyc-_d146306_11193.aspx" TargetMode="External"/><Relationship Id="rId2" Type="http://schemas.openxmlformats.org/officeDocument/2006/relationships/hyperlink" Target="http://www.agropress.cz/telata_II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oveterinu.cz/nastroje-pro-zjistovani-rije-brezosti-a-porodni-pomucky-skot/43801000-provazky-porodni-2-m-x-1-cm.html" TargetMode="External"/><Relationship Id="rId5" Type="http://schemas.openxmlformats.org/officeDocument/2006/relationships/hyperlink" Target="http://dps.agrobiologie.cz/obrazky/2009/2009.html" TargetMode="External"/><Relationship Id="rId4" Type="http://schemas.openxmlformats.org/officeDocument/2006/relationships/hyperlink" Target="http://www.crnet.cz/kollar/?id=332&amp;url=detai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Porod skotu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Listopad,  2013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D:\foto mamka\Obraz0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8640"/>
            <a:ext cx="6048672" cy="57606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foto mamka\Obraz0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9"/>
            <a:ext cx="5400600" cy="56886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foto mamka\Obraz01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272808" cy="54546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foto mamka\Obraz0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7344816" cy="55086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data:image/jpeg;base64,/9j/4AAQSkZJRgABAQAAAQABAAD/2wCEAAkGBhQSERUUExQVFRUWGRoZGBgYGBcaHRoaGhoZGBoaGhwcHCYfFxojGhcaHy8gIycpLCwsGR4xNTAqNScsLCkBCQoKDgwOGg8PGiwkHyQsLCwsLCwsLCwsLCwsLCwsLCwsLCwsLCwsLCwsLCwsLCwsLCwsLCwsLCwsLCwsLCwsLP/AABEIAL8BBwMBIgACEQEDEQH/xAAcAAACAwEBAQEAAAAAAAAAAAADBAIFBgEABwj/xABAEAABAgQDBgQFAgQFBAIDAAABAhEAAyExBBJBBSJRYXGBBhORoTKxwdHwQuEHFFLxIzNicpIVQ5PSJIJTosL/xAAZAQADAQEBAAAAAAAAAAAAAAABAgMABAX/xAAmEQACAgIDAQABBAMBAAAAAAAAAQIRITEDEkFREwQiYXEykaEU/9oADAMBAAIRAxEAPwD52jC7o3RYXAeoGjWrE9u4NMudkSpK0jLcBySlKlWH9RI7QhUtd6a+kGDq+Kp+3HpHNTuzouyHloY7jH1EdAZt0V5QzupoGfXlC6cSoltXv7NBWTVRPyAxLDuBrAMXhwQAkB/c/wD6iDSUVqa8P2N4YWp+AJoTQn1NWjXQatH0f+H0+XiMOjMiV5iNxYypJcWJpqn5GL3buyZYUlaZct7NkSxoTw/Hj5T4G2yMNjEg/wCXNZJfQ6H1+cfW9r7yHGigfmD7GJciyNF2gWxMDL1ly3eroTf0i/OCkhv8KU5oP8NH25RWbHXZ+b9bxcFYfpEHZXB2XseV/wDilf8AjR9oak7Jkj/tSv8Axo+0DlzoaTiBxhosWSBTtnyR/wBmV/40faKvH7NlLBT5MoPT/LR9oemYnMsgEU5xwKEM5WaMaPl+1fD/AJEwhUtPI5RXpSKubhkn9Cf+I+0fXcbhUzU5VNyjLHwCskvMTelP3jmlB+HXDljWTG4bZucgJlpUeASD9ILPwICilUtAINd1P0EfTNkeGZWHAIGZfE/QaQ+NmSwc2RObi340MuN/RXzK8IyXhLw8EoK5klAzWzJS7dGpF1idmym/ypX/AI0faLZRij8UY3ysPMUL5SA3E0HuYvFUc8n2dnw3FzAZswpTulajQJaqi3ziuUpNmGot84YnTciiAS/OBnCFamF+Y4fLvHSiDXgDyA5ZIu0RXh9ctOxh1cpRUQDahtajcfaIHD0dwQ46u9LdONIazOBBEpBZgp66JYMH4O0M4dBIBZLvu0FgBwVrzhQljQ15cOt4NIWkXfsekYU13h3ZyVYVR8tP+YbpTZk8BQO9IVxmDDslCR2FPaNH4Vl5cGh/1Or1Jb2aE9sryypimqAQG9vnHHPM8HTDETG+WCTRNA5sPQsYhMlpNSkAaM1Nep9IgFE3PV7/AJ1ic7DpSCc4LaJKX7VII51jo1gn/IObLQbJFbjUVuGFYlIUAphkJsCQG0LW6X4QD+dqQkAJuzAk9SzsToGFbRCSCWJdiaHSjOPcQaJ9rD4vEFQUciRoaAWMegGMwiyCofC5Yu2v7x6GVAf9HfNzJSBw/teJpLJuOHapen1j0mW6WsktcGhb4n09ospWDSzFLkWUSzDgOJ6/vCSkkNFNleJvC7HlHpyt0Gxe9bd9YtESuQTxJHD2EEkzAoENoGoKfWFcx+hSpQo1DkJ1awBueFT6w3JkFRLuwqTy4vp1i0wOaUokZKggihCklnSRwI+Q4QQoQlZMtgXcDMFEPwLMRW2r6wr5PgVCigxWAJGYUY0Yu7VNX/Gj6l4c2qcTgAok5kbqn1IAv2LxhCgG79x+UJjR/wAPdppAnyD8ZXnSOIoCYPbsmgdaZr8NjSACRe/a8OJ2s5gkzCpzEfomV/2q494UX4fmJtVuVG4vEGiqY4jaZKstQWJprx/vEtobWEmXmmHKKM1XcOK6PCW2JUwy0iSheayjxBvryiolbBmzg0xJATQJVmApy94FUyqSauyw8HbQMyfMUAQhQdibFx9/eNOq5MUmwtgrkqcqAFsqRRuZIeLxaKNBSwLOSbwB811ND0uF8NhAmwr+awyaXhiYQpiKlRCbiGhbKVQwpydiIwP8QtsJKPIGbMFJUqrJau6SKu5BaNT4k2qnDSs1ybDUlvu0fFdoTFzFKXMVdRNXNS/C3SCjE589KAUqSXNQ4PZjcfKAYrHKmUHe+ZVhvE+rWvrWEvLJLa9gL+ghzDIYufY+50b9oo8IybbIKlCgcWehsWtbje8QODXcClNX/tD4wKZjsoAgO5/asenbNUhRSAFMSMwVTqHZwYRTC0/Ssm4N6h/YRyRhSVoSl3UQDyJ72avrFklKgCGPb6tBtiywJmYgOLdTV+dPnDqYrj8Nus+VKKU1yJYdRFF4jQDh1NqQbtcveLebPZBPJ4pto4gTJStaO3QgxzKVyso1ijIKlq17G8dMlRICjfR794sZEnMQWflz/tHiCXCQocAbdX09Yv8AkJ9BZGzXJdhl1JSHvqDzguEwSCFjMSDZOgNWy6PWsNTp5ByuGZnTa1yOuo7QFwQBrxctpa+vKF7N7NSQnOwzoINhZ9Kh29BHocxM0+WoHlw4ito9DRbFkkL4YHKl2qBZw9OA+0NBbVP21e3Hn0hXCFQSlizj6cRUxKZIJNQ46Gr8a36wGlY6boYmTVG1joX9tBE09AOZGvBn9oXGEem8AddIJJf4M5A1D97PekLS8MNSUlWZJIJCSRlOjimrUJPHd9OT8LmIWkjMGCgaEk0vYHnzgEmc01J5s4Z2U4NmqxMDWFANdRLk9GpSxf5CNWQk0y1VBBDXbjrZ687R5GIVJnSsQ43FBJbVLsX1txgciYpJIeqqsBQHjXq3eCJzrSuWA7g1s44vDLDsXaPtuExCFoAYkEODyNYblpUhLAkjnGf/AIf4zzMHIJNQkD/i6WPpGrADV94WSphQGWvsYMkcokcPqmOFUKghMoMc8gQNOJHSPHEPasHBialACFlzojMcVJHSFJk7TUwAjcgkuo04QQTcqa3NTAFFgEiKvxLtLyZRV+o0SOf5WCKYbxttkzZ+VNUp3RXUu+tbe0ZcoLqOVyKn3foRFopSkuWcvvG+6dOp4xX4tGcktlJDgn0Y/Q/SoCdsotCqphNgEi4oPc61giEBR000q3b8rAzLV/xdwTXnQ3sOdoalSQmUtTPVAS/PMVdQyfeC8GRFWHSDS9AL/PQ6NEvMyUoXLitQWr1EDw09yfrcnrx+0QVvVNhwH5pA9yY5KWpRCuBoefy/vF5sqSkzllrtf/aKD3iokqSFc71o4v36Q1gNvBKjmTQ8PSNl6AXOMZQ3TFFicMUZgQycp9x941WF21IKQa9xFRtdQmBYTYs3qCfaEjhjPRRoUQlBpStdbX46esCUpXQHXi30h/8AlklOUqtTdNX0DnhyvaOT1hKQATmCWFOtjXnpDdsi0Iy5mj9HpThwg1AATzZx2duEAO0XLliq1SS3U/tATigoEFieASWPK1Ifq2LaQfaIopyW0dmNRUNHIB/KKEs0yBVSC3EN9Y9DxwTZa4PBp8tJZ1EJYJd7cx2pDYlLOhYkXSwvUAkM9bdYDIVuoZwcoDB6UDORR4akSSsMSQU2B4PoSGfrHPK7LIX/AJNwwDKDsdKadaW6wBCGdQBozgal+hI+wh6Xq71JfvHP5YVYWr3v9/WB2yGhbEYRKgFFGgo59daVEWGCwKMoAUo3Na3u51qIrsXistCWfj0/PSJJ28BlTQAO5bU1dR/Vy4OYzUmsGVWH/wCnOFrSlLJIAsSb20eAyMOUgu5zBiKBhd6Wu394c2ZjkeVlzyyVGqSQHa37G9OkBmgobKXSXLFjxcGlw9eNDwgJvQaNX/C7Hbs2UQ2RbgMbKrR+YMfSECPi/hvaPlYtExLZV/4awLg3QSLDeo/OPsuGLgHQx0PKsjoYzBoXm4cmrtzg8xNo6oOIVmRXplav6wqZhBbSG5zl8vSAzsNlypGprzhCgjPnFRb9I7PEJWJSVM+8B2Aiw2jJFGoPpC8yRLR6VLvzqYZGxRNeJElCpk1QD16AdNY+a+JvEJxEx0/CCyRTueBdotvFG1/5k+XKIKUmob4yCAzizPZTPx0jLz9nTGCygpSdShQSb2IGUv1jWgJAMTiVCyhz/Dp9oEqbxYhVRw58u0HVKtQdaBuhevDhCPlbxCnYWprAVDIHiUqzEnee/Hv6Qxhpm6BVibhq0FCGguUOEg0P6uX3gJlguHYhy5seVNedRxaGbtASBYhCRqOGXvw07wyZzfCHOpP5erdo4MOSKnL/ALaPE8PIUBR35u5/DCsImqWsuwKiAeLvxANTzAgWFmEEAh+Ri0RsRRqtzwrbuaiDYhAYAuWF1ZVehVU+vYQ3asC16V0vGBRVusEpd/p6kQucco0H3/vDqMEllBKSUkB61PcuL1p9IXEoJUN0A878iA941x8C1IiiZmNAwpq7kjXhS0dLChoC7/f0gqZzpZmy2Njq76ux0EFlhLZmzUYh6WF6UpXsaiFboNCJkJJDDdI5WtQggixhuQlIG4k1a6uAozirD5wadNQwCUgUDsCSOIc/OE5s8i1Tp9zwMa3LAKSO4lP+GqzUvd3EegUyWvy1El3AoCCbitTHorHBOWy8wuyUqQkulQypNQsG1akD8toYdTISkslhVzertWlxWCq2yiZJQjIElASwBDHdTUuHJozu3SIzSFMCmrMKW6Ho1HjkdlkelzEpJFA1LgkNw4pgKlABW6kkhmLln1HS1Yc/kgAlRLkAgUJtYPyKh26QtsrZ2crCwDUvUg8Q3OvKDxpNjPRS7TkS/KUpzmBswB5aU6RmZuLsKU0+8WfiNHlrMtExKg9RmJI/0qLZR0f0ikly+PtHoRWDklLOBuUHBeCycUtD5VFuBDjqxhKWOMOYRCQr8+cFoyyXGx9oqMxClJUpKFJUQgEBgQSeGn9o+5bFxoXLdBCkm1Y+S7E8NrWxRMlAHQk5xyys57GLPYm05mHWpKFaspPTUD7RCbSLKLZ9WK35RJAPERj5fit2zKAftF1g8YLvEewerLoAAaQvPSCRygYn9ax5c6vGDYEir2xiVBFPienrT2hbGSnlK1dPuReA7cxQK0JqFKV7XPoIT2jjSr/DSRWh5CBEZoo52BkJRVQciooSfWI4LZqVjKVHkngPSgiwm4VMtJVw4R1SEpOagJ1FH+/eGoy/kSGxpYVRlNxYt3geP8PBTFIY8BFphMHMJogFzqyfYRZYzZCwjdWnN0LDq0EzwYk+Fz/qHRvvEpXh1IO8pRcvVvnF5O2Jjcqlqy5ACTkI+z+nHSKdHmLSoMSQMxBJ+Fg4bka8WgOQUhzBpkpFE0Z1FnamvEwpj9oSkjd3lGwEIzpSSNAdBUA9eELIlupjwslTjrQ37QOwR6diWSFEjo9z69misxMwzS4DAVd7nkKevKOTJA+fUwWXgR+lbuKpqFA60PxDp6QG0AAUAVAD61YjpWt/eJzKpDs9mcUHOjv+9OPVYd25Wa766RFaBajcTX3f6QqMz0xcsKDkGnwtT1UKHpBgUtupKvSlOlIBkCXd/Qf3huSglLJzF+DnqWB5e0Z0YSVJLlkFzYO3WpESw2zsoIUZQJ45VqHSrD0ia0jV34l/lc25QVUl3CUgG5IercX5nTj2g3gFA56mlLJWHYAHeP6hSgCUx6BY+SoSicr9CWG8BpS/AmPQ8EqEnscwaQUpNWyprWu7avD7Q+lQuQGIJral+n7xXYQZUIdwMoBA6dH78IshKExLBmJYF63qejfOIyRVMNg8WkyTWpNqMXBD/n7xkvEO25iSZctWRJuAa1uCqpIsGdo1E3BAJAlqpQ0ABFjUmto+bY5BC1AnMXLmL8CTk2R5W0hfWCB9IgC0GlOxYP8ATnHacyIARY7KQgqAUopzUDB2NKmopFaTBEO7j94VoaLpn0HaU9eHlISQnKk2Ump9b+sdwniRJPmEJypAC8oa5opvb+0Yk4wlgtRUBUB3b1hlWKzhmUAdQwdrONW6xNxOmMkfScKpE4ZgpISa3qrtpaCyscqSohxk0cxi9gbd8hQKppKNUs7/APKgi3xfinDLLJdL6m3ZniDizou0bzD7dRkfN+dxAMV4lSgMaqNgHL/vFNhky/LzInByKFJSqvAgVEJ4zCTJTrUUcyVce0Ko2JVZY7gMWpU7PNSQVHKLMATYwrt18NNVlVcuCGNw7bw9nilneIlEUy6irgtSop9XpAhtBU1ZMwlThiSwdrUcB9eVdYZpJYBZa/8AUFrArYVf3JAo0aXYeyBlQZqXWwof08A2jBu8YbDTkS5iFHMUhKlto4okGtU5i7a5WrGo8I+M0rnJkL+Iii1Gqy5OVmYU51aMk2gyrw3MrBIDAAWgp2YOP50gspG91hlUqBWCbwVMySQ6SXzODzBpFFj9lnKbuLOS+tHvGrnKDgG8U20J+4qtal+kAKyYrZ+CSsqSQQoGoBvEPEeysgR5MsFQOgD0rQ6Vb1h1E8Z0UYl3pUkan0LRZ7RT8JF3I9WH2h/DemJxGVW8UAkgcUt/US1b0ZwITmyQ+gq7DebkL251tFpt3DqE05aAJJUzCpOp0DOW1iqmILEu7M6XDNZyxiDVOhg0vCqXQ7wvwIbVXEMdfWC+SAlkuSR8QG7Ti5oOfsISRNW6cxo9K1Yaat6Q0FJJdywJcBIY046l3qS3KA7RiuEg5mbMz2Dh76GoekOKlKoQokMPlqesHlYlIolICTmAzM7tRyQx0s16GkCkS6ElL8wCw5K0A9Ya2wUQRmdySp3Y3b8r6iGJWGzpNWO6HdSW3iSczNcJ14wXD4NCnK7aMwoOz3o0WS5TJbIzDV6a1qRm5MSdaXRyoNFZitkNLm1S4CTmL1dSeCb3oTHoPtCUPIWtRcskUDfqBelhpYfKPRXj0SnsFhpCVIQEk5UpB3gxLpS9ASGf5EtDWA/qCbJJbQOL8dXgUuUAmWAGZKSXB1SPnFhKSUy1Gzsl31YsPQRJuyoBYaWVHU5a3FM3yF4+YY1LqWrR39fz2j6HtHFBGHmhJLoBJBu7EA1/3e0fO50x5bc39mvHT+nWWyHMKuWiQHCIpMTKaAx2HMTTSopHgOMcSqPPAGQdIHCGEILUheUgq5/lvaD5wzORyFoVlETEs8o6UF9IHmHEx2nOAMhnDAhTpIBTW4Fjpx6CNCvFTcQhphciuQvYa8zcRmMJJWVOgEtWlW5mLkbdQUBJfMk3tmDdSBWlOMTlfh08ahJU3RFQIZJLC4fS/s9OzQ5sfZy5hOQGl6Wq78zwGvSFZW2XSkAZSaE5Ugkvobm+rR9A2di04fDy5YCfMIfKNXuXPW5idP0yitnzHaW0lzF+WHSkFkhxxuWuYhgtuLlTEqYFUtQUH/0mzwz4n2mhc8qlIygbpLguQTZtNIoySKkflYuo/TncnF4Z9RP8YC6f8Jh+plu3EAED5jrG58OeMJWMQVS93LdBZwNCRH52RXr/AG+/zj67/DDBoQqYN4EJS4VQuUhVfUtyD6wk0ksFON9tl1/EHaS0SHFiWzAsUnQ09IzngLakyclSJi8wBo9SH56vF/4i2cEyZqSo+XMByJ1SoV7p1jEeFUKlzHTlDpeof9QTSoZ2vyNIlarJRw660aLF4b/5aQKByX51v3hvbG0EykJDPMNr6sC7WY17RWbQxZG8+rVo4HtFNidrzVrDtYb1SQNQNAW1hE8MD2jkyfnW5dZNaDhdq6V9HgajJCnzZFEEMUCuhCsr8OXd4kuS9SpnbVyWBA6s9+ZrrCiMCXKy78TXQWY09SW1hLT2YkcLlIUDV2AqWbgXGYVpUFxcQz/LE7qN4nSoZmJfNUN1PWG5UkrZksGa7Anhm+iYlPITupYE3awy9DckvxZucJbCIqw6VJALOBuilt4uSeZteCYOQ4Ukk/CCliWLfEkizsXBoaR6bKaqXvUNdms4v+0PyMKEKSVKzmjZQ1Tqo2H76QbwCghkBRSqWlBWlkqTVgwG+WYBxcuKjRxD2IWSlJAqBlypJI1AVz4v89VUF91SgEFyBlOrcLlubuTFls6WkzE/EoAF2DEkCjNV6GnOJyGRRbTSPJUpXwsG3TXfHpHI94nXkw81axkbKwJDuVpFQl6t/UdI9HXwRuODn5HTyBws8mWlJIIyJu7Wb/69uFot5SUmUMpFKqcmujvqaBmpFDhCvIh94JSlq8nbkH+sMSwfioK1a1O2nOOV4sugO28GpaVBJdSknuKOk3bTpHzuZZmIYm8fVU4ti98zOxOn4YwnizZ/kzyQGC94d7+/zjq/TTz1ZDnj6UQl0eOGtBEiWEcljSO45j3SJi357R5oaweBMw1IAdq/bWA3Wx4xcnSBJmEsAOl/xzDP8kqWxWQgmoB+JuLXHdo2UvF4PByimippDUDkdToTyjD4icVrUo616RNS7f0WlD8eHsJkTxj2YdYXzR5JeGFsZTiVpBSFEA3AJ9xrHDiEhLZd7UxFKmpApsvgY1A7Ud/m6vb80izmeI50xtW0A01FKtFL5ZEN4bGAUCQ9nBLl/b2jOKNHkl9HzKXMAPlgOTRP20EIY0mgNou9mBaSWtmYEuHegd7W+esUu0Fb6uR/DGRpPA14eweabmoyN4ueFqD4i+mrHSNVsPa5RO8yUQklhNluwW360vZWpT1a7Cl8LqVknAqIlhBUdRmDMw/rLMNWeKrzGDpO8Li1OIOvSFkrH45KOz6x4+22EhJQtJykpWARmTmG6QHuDGY8NYppZJ/qIHev1PrGX2iVFTklzd/brGw8Dyx5RUpJWyjRn3jQP7RCSqNnRKdvqGxWISsgHMGo4Dh9XAL6io9DA04BSiyQ+gL/AHqB/uAgmLwpSWINDajmlHGj/WOolqUSkICXvVhzYxyybACKES6L31f0j4R/uUDvdE+ukRxK3qA5fQbqR/pFgLQwNnykAkzKtZIJc9aJryJgS5ZUHAIBFOnHiKUjMyIhKlqBzVal24AE8H9e8M4eUsAlWU3JUwJZ+F3d736ROTJYglRGjmw5tqzacIljsSVEkOBQS/0nRIUW/wBIPVydYVBPDF7+RQSsAbu4yqXAUMp562NIscFhguvkqAT/AFBer2AUM1BdvnCCNpqtVIBZkOOJroSA1dYcOJUlgcwBYPmckPU8A5fTSA/4MOzMPLCQTJmZ6kJAbu7OQx7VhaViCoulDJTZKBXibVNNetbxX4jaQ3inMou28FZkgaNwPTQR1BUDUqB1YlkvSoBZ2cB9HherbyHSKzxwT/LZShQExSTmKFAFIBLJJozgFhwuY5CnigHIlO8aFTqJ1UkAAWGvrHo7+HEDl5MvI/s+WfLTeiEuzFnHV4jMwxIIrcBnb86RDAKIEs5m3RWjFgHBGsWqgDVw/wCocDxAd+XIxyyVOy60IoBp+o8m9LxW+N8IVygthmQxPQ0/9dYthhQl8ilZxdhSugLHi7x7HbKVNlhJCwoBSTRwRcVAqQ5BHIRo8nV2aUbVHyqZeGZGDJS400+0dx+BXKmGXMSUqBsQ3Q9DBlIIG70PK32j1Oyo4lETGYWcaH6iHp2L3UhAAA11JiE+WyQzuXJhWWs2gbHUnDR56ufWOgxKZIOogZIehLc6ddYYW6OmOhUcUoRx4BmyQJMFKoFKS5juWpjA/k4zkiL/AGDskVmTEkj9I1J0pcjnGflIKiwBPQRoZeLMpCUrNWVQNQMwfhX1+eY0VeSW1x5ctKQp/MclqUB9nULNaM+s1hjE4pU1QKnVQBhp05wZOx1ZgFBSeqSDYmoPLhGNse2LNTLw01S0khSkoskioUXBNiGNuVrxTqaLXa04y0fy6VAy0qzbr7yiGzK4kA5eDWvWnSK3gBb8LWeorSngkAd/w+0fRPAuxFLwhdw6iRUpPK1Wr7xiNgyPNUlN8xS/R6AenvH3zZ+DRKkoQkNlSAeup7mOeT8Olu8nyfaWGxGHVlKVFNa1UBzfSGpDrBUQwFAVKFKAkGtvSN9tPDBaVg0Bo+sfPMUkBZFWDBLFuP0GvtHNJDV6H8vKDnAY0cEvWlGvfWkQWvKCEhqAs/zLAvzjhnBQ4kAXtd6m7UgOKw4ICmGZTHVtftCUryYMF0BqTa7AOSK8LCwiM5TkZt4uFFnYAO3O1usDRKVQhL10PqKfIQVXBikk3qKC1xY19BGMMYMkrzKICE7xFnIsedWvHZy8xzMTwJLJ7Dho5NTAQMgrVyFG9gNeB1/BHFziolW6RSwejaDT6d4DWbCM4WWBvmpNQlLi9L8fW/cLzZQClAqISKpDl6sa8FB2JNaCIol5SQ7Co5u+hoNQIGZeZSEFzdx0t6VrBXwAhtlKSJhS75EAkly+cGlLNTWOQfacpkzAbgJBYaul/nHY7ePRzz2LbJwxyZnuAQlQ5CjVfsYsZUwqDO7NR6dOVIr5SlFKCCQ6UgitKCn1h7EYwJVvEkEAl2c8WIbqCePc80slkE8wpYBSm62Nmvz/AC8KbUxal0QQW4typVx7Uv0OrQjIrMLPYdSSOfKFBhwoniW3Uv8Ab6xNLI1lJtDZapgJUSCHAdNiCWFOcUSAQooXQgi/5UNG/ODUknKcrJOUzA7kOwcsQDpWha8VGK2HLmSyp/8AEJG+XBf+kgFhw7Xjphy1h6JSh6tlbPwAMjOrdvlZjmNKBrBq1aKBsq40S8DMTLMpSSGLh9OfMfeKqVhnmFClNwLXPDlHRCQk1dDuGwhmVCaUc69IUxGyS6stQA/5zjZbH2I8wJTRPEFyXsKWDA9zygmJ8JzpyjLlFKEpNVKLOTSjAsI3dG/G2YnZ2wlzFAAUf8v1hrb2wjhwnNc/3PzAjVYXwyvCAqKkzCnROhNKMKt1hDE7Om4ybvB2AHT9/wA5wPyKw/ixgyUndZVPnaG8LsaZOqBevu0b3CfwpJYlYyuHa7C4bj1jUmRgsGnKQUhmLu9K9dYWXJ8CuLxnx2fKVhwE5d43PDkPnEMLgJs80uS1aO/f9o3u25eFxABw6d5KnKXdwdQDT34xidtYsIJQkZRxHuOjiHhK97BONf0XuE2ZIQMyfLWqUQFVd1DKCQ5GtqEO8L7V2zlBQCCtLpzu5oS+UigfNlJc5gAdK5rC40pBIdyG78e0DCtYcS1iic+c9SXLlwRHJKQS8CKq8tYb2dhgpXpQXPIDj7CM8ICyzX+G9mlKUKS+bKpSiP0hyEHrR42+B8YlO5OYgf8AcTa2rO3rFIgGRhiySSsBwUkFIsX4gcdaQngE5t56hjTK1aannHBKWbO9RpGi2j4sBBCFIPd/leM/MxDhJerklnqSzVZnZqU1hnC7OfzDdQIIAs7AW119TFqNghQJIKDy/KwEmwzdxwUv8qQlKiwr8R06+kF2hikZ1ADME63cBgkjiCQ/rxj2Nw5diMxYjOVHsCDQa16RWufMSN1QIozG2lBxicou8k8DuGxgEsoALhydCeZ9YnhEjM5cvRgC/FRP9IA/BCqsOUMtj0L9aP24wbY61BWd6kPc3JcD0I5cY2jbCYlVN16kCrVLGnMAkRCQhw4DVOVqCiVOTVqNcD5Q5iCuYy17ktLuQaPxSm7miRpHShIs1nI0Skgsnqxr14kxmwIXlSHALpBBa7uwc2pSB4aSCF5X81DZWbesGA1LsAOcPysWjLvJBygBwyVMByABAAbeBPMRV+Sk5igqIVYqTld6swJ1YPakZKjbFZ6iqXOJvmHuok/KOxPEh5UxNANw+gSAedz6iPR2w0c09i+DmZUA1JKU8xYaaQecsECjk9g2tIWwmGORLEghCaUewghlKYOSH+Fxq7dntHI9nQng7MScoGYgMyamn36aQrJkKKnUUnR3o1tfvElSJhUQxPIPRo6nZEyWkrImIGpKSB6m8ZOthCS8OEsRlKak11sKAnrA5MtBWcyVjM4dPGhBKC2ax4HgeM5JJDg5i7FyD3BZzDshCgKBKVG1Qw53zPyhZN1gKoWm4gKSlKwHTuhbCosz/qI4GvG8U+MwK8POClJ3SaFWvLiL00jR4dpRUUgqXqpYORLG6U2UrhSmkL4vHImgArB0JXSurZg1efARSEnF40JJWW/hpEuajzZZL1DPZXNuUG2upeUSwMqnBWx9O1YzexUnCT88lWeUr40JLkDiP6m5RsUJlzE50zEKzEuKvXQdOBiksq4mi2sANmJUpPlrL5Apg1+Dvw06xZJ2OmTnUTUhgl6A6m/xfaAYjKgJUCX/AFG1RxEUHiDb00ZkpmM2U8QX6+vKBHOGazTf9dlpdObS1OFwTzjB+MvEq1JyhWUG1QotapunsWis2pjFTT8RTRnA01fvFEuWh6rJpok1PciLxj6ycpMWl7RWmgURcU5wObOJvBGli+f2gs+fKOUpBsAQ/A6EXLchFiOa2JpFeENJwhUjPoC1eLaekQWpO6EoY8S5f6N29YYzrSgMS5fUhklx0Yur1PGMzRRBOHBsR3pX+8ObOw6t0jccsFq+EHmWhEyGTmcEuRTSxJPrTvwj6f4GUlGDmFQGYKIOZq0BF+vaJckqR1cHH2ZS7b2lMRMUCynSApiSCbul7Q5iJmaQle6g0YON4MCw5imtCIinAKmLO5mBd6fSK4ImoWUUYMzg6ltLE/ThHG6eT0+bgUEqZd4OYo5TLpm1q7uFV0BvGlTjlrKk2yir3jNYaXkdCi7US2nMtc/XhDOGnzfNAU1QAdHuxI9T2huOfhwSL2XhSo0HeKHb0jKbZc26oWfUdI2mz1JSnnGU8czMypYQxYkkPw+9u8VlomsspA9EgO7CzV/uevODIlGZOIQBui/FKWdX+4Bq8of2dglBGcJzKuQVMQUhgkgkNWv1hEFRsllGjJZ+Hp+aRx2UH/PG7KSAQCVOp3WW+JXMVYaBqVYwnzxRwFFqOwLkt6fQRLDBTgeWFL+HKyiyg1mfg70ueoNhtmEKJm5SoCqUEt1Uq1/6XqWvAupAEcNsxZcKSre3m5DjZhV3cWgy9mpZ7tbIxAYUCla10Aic7FFe5lZGZmTRLDj/AFGhqonVo6rEpDAK+EsQL/EQ44van2h423kBS4wAYdZLuEofm6gO3wmPRPaxCMOviQkMQ5DLd63O8R2Meju49HPNZEkLIShlH4U6voIMylpCD8IOZmFCNaa84dwmIwpQhyl8qdF3YcoN/wDF/qKemb/1jic3emdajjaFlbZnJtMWBZsxA6sCKwJOOlhzMkImFqKKlAg8S5Ob2gs7DYc2nHulX2isnSEuR5oPZY//AJgf5GpLZIqZQUg5S28GodYHNCizqdiSxqA/zpxjqyE/rSR0V9oEZyXBKg3RX2hlZmkPyAQkBy+vG/F/eCYaQmudSk7xIysoMasWyvV+EIDaUsfq9lfaCDaaC297K+0DrID6/R/ZEjP5jqCChZYlC6pUd1WbeLV7MzmLfFbGSR5suYlK0gZlIUCVE8Zamz9iG5Rn5G3ZaTVThiCAFBwe0EkbVkCpNeivtBakndA/a/RTxVi8QN74kkVKXYdQQ4fuBxMZ2XtZSylybEe1I10zaskmhtwzivpAVSsEaqQh9TlWD7CLR5Wl+6JNwzhmfCy1aF6fnDTvFUJJUaXdgNXjbL2fgFfqILNTzLekKTdl4UE5ZigWZ971+G/OH/8AQvU/9GfFfqMqjDEZs6SwF+47WMNScPIUDlTOcVdSpYB6AJ+sW52cgzMvnFaWc5wdbWTUvy0h1GASiX5YWgVzOUrNeYao7Rpc0X9/6CPH9oyU7CEHMygkMN4g1uwIDQfBYZc9QQj9g+p1aLPauDMwh50kt/SmaG5VREJGDCZiFBacoCczZgpwHLHLbN7AQ75I1gCgyBw6peZBVlIYAhjUVIZJIzFSUHju1vGr8OjPKAmrIS/J+p50TWtoyISfMVmISg0SA7BObNwJ0B4u0anDbYwsuWk5i6KZQlVbAGo4mIzto7v0rjF9m68NygoKQkFmih23s0pWlaKEG9W7g8L1DRI+LUWByvX9VOu7fpAsd4hlEfGO6V/aMoWqF5JtPZxczMc3+Gl6slMskHX9L31hnBSsyjMVUm31PLpFIdqyspALFm+Es2uj1hzZ+3JKAAVBhT4V/aJ8XG09EJNMs52OyTspWyFyyr/7J05Ok+0V+0CAUBCznbfJNAT+kAWIFzephDb+2ZExKWU2VZqElwNSKXpHMP4hQhAy5Myx8ZQokU3md21qz8LtDct/BYtBzMBSQl98gqUSSQizn9uUGlkyw6SHBI1bL/UKXpWzWis/n5JJdalFVSoZgS9SCSksfx4MMYhQymYa3Jzk0NE2tEKa8HtfR/BzwEBJU1SFCozmvxakWAB4HqX0zHJQFJSDvKSHc0KRap1r7GM0NpCW7rSQ9CAriTwflXTs3sPtOWovnSgipOVTNwsWgq14ZtfR3EY2WqdkrVy1WDFu4atHuKQwoIEz/KypIY5lAkEXqBuuaM1W7islbRw6SXUDlrVK2rpQOzG0Oo21JWpQUpJfghudNwjsQOsF23hAx9J4ogyZqgMrZa5tVLTQf8S9dR39HMXtGQqVMKZiA4SwyLf4kA0bKLe0di/EnRGbV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3556" name="AutoShape 4" descr="data:image/jpeg;base64,/9j/4AAQSkZJRgABAQAAAQABAAD/2wCEAAkGBhQSERUUExQVFRUWGRoZGBgYGBcaHRoaGhoZGBoaGhwcHCYfFxojGhcaHy8gIycpLCwsGR4xNTAqNScsLCkBCQoKDgwOGg8PGiwkHyQsLCwsLCwsLCwsLCwsLCwsLCwsLCwsLCwsLCwsLCwsLCwsLCwsLCwsLCwsLCwsLCwsLP/AABEIAL8BBwMBIgACEQEDEQH/xAAcAAACAwEBAQEAAAAAAAAAAAADBAIFBgEABwj/xABAEAABAgQDBgQFAgQFBAIDAAABAhEAAyExBBJBBSJRYXGBBhORoTKxwdHwQuEHFFLxIzNicpIVQ5PSJIJTosL/xAAZAQADAQEBAAAAAAAAAAAAAAABAgMABAX/xAAmEQACAgIDAQABBAMBAAAAAAAAAQIRITEDEkFREwQiYXEykaEU/9oADAMBAAIRAxEAPwD52jC7o3RYXAeoGjWrE9u4NMudkSpK0jLcBySlKlWH9RI7QhUtd6a+kGDq+Kp+3HpHNTuzouyHloY7jH1EdAZt0V5QzupoGfXlC6cSoltXv7NBWTVRPyAxLDuBrAMXhwQAkB/c/wD6iDSUVqa8P2N4YWp+AJoTQn1NWjXQatH0f+H0+XiMOjMiV5iNxYypJcWJpqn5GL3buyZYUlaZct7NkSxoTw/Hj5T4G2yMNjEg/wCXNZJfQ6H1+cfW9r7yHGigfmD7GJciyNF2gWxMDL1ly3eroTf0i/OCkhv8KU5oP8NH25RWbHXZ+b9bxcFYfpEHZXB2XseV/wDilf8AjR9oak7Jkj/tSv8Axo+0DlzoaTiBxhosWSBTtnyR/wBmV/40faKvH7NlLBT5MoPT/LR9oemYnMsgEU5xwKEM5WaMaPl+1fD/AJEwhUtPI5RXpSKubhkn9Cf+I+0fXcbhUzU5VNyjLHwCskvMTelP3jmlB+HXDljWTG4bZucgJlpUeASD9ILPwICilUtAINd1P0EfTNkeGZWHAIGZfE/QaQ+NmSwc2RObi340MuN/RXzK8IyXhLw8EoK5klAzWzJS7dGpF1idmym/ypX/AI0faLZRij8UY3ysPMUL5SA3E0HuYvFUc8n2dnw3FzAZswpTulajQJaqi3ziuUpNmGot84YnTciiAS/OBnCFamF+Y4fLvHSiDXgDyA5ZIu0RXh9ctOxh1cpRUQDahtajcfaIHD0dwQ46u9LdONIazOBBEpBZgp66JYMH4O0M4dBIBZLvu0FgBwVrzhQljQ15cOt4NIWkXfsekYU13h3ZyVYVR8tP+YbpTZk8BQO9IVxmDDslCR2FPaNH4Vl5cGh/1Or1Jb2aE9sryypimqAQG9vnHHPM8HTDETG+WCTRNA5sPQsYhMlpNSkAaM1Nep9IgFE3PV7/AJ1ic7DpSCc4LaJKX7VII51jo1gn/IObLQbJFbjUVuGFYlIUAphkJsCQG0LW6X4QD+dqQkAJuzAk9SzsToGFbRCSCWJdiaHSjOPcQaJ9rD4vEFQUciRoaAWMegGMwiyCofC5Yu2v7x6GVAf9HfNzJSBw/teJpLJuOHapen1j0mW6WsktcGhb4n09ospWDSzFLkWUSzDgOJ6/vCSkkNFNleJvC7HlHpyt0Gxe9bd9YtESuQTxJHD2EEkzAoENoGoKfWFcx+hSpQo1DkJ1awBueFT6w3JkFRLuwqTy4vp1i0wOaUokZKggihCklnSRwI+Q4QQoQlZMtgXcDMFEPwLMRW2r6wr5PgVCigxWAJGYUY0Yu7VNX/Gj6l4c2qcTgAok5kbqn1IAv2LxhCgG79x+UJjR/wAPdppAnyD8ZXnSOIoCYPbsmgdaZr8NjSACRe/a8OJ2s5gkzCpzEfomV/2q494UX4fmJtVuVG4vEGiqY4jaZKstQWJprx/vEtobWEmXmmHKKM1XcOK6PCW2JUwy0iSheayjxBvryiolbBmzg0xJATQJVmApy94FUyqSauyw8HbQMyfMUAQhQdibFx9/eNOq5MUmwtgrkqcqAFsqRRuZIeLxaKNBSwLOSbwB811ND0uF8NhAmwr+awyaXhiYQpiKlRCbiGhbKVQwpydiIwP8QtsJKPIGbMFJUqrJau6SKu5BaNT4k2qnDSs1ybDUlvu0fFdoTFzFKXMVdRNXNS/C3SCjE589KAUqSXNQ4PZjcfKAYrHKmUHe+ZVhvE+rWvrWEvLJLa9gL+ghzDIYufY+50b9oo8IybbIKlCgcWehsWtbje8QODXcClNX/tD4wKZjsoAgO5/asenbNUhRSAFMSMwVTqHZwYRTC0/Ssm4N6h/YRyRhSVoSl3UQDyJ72avrFklKgCGPb6tBtiywJmYgOLdTV+dPnDqYrj8Nus+VKKU1yJYdRFF4jQDh1NqQbtcveLebPZBPJ4pto4gTJStaO3QgxzKVyso1ijIKlq17G8dMlRICjfR794sZEnMQWflz/tHiCXCQocAbdX09Yv8AkJ9BZGzXJdhl1JSHvqDzguEwSCFjMSDZOgNWy6PWsNTp5ByuGZnTa1yOuo7QFwQBrxctpa+vKF7N7NSQnOwzoINhZ9Kh29BHocxM0+WoHlw4ito9DRbFkkL4YHKl2qBZw9OA+0NBbVP21e3Hn0hXCFQSlizj6cRUxKZIJNQ46Gr8a36wGlY6boYmTVG1joX9tBE09AOZGvBn9oXGEem8AddIJJf4M5A1D97PekLS8MNSUlWZJIJCSRlOjimrUJPHd9OT8LmIWkjMGCgaEk0vYHnzgEmc01J5s4Z2U4NmqxMDWFANdRLk9GpSxf5CNWQk0y1VBBDXbjrZ687R5GIVJnSsQ43FBJbVLsX1txgciYpJIeqqsBQHjXq3eCJzrSuWA7g1s44vDLDsXaPtuExCFoAYkEODyNYblpUhLAkjnGf/AIf4zzMHIJNQkD/i6WPpGrADV94WSphQGWvsYMkcokcPqmOFUKghMoMc8gQNOJHSPHEPasHBialACFlzojMcVJHSFJk7TUwAjcgkuo04QQTcqa3NTAFFgEiKvxLtLyZRV+o0SOf5WCKYbxttkzZ+VNUp3RXUu+tbe0ZcoLqOVyKn3foRFopSkuWcvvG+6dOp4xX4tGcktlJDgn0Y/Q/SoCdsotCqphNgEi4oPc61giEBR000q3b8rAzLV/xdwTXnQ3sOdoalSQmUtTPVAS/PMVdQyfeC8GRFWHSDS9AL/PQ6NEvMyUoXLitQWr1EDw09yfrcnrx+0QVvVNhwH5pA9yY5KWpRCuBoefy/vF5sqSkzllrtf/aKD3iokqSFc71o4v36Q1gNvBKjmTQ8PSNl6AXOMZQ3TFFicMUZgQycp9x941WF21IKQa9xFRtdQmBYTYs3qCfaEjhjPRRoUQlBpStdbX46esCUpXQHXi30h/8AlklOUqtTdNX0DnhyvaOT1hKQATmCWFOtjXnpDdsi0Iy5mj9HpThwg1AATzZx2duEAO0XLliq1SS3U/tATigoEFieASWPK1Ifq2LaQfaIopyW0dmNRUNHIB/KKEs0yBVSC3EN9Y9DxwTZa4PBp8tJZ1EJYJd7cx2pDYlLOhYkXSwvUAkM9bdYDIVuoZwcoDB6UDORR4akSSsMSQU2B4PoSGfrHPK7LIX/AJNwwDKDsdKadaW6wBCGdQBozgal+hI+wh6Xq71JfvHP5YVYWr3v9/WB2yGhbEYRKgFFGgo59daVEWGCwKMoAUo3Na3u51qIrsXistCWfj0/PSJJ28BlTQAO5bU1dR/Vy4OYzUmsGVWH/wCnOFrSlLJIAsSb20eAyMOUgu5zBiKBhd6Wu394c2ZjkeVlzyyVGqSQHa37G9OkBmgobKXSXLFjxcGlw9eNDwgJvQaNX/C7Hbs2UQ2RbgMbKrR+YMfSECPi/hvaPlYtExLZV/4awLg3QSLDeo/OPsuGLgHQx0PKsjoYzBoXm4cmrtzg8xNo6oOIVmRXplav6wqZhBbSG5zl8vSAzsNlypGprzhCgjPnFRb9I7PEJWJSVM+8B2Aiw2jJFGoPpC8yRLR6VLvzqYZGxRNeJElCpk1QD16AdNY+a+JvEJxEx0/CCyRTueBdotvFG1/5k+XKIKUmob4yCAzizPZTPx0jLz9nTGCygpSdShQSb2IGUv1jWgJAMTiVCyhz/Dp9oEqbxYhVRw58u0HVKtQdaBuhevDhCPlbxCnYWprAVDIHiUqzEnee/Hv6Qxhpm6BVibhq0FCGguUOEg0P6uX3gJlguHYhy5seVNedRxaGbtASBYhCRqOGXvw07wyZzfCHOpP5erdo4MOSKnL/ALaPE8PIUBR35u5/DCsImqWsuwKiAeLvxANTzAgWFmEEAh+Ri0RsRRqtzwrbuaiDYhAYAuWF1ZVehVU+vYQ3asC16V0vGBRVusEpd/p6kQucco0H3/vDqMEllBKSUkB61PcuL1p9IXEoJUN0A878iA941x8C1IiiZmNAwpq7kjXhS0dLChoC7/f0gqZzpZmy2Njq76ux0EFlhLZmzUYh6WF6UpXsaiFboNCJkJJDDdI5WtQggixhuQlIG4k1a6uAozirD5wadNQwCUgUDsCSOIc/OE5s8i1Tp9zwMa3LAKSO4lP+GqzUvd3EegUyWvy1El3AoCCbitTHorHBOWy8wuyUqQkulQypNQsG1akD8toYdTISkslhVzertWlxWCq2yiZJQjIElASwBDHdTUuHJozu3SIzSFMCmrMKW6Ho1HjkdlkelzEpJFA1LgkNw4pgKlABW6kkhmLln1HS1Yc/kgAlRLkAgUJtYPyKh26QtsrZ2crCwDUvUg8Q3OvKDxpNjPRS7TkS/KUpzmBswB5aU6RmZuLsKU0+8WfiNHlrMtExKg9RmJI/0qLZR0f0ikly+PtHoRWDklLOBuUHBeCycUtD5VFuBDjqxhKWOMOYRCQr8+cFoyyXGx9oqMxClJUpKFJUQgEBgQSeGn9o+5bFxoXLdBCkm1Y+S7E8NrWxRMlAHQk5xyys57GLPYm05mHWpKFaspPTUD7RCbSLKLZ9WK35RJAPERj5fit2zKAftF1g8YLvEewerLoAAaQvPSCRygYn9ax5c6vGDYEir2xiVBFPienrT2hbGSnlK1dPuReA7cxQK0JqFKV7XPoIT2jjSr/DSRWh5CBEZoo52BkJRVQciooSfWI4LZqVjKVHkngPSgiwm4VMtJVw4R1SEpOagJ1FH+/eGoy/kSGxpYVRlNxYt3geP8PBTFIY8BFphMHMJogFzqyfYRZYzZCwjdWnN0LDq0EzwYk+Fz/qHRvvEpXh1IO8pRcvVvnF5O2Jjcqlqy5ACTkI+z+nHSKdHmLSoMSQMxBJ+Fg4bka8WgOQUhzBpkpFE0Z1FnamvEwpj9oSkjd3lGwEIzpSSNAdBUA9eELIlupjwslTjrQ37QOwR6diWSFEjo9z69misxMwzS4DAVd7nkKevKOTJA+fUwWXgR+lbuKpqFA60PxDp6QG0AAUAVAD61YjpWt/eJzKpDs9mcUHOjv+9OPVYd25Wa766RFaBajcTX3f6QqMz0xcsKDkGnwtT1UKHpBgUtupKvSlOlIBkCXd/Qf3huSglLJzF+DnqWB5e0Z0YSVJLlkFzYO3WpESw2zsoIUZQJ45VqHSrD0ia0jV34l/lc25QVUl3CUgG5IercX5nTj2g3gFA56mlLJWHYAHeP6hSgCUx6BY+SoSicr9CWG8BpS/AmPQ8EqEnscwaQUpNWyprWu7avD7Q+lQuQGIJral+n7xXYQZUIdwMoBA6dH78IshKExLBmJYF63qejfOIyRVMNg8WkyTWpNqMXBD/n7xkvEO25iSZctWRJuAa1uCqpIsGdo1E3BAJAlqpQ0ABFjUmto+bY5BC1AnMXLmL8CTk2R5W0hfWCB9IgC0GlOxYP8ATnHacyIARY7KQgqAUopzUDB2NKmopFaTBEO7j94VoaLpn0HaU9eHlISQnKk2Ump9b+sdwniRJPmEJypAC8oa5opvb+0Yk4wlgtRUBUB3b1hlWKzhmUAdQwdrONW6xNxOmMkfScKpE4ZgpISa3qrtpaCyscqSohxk0cxi9gbd8hQKppKNUs7/APKgi3xfinDLLJdL6m3ZniDizou0bzD7dRkfN+dxAMV4lSgMaqNgHL/vFNhky/LzInByKFJSqvAgVEJ4zCTJTrUUcyVce0Ko2JVZY7gMWpU7PNSQVHKLMATYwrt18NNVlVcuCGNw7bw9nilneIlEUy6irgtSop9XpAhtBU1ZMwlThiSwdrUcB9eVdYZpJYBZa/8AUFrArYVf3JAo0aXYeyBlQZqXWwof08A2jBu8YbDTkS5iFHMUhKlto4okGtU5i7a5WrGo8I+M0rnJkL+Iii1Gqy5OVmYU51aMk2gyrw3MrBIDAAWgp2YOP50gspG91hlUqBWCbwVMySQ6SXzODzBpFFj9lnKbuLOS+tHvGrnKDgG8U20J+4qtal+kAKyYrZ+CSsqSQQoGoBvEPEeysgR5MsFQOgD0rQ6Vb1h1E8Z0UYl3pUkan0LRZ7RT8JF3I9WH2h/DemJxGVW8UAkgcUt/US1b0ZwITmyQ+gq7DebkL251tFpt3DqE05aAJJUzCpOp0DOW1iqmILEu7M6XDNZyxiDVOhg0vCqXQ7wvwIbVXEMdfWC+SAlkuSR8QG7Ti5oOfsISRNW6cxo9K1Yaat6Q0FJJdywJcBIY046l3qS3KA7RiuEg5mbMz2Dh76GoekOKlKoQokMPlqesHlYlIolICTmAzM7tRyQx0s16GkCkS6ElL8wCw5K0A9Ya2wUQRmdySp3Y3b8r6iGJWGzpNWO6HdSW3iSczNcJ14wXD4NCnK7aMwoOz3o0WS5TJbIzDV6a1qRm5MSdaXRyoNFZitkNLm1S4CTmL1dSeCb3oTHoPtCUPIWtRcskUDfqBelhpYfKPRXj0SnsFhpCVIQEk5UpB3gxLpS9ASGf5EtDWA/qCbJJbQOL8dXgUuUAmWAGZKSXB1SPnFhKSUy1Gzsl31YsPQRJuyoBYaWVHU5a3FM3yF4+YY1LqWrR39fz2j6HtHFBGHmhJLoBJBu7EA1/3e0fO50x5bc39mvHT+nWWyHMKuWiQHCIpMTKaAx2HMTTSopHgOMcSqPPAGQdIHCGEILUheUgq5/lvaD5wzORyFoVlETEs8o6UF9IHmHEx2nOAMhnDAhTpIBTW4Fjpx6CNCvFTcQhphciuQvYa8zcRmMJJWVOgEtWlW5mLkbdQUBJfMk3tmDdSBWlOMTlfh08ahJU3RFQIZJLC4fS/s9OzQ5sfZy5hOQGl6Wq78zwGvSFZW2XSkAZSaE5Ugkvobm+rR9A2di04fDy5YCfMIfKNXuXPW5idP0yitnzHaW0lzF+WHSkFkhxxuWuYhgtuLlTEqYFUtQUH/0mzwz4n2mhc8qlIygbpLguQTZtNIoySKkflYuo/TncnF4Z9RP8YC6f8Jh+plu3EAED5jrG58OeMJWMQVS93LdBZwNCRH52RXr/AG+/zj67/DDBoQqYN4EJS4VQuUhVfUtyD6wk0ksFON9tl1/EHaS0SHFiWzAsUnQ09IzngLakyclSJi8wBo9SH56vF/4i2cEyZqSo+XMByJ1SoV7p1jEeFUKlzHTlDpeof9QTSoZ2vyNIlarJRw660aLF4b/5aQKByX51v3hvbG0EykJDPMNr6sC7WY17RWbQxZG8+rVo4HtFNidrzVrDtYb1SQNQNAW1hE8MD2jkyfnW5dZNaDhdq6V9HgajJCnzZFEEMUCuhCsr8OXd4kuS9SpnbVyWBA6s9+ZrrCiMCXKy78TXQWY09SW1hLT2YkcLlIUDV2AqWbgXGYVpUFxcQz/LE7qN4nSoZmJfNUN1PWG5UkrZksGa7Anhm+iYlPITupYE3awy9DckvxZucJbCIqw6VJALOBuilt4uSeZteCYOQ4Ukk/CCliWLfEkizsXBoaR6bKaqXvUNdms4v+0PyMKEKSVKzmjZQ1Tqo2H76QbwCghkBRSqWlBWlkqTVgwG+WYBxcuKjRxD2IWSlJAqBlypJI1AVz4v89VUF91SgEFyBlOrcLlubuTFls6WkzE/EoAF2DEkCjNV6GnOJyGRRbTSPJUpXwsG3TXfHpHI94nXkw81axkbKwJDuVpFQl6t/UdI9HXwRuODn5HTyBws8mWlJIIyJu7Wb/69uFot5SUmUMpFKqcmujvqaBmpFDhCvIh94JSlq8nbkH+sMSwfioK1a1O2nOOV4sugO28GpaVBJdSknuKOk3bTpHzuZZmIYm8fVU4ti98zOxOn4YwnizZ/kzyQGC94d7+/zjq/TTz1ZDnj6UQl0eOGtBEiWEcljSO45j3SJi357R5oaweBMw1IAdq/bWA3Wx4xcnSBJmEsAOl/xzDP8kqWxWQgmoB+JuLXHdo2UvF4PByimippDUDkdToTyjD4icVrUo616RNS7f0WlD8eHsJkTxj2YdYXzR5JeGFsZTiVpBSFEA3AJ9xrHDiEhLZd7UxFKmpApsvgY1A7Ud/m6vb80izmeI50xtW0A01FKtFL5ZEN4bGAUCQ9nBLl/b2jOKNHkl9HzKXMAPlgOTRP20EIY0mgNou9mBaSWtmYEuHegd7W+esUu0Fb6uR/DGRpPA14eweabmoyN4ueFqD4i+mrHSNVsPa5RO8yUQklhNluwW360vZWpT1a7Cl8LqVknAqIlhBUdRmDMw/rLMNWeKrzGDpO8Li1OIOvSFkrH45KOz6x4+22EhJQtJykpWARmTmG6QHuDGY8NYppZJ/qIHev1PrGX2iVFTklzd/brGw8Dyx5RUpJWyjRn3jQP7RCSqNnRKdvqGxWISsgHMGo4Dh9XAL6io9DA04BSiyQ+gL/AHqB/uAgmLwpSWINDajmlHGj/WOolqUSkICXvVhzYxyybACKES6L31f0j4R/uUDvdE+ukRxK3qA5fQbqR/pFgLQwNnykAkzKtZIJc9aJryJgS5ZUHAIBFOnHiKUjMyIhKlqBzVal24AE8H9e8M4eUsAlWU3JUwJZ+F3d736ROTJYglRGjmw5tqzacIljsSVEkOBQS/0nRIUW/wBIPVydYVBPDF7+RQSsAbu4yqXAUMp562NIscFhguvkqAT/AFBer2AUM1BdvnCCNpqtVIBZkOOJroSA1dYcOJUlgcwBYPmckPU8A5fTSA/4MOzMPLCQTJmZ6kJAbu7OQx7VhaViCoulDJTZKBXibVNNetbxX4jaQ3inMou28FZkgaNwPTQR1BUDUqB1YlkvSoBZ2cB9HherbyHSKzxwT/LZShQExSTmKFAFIBLJJozgFhwuY5CnigHIlO8aFTqJ1UkAAWGvrHo7+HEDl5MvI/s+WfLTeiEuzFnHV4jMwxIIrcBnb86RDAKIEs5m3RWjFgHBGsWqgDVw/wCocDxAd+XIxyyVOy60IoBp+o8m9LxW+N8IVygthmQxPQ0/9dYthhQl8ilZxdhSugLHi7x7HbKVNlhJCwoBSTRwRcVAqQ5BHIRo8nV2aUbVHyqZeGZGDJS400+0dx+BXKmGXMSUqBsQ3Q9DBlIIG70PK32j1Oyo4lETGYWcaH6iHp2L3UhAAA11JiE+WyQzuXJhWWs2gbHUnDR56ufWOgxKZIOogZIehLc6ddYYW6OmOhUcUoRx4BmyQJMFKoFKS5juWpjA/k4zkiL/AGDskVmTEkj9I1J0pcjnGflIKiwBPQRoZeLMpCUrNWVQNQMwfhX1+eY0VeSW1x5ctKQp/MclqUB9nULNaM+s1hjE4pU1QKnVQBhp05wZOx1ZgFBSeqSDYmoPLhGNse2LNTLw01S0khSkoskioUXBNiGNuVrxTqaLXa04y0fy6VAy0qzbr7yiGzK4kA5eDWvWnSK3gBb8LWeorSngkAd/w+0fRPAuxFLwhdw6iRUpPK1Wr7xiNgyPNUlN8xS/R6AenvH3zZ+DRKkoQkNlSAeup7mOeT8Olu8nyfaWGxGHVlKVFNa1UBzfSGpDrBUQwFAVKFKAkGtvSN9tPDBaVg0Bo+sfPMUkBZFWDBLFuP0GvtHNJDV6H8vKDnAY0cEvWlGvfWkQWvKCEhqAs/zLAvzjhnBQ4kAXtd6m7UgOKw4ICmGZTHVtftCUryYMF0BqTa7AOSK8LCwiM5TkZt4uFFnYAO3O1usDRKVQhL10PqKfIQVXBikk3qKC1xY19BGMMYMkrzKICE7xFnIsedWvHZy8xzMTwJLJ7Dho5NTAQMgrVyFG9gNeB1/BHFziolW6RSwejaDT6d4DWbCM4WWBvmpNQlLi9L8fW/cLzZQClAqISKpDl6sa8FB2JNaCIol5SQ7Co5u+hoNQIGZeZSEFzdx0t6VrBXwAhtlKSJhS75EAkly+cGlLNTWOQfacpkzAbgJBYaul/nHY7ePRzz2LbJwxyZnuAQlQ5CjVfsYsZUwqDO7NR6dOVIr5SlFKCCQ6UgitKCn1h7EYwJVvEkEAl2c8WIbqCePc80slkE8wpYBSm62Nmvz/AC8KbUxal0QQW4typVx7Uv0OrQjIrMLPYdSSOfKFBhwoniW3Uv8Ab6xNLI1lJtDZapgJUSCHAdNiCWFOcUSAQooXQgi/5UNG/ODUknKcrJOUzA7kOwcsQDpWha8VGK2HLmSyp/8AEJG+XBf+kgFhw7Xjphy1h6JSh6tlbPwAMjOrdvlZjmNKBrBq1aKBsq40S8DMTLMpSSGLh9OfMfeKqVhnmFClNwLXPDlHRCQk1dDuGwhmVCaUc69IUxGyS6stQA/5zjZbH2I8wJTRPEFyXsKWDA9zygmJ8JzpyjLlFKEpNVKLOTSjAsI3dG/G2YnZ2wlzFAAUf8v1hrb2wjhwnNc/3PzAjVYXwyvCAqKkzCnROhNKMKt1hDE7Om4ybvB2AHT9/wA5wPyKw/ixgyUndZVPnaG8LsaZOqBevu0b3CfwpJYlYyuHa7C4bj1jUmRgsGnKQUhmLu9K9dYWXJ8CuLxnx2fKVhwE5d43PDkPnEMLgJs80uS1aO/f9o3u25eFxABw6d5KnKXdwdQDT34xidtYsIJQkZRxHuOjiHhK97BONf0XuE2ZIQMyfLWqUQFVd1DKCQ5GtqEO8L7V2zlBQCCtLpzu5oS+UigfNlJc5gAdK5rC40pBIdyG78e0DCtYcS1iic+c9SXLlwRHJKQS8CKq8tYb2dhgpXpQXPIDj7CM8ICyzX+G9mlKUKS+bKpSiP0hyEHrR42+B8YlO5OYgf8AcTa2rO3rFIgGRhiySSsBwUkFIsX4gcdaQngE5t56hjTK1aannHBKWbO9RpGi2j4sBBCFIPd/leM/MxDhJerklnqSzVZnZqU1hnC7OfzDdQIIAs7AW119TFqNghQJIKDy/KwEmwzdxwUv8qQlKiwr8R06+kF2hikZ1ADME63cBgkjiCQ/rxj2Nw5diMxYjOVHsCDQa16RWufMSN1QIozG2lBxicou8k8DuGxgEsoALhydCeZ9YnhEjM5cvRgC/FRP9IA/BCqsOUMtj0L9aP24wbY61BWd6kPc3JcD0I5cY2jbCYlVN16kCrVLGnMAkRCQhw4DVOVqCiVOTVqNcD5Q5iCuYy17ktLuQaPxSm7miRpHShIs1nI0Skgsnqxr14kxmwIXlSHALpBBa7uwc2pSB4aSCF5X81DZWbesGA1LsAOcPysWjLvJBygBwyVMByABAAbeBPMRV+Sk5igqIVYqTld6swJ1YPakZKjbFZ6iqXOJvmHuok/KOxPEh5UxNANw+gSAedz6iPR2w0c09i+DmZUA1JKU8xYaaQecsECjk9g2tIWwmGORLEghCaUewghlKYOSH+Fxq7dntHI9nQng7MScoGYgMyamn36aQrJkKKnUUnR3o1tfvElSJhUQxPIPRo6nZEyWkrImIGpKSB6m8ZOthCS8OEsRlKak11sKAnrA5MtBWcyVjM4dPGhBKC2ax4HgeM5JJDg5i7FyD3BZzDshCgKBKVG1Qw53zPyhZN1gKoWm4gKSlKwHTuhbCosz/qI4GvG8U+MwK8POClJ3SaFWvLiL00jR4dpRUUgqXqpYORLG6U2UrhSmkL4vHImgArB0JXSurZg1efARSEnF40JJWW/hpEuajzZZL1DPZXNuUG2upeUSwMqnBWx9O1YzexUnCT88lWeUr40JLkDiP6m5RsUJlzE50zEKzEuKvXQdOBiksq4mi2sANmJUpPlrL5Apg1+Dvw06xZJ2OmTnUTUhgl6A6m/xfaAYjKgJUCX/AFG1RxEUHiDb00ZkpmM2U8QX6+vKBHOGazTf9dlpdObS1OFwTzjB+MvEq1JyhWUG1QotapunsWis2pjFTT8RTRnA01fvFEuWh6rJpok1PciLxj6ycpMWl7RWmgURcU5wObOJvBGli+f2gs+fKOUpBsAQ/A6EXLchFiOa2JpFeENJwhUjPoC1eLaekQWpO6EoY8S5f6N29YYzrSgMS5fUhklx0Yur1PGMzRRBOHBsR3pX+8ObOw6t0jccsFq+EHmWhEyGTmcEuRTSxJPrTvwj6f4GUlGDmFQGYKIOZq0BF+vaJckqR1cHH2ZS7b2lMRMUCynSApiSCbul7Q5iJmaQle6g0YON4MCw5imtCIinAKmLO5mBd6fSK4ImoWUUYMzg6ltLE/ThHG6eT0+bgUEqZd4OYo5TLpm1q7uFV0BvGlTjlrKk2yir3jNYaXkdCi7US2nMtc/XhDOGnzfNAU1QAdHuxI9T2huOfhwSL2XhSo0HeKHb0jKbZc26oWfUdI2mz1JSnnGU8czMypYQxYkkPw+9u8VlomsspA9EgO7CzV/uevODIlGZOIQBui/FKWdX+4Bq8of2dglBGcJzKuQVMQUhgkgkNWv1hEFRsllGjJZ+Hp+aRx2UH/PG7KSAQCVOp3WW+JXMVYaBqVYwnzxRwFFqOwLkt6fQRLDBTgeWFL+HKyiyg1mfg70ueoNhtmEKJm5SoCqUEt1Uq1/6XqWvAupAEcNsxZcKSre3m5DjZhV3cWgy9mpZ7tbIxAYUCla10Aic7FFe5lZGZmTRLDj/AFGhqonVo6rEpDAK+EsQL/EQ44van2h423kBS4wAYdZLuEofm6gO3wmPRPaxCMOviQkMQ5DLd63O8R2Meju49HPNZEkLIShlH4U6voIMylpCD8IOZmFCNaa84dwmIwpQhyl8qdF3YcoN/wDF/qKemb/1jic3emdajjaFlbZnJtMWBZsxA6sCKwJOOlhzMkImFqKKlAg8S5Ob2gs7DYc2nHulX2isnSEuR5oPZY//AJgf5GpLZIqZQUg5S28GodYHNCizqdiSxqA/zpxjqyE/rSR0V9oEZyXBKg3RX2hlZmkPyAQkBy+vG/F/eCYaQmudSk7xIysoMasWyvV+EIDaUsfq9lfaCDaaC297K+0DrID6/R/ZEjP5jqCChZYlC6pUd1WbeLV7MzmLfFbGSR5suYlK0gZlIUCVE8Zamz9iG5Rn5G3ZaTVThiCAFBwe0EkbVkCpNeivtBakndA/a/RTxVi8QN74kkVKXYdQQ4fuBxMZ2XtZSylybEe1I10zaskmhtwzivpAVSsEaqQh9TlWD7CLR5Wl+6JNwzhmfCy1aF6fnDTvFUJJUaXdgNXjbL2fgFfqILNTzLekKTdl4UE5ZigWZ971+G/OH/8AQvU/9GfFfqMqjDEZs6SwF+47WMNScPIUDlTOcVdSpYB6AJ+sW52cgzMvnFaWc5wdbWTUvy0h1GASiX5YWgVzOUrNeYao7Rpc0X9/6CPH9oyU7CEHMygkMN4g1uwIDQfBYZc9QQj9g+p1aLPauDMwh50kt/SmaG5VREJGDCZiFBacoCczZgpwHLHLbN7AQ75I1gCgyBw6peZBVlIYAhjUVIZJIzFSUHju1vGr8OjPKAmrIS/J+p50TWtoyISfMVmISg0SA7BObNwJ0B4u0anDbYwsuWk5i6KZQlVbAGo4mIzto7v0rjF9m68NygoKQkFmih23s0pWlaKEG9W7g8L1DRI+LUWByvX9VOu7fpAsd4hlEfGO6V/aMoWqF5JtPZxczMc3+Gl6slMskHX9L31hnBSsyjMVUm31PLpFIdqyspALFm+Es2uj1hzZ+3JKAAVBhT4V/aJ8XG09EJNMs52OyTspWyFyyr/7J05Ok+0V+0CAUBCznbfJNAT+kAWIFzephDb+2ZExKWU2VZqElwNSKXpHMP4hQhAy5Myx8ZQokU3md21qz8LtDct/BYtBzMBSQl98gqUSSQizn9uUGlkyw6SHBI1bL/UKXpWzWis/n5JJdalFVSoZgS9SCSksfx4MMYhQymYa3Jzk0NE2tEKa8HtfR/BzwEBJU1SFCozmvxakWAB4HqX0zHJQFJSDvKSHc0KRap1r7GM0NpCW7rSQ9CAriTwflXTs3sPtOWovnSgipOVTNwsWgq14ZtfR3EY2WqdkrVy1WDFu4atHuKQwoIEz/KypIY5lAkEXqBuuaM1W7islbRw6SXUDlrVK2rpQOzG0Oo21JWpQUpJfghudNwjsQOsF23hAx9J4ogyZqgMrZa5tVLTQf8S9dR39HMXtGQqVMKZiA4SwyLf4kA0bKLe0di/EnRGbV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23558" name="Picture 6" descr="http://www.agropress.cz/img/skot/telata/telata_II/tele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836712"/>
            <a:ext cx="5715000" cy="4152901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3203848" y="404664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Olízání telete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foto mamka\Obraz01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4752528" cy="5760640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5580112" y="1268760"/>
            <a:ext cx="2808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Umístění telete do vyhřívané budky</a:t>
            </a:r>
            <a:endParaRPr lang="cs-CZ" sz="2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marL="868363" lvl="1" indent="-457200">
              <a:buFont typeface="+mj-lt"/>
              <a:buAutoNum type="arabicParenR" startAt="3"/>
            </a:pPr>
            <a:r>
              <a:rPr lang="cs-CZ" sz="2400" b="1" u="sng" dirty="0" smtClean="0"/>
              <a:t>Poporodní</a:t>
            </a:r>
            <a:endParaRPr lang="cs-CZ" sz="2400" dirty="0" smtClean="0"/>
          </a:p>
          <a:p>
            <a:endParaRPr lang="cs-CZ" sz="1200" dirty="0" smtClean="0"/>
          </a:p>
          <a:p>
            <a:pPr lvl="2"/>
            <a:r>
              <a:rPr lang="cs-CZ" sz="2200" dirty="0" smtClean="0"/>
              <a:t>Trvá 3 – 8 hodin</a:t>
            </a:r>
          </a:p>
          <a:p>
            <a:pPr lvl="2"/>
            <a:r>
              <a:rPr lang="cs-CZ" sz="2200" dirty="0" smtClean="0"/>
              <a:t>Stahy pokračují už bez bolesti</a:t>
            </a:r>
          </a:p>
          <a:p>
            <a:pPr lvl="2"/>
            <a:r>
              <a:rPr lang="cs-CZ" sz="2200" dirty="0" smtClean="0"/>
              <a:t>Dochází k vypuzení lůžka (zbytek plodových obalů)</a:t>
            </a:r>
          </a:p>
          <a:p>
            <a:endParaRPr lang="cs-CZ" dirty="0"/>
          </a:p>
        </p:txBody>
      </p:sp>
      <p:pic>
        <p:nvPicPr>
          <p:cNvPr id="4" name="Picture 2" descr="C:\Users\Administrator\Downloads\MVDr. Stanislav Kollar_files\126348921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420888"/>
            <a:ext cx="4704523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zootechnika.cz/img/picture/497/sta%C5%A1ov-503-(7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6912768" cy="5184576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987824" y="188640"/>
            <a:ext cx="2520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Plodové obaly</a:t>
            </a:r>
            <a:endParaRPr lang="cs-CZ" sz="2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eshop-zemedelske-potreby.cz/fotocache/bigadd/porodni-paka-vink-2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7632848" cy="5342995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771800" y="18864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Využití porodní páky</a:t>
            </a:r>
            <a:endParaRPr lang="cs-CZ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Vedení a hygiena porodu:</a:t>
            </a:r>
            <a:endParaRPr lang="cs-CZ" sz="2400" dirty="0" smtClean="0"/>
          </a:p>
          <a:p>
            <a:pPr>
              <a:buNone/>
            </a:pPr>
            <a:endParaRPr lang="cs-CZ" sz="1200" dirty="0" smtClean="0"/>
          </a:p>
          <a:p>
            <a:pPr lvl="1"/>
            <a:r>
              <a:rPr lang="cs-CZ" sz="2200" dirty="0" smtClean="0"/>
              <a:t>Měl by se vést v největší čistotě, zachovat klid</a:t>
            </a:r>
          </a:p>
          <a:p>
            <a:pPr lvl="1"/>
            <a:r>
              <a:rPr lang="cs-CZ" sz="2200" dirty="0" smtClean="0"/>
              <a:t>Nespěchat (předčasně nepropichovat plodové obaly)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400" b="1" dirty="0" smtClean="0"/>
              <a:t>Pomůcky:</a:t>
            </a:r>
            <a:endParaRPr lang="cs-CZ" sz="2400" dirty="0" smtClean="0"/>
          </a:p>
          <a:p>
            <a:endParaRPr lang="cs-CZ" sz="1200" dirty="0" smtClean="0"/>
          </a:p>
          <a:p>
            <a:pPr lvl="1"/>
            <a:r>
              <a:rPr lang="cs-CZ" sz="2200" dirty="0" smtClean="0"/>
              <a:t>Souprava porodních provázků (3) – vyvařené a uložené v dezinfekčním roztoku</a:t>
            </a:r>
          </a:p>
          <a:p>
            <a:pPr lvl="1"/>
            <a:r>
              <a:rPr lang="cs-CZ" sz="2200" dirty="0" smtClean="0"/>
              <a:t>3 hůlky</a:t>
            </a:r>
          </a:p>
          <a:p>
            <a:pPr lvl="1"/>
            <a:r>
              <a:rPr lang="cs-CZ" sz="2200" dirty="0" smtClean="0"/>
              <a:t>Mýdlo, utěrky, sterilní nůžky</a:t>
            </a:r>
          </a:p>
          <a:p>
            <a:pPr lvl="1"/>
            <a:r>
              <a:rPr lang="cs-CZ" sz="2200" dirty="0" smtClean="0"/>
              <a:t>Dezinfekční prostředek na ošetření pupku a provázek na jeho podvázání</a:t>
            </a:r>
          </a:p>
          <a:p>
            <a:pPr lvl="1"/>
            <a:r>
              <a:rPr lang="cs-CZ" sz="2200" dirty="0" smtClean="0"/>
              <a:t>Prostředek na zajištění kluzkosti porodních cest</a:t>
            </a:r>
          </a:p>
          <a:p>
            <a:endParaRPr lang="cs-CZ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[Porod skotu]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</a:t>
                      </a:r>
                      <a:r>
                        <a:rPr lang="cs-CZ" sz="1400" baseline="0" dirty="0" smtClean="0">
                          <a:latin typeface="+mj-lt"/>
                        </a:rPr>
                        <a:t> hodina</a:t>
                      </a:r>
                      <a:endParaRPr lang="cs-CZ" sz="1400" dirty="0" smtClean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                                                    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smtClean="0">
                          <a:latin typeface="+mj-lt"/>
                        </a:rPr>
                        <a:t>52_1_S1_0906_D7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Příprava porodu:</a:t>
            </a:r>
            <a:endParaRPr lang="cs-CZ" sz="2400" dirty="0" smtClean="0"/>
          </a:p>
          <a:p>
            <a:pPr>
              <a:buNone/>
            </a:pPr>
            <a:endParaRPr lang="cs-CZ" sz="1000" dirty="0" smtClean="0"/>
          </a:p>
          <a:p>
            <a:pPr lvl="1"/>
            <a:r>
              <a:rPr lang="cs-CZ" sz="2200" dirty="0" smtClean="0"/>
              <a:t>Podestlat suchou a čistou slámou</a:t>
            </a:r>
          </a:p>
          <a:p>
            <a:pPr lvl="1"/>
            <a:r>
              <a:rPr lang="cs-CZ" sz="2200" dirty="0" smtClean="0"/>
              <a:t>Fixace ohonu</a:t>
            </a:r>
          </a:p>
          <a:p>
            <a:pPr lvl="1"/>
            <a:r>
              <a:rPr lang="cs-CZ" sz="2200" dirty="0" smtClean="0"/>
              <a:t>Omytí a dezinfekce vulvy</a:t>
            </a:r>
          </a:p>
          <a:p>
            <a:pPr lvl="1"/>
            <a:r>
              <a:rPr lang="cs-CZ" sz="2200" dirty="0" smtClean="0"/>
              <a:t>Osoba vedoucí porod by měla být vybavena zástěrou, holínkami, krátkým rukávem</a:t>
            </a:r>
          </a:p>
          <a:p>
            <a:pPr lvl="1"/>
            <a:r>
              <a:rPr lang="cs-CZ" sz="2200" dirty="0" smtClean="0"/>
              <a:t>Pomoc provést až po prasknutí plodových obalů</a:t>
            </a:r>
          </a:p>
          <a:p>
            <a:pPr lvl="1"/>
            <a:r>
              <a:rPr lang="cs-CZ" sz="2200" dirty="0" smtClean="0"/>
              <a:t>Zjistit pravidelnost polohy a postavení plodu</a:t>
            </a:r>
          </a:p>
          <a:p>
            <a:pPr lvl="1"/>
            <a:r>
              <a:rPr lang="cs-CZ" sz="2200" dirty="0" smtClean="0"/>
              <a:t>Porodní provázky se upevní nad spěnkové klouby a uzly musí být uprostřed</a:t>
            </a:r>
          </a:p>
          <a:p>
            <a:pPr lvl="1"/>
            <a:r>
              <a:rPr lang="cs-CZ" sz="2200" dirty="0" smtClean="0"/>
              <a:t>Tahat při stažení dělohy plynule, šikmo dolů</a:t>
            </a:r>
          </a:p>
          <a:p>
            <a:pPr lvl="1"/>
            <a:r>
              <a:rPr lang="cs-CZ" sz="2200" dirty="0" smtClean="0"/>
              <a:t>Chránit ochod před protržením</a:t>
            </a:r>
          </a:p>
          <a:p>
            <a:pPr lvl="1"/>
            <a:r>
              <a:rPr lang="cs-CZ" sz="2200" dirty="0" smtClean="0"/>
              <a:t>Při zadní poloze urychlit vytažení plodu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 lvl="1"/>
            <a:r>
              <a:rPr lang="cs-CZ" sz="2200" dirty="0" smtClean="0"/>
              <a:t>Vytahované tele zachytit</a:t>
            </a:r>
          </a:p>
          <a:p>
            <a:pPr lvl="1"/>
            <a:r>
              <a:rPr lang="cs-CZ" sz="2200" dirty="0" smtClean="0"/>
              <a:t>Při komplikovaném porodu volat veterináře</a:t>
            </a:r>
          </a:p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Ošetření telete po narození:</a:t>
            </a:r>
          </a:p>
          <a:p>
            <a:pPr>
              <a:buNone/>
            </a:pPr>
            <a:endParaRPr lang="cs-CZ" sz="1200" dirty="0" smtClean="0"/>
          </a:p>
          <a:p>
            <a:pPr lvl="1"/>
            <a:r>
              <a:rPr lang="cs-CZ" sz="2200" dirty="0" smtClean="0"/>
              <a:t>Zachycení telete</a:t>
            </a:r>
          </a:p>
          <a:p>
            <a:pPr lvl="1"/>
            <a:r>
              <a:rPr lang="cs-CZ" sz="2200" dirty="0" smtClean="0"/>
              <a:t>Očištění hlavy, dýchacích cest</a:t>
            </a:r>
          </a:p>
          <a:p>
            <a:pPr lvl="1"/>
            <a:r>
              <a:rPr lang="cs-CZ" sz="2200" dirty="0" smtClean="0"/>
              <a:t>Ošetření pupeční šňůry (zkrátit, vytlačit obsah směrem od břicha, provést dezinfekci)</a:t>
            </a:r>
          </a:p>
          <a:p>
            <a:pPr lvl="1"/>
            <a:r>
              <a:rPr lang="cs-CZ" sz="2200" dirty="0" smtClean="0"/>
              <a:t>Tele osušit, vytřít (nebo nechat olízat od matky)</a:t>
            </a:r>
          </a:p>
          <a:p>
            <a:pPr lvl="1"/>
            <a:r>
              <a:rPr lang="cs-CZ" sz="2200" dirty="0" smtClean="0"/>
              <a:t>Napojit mlezivem co nejdříve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Ošetření matky po porodu:</a:t>
            </a:r>
          </a:p>
          <a:p>
            <a:pPr>
              <a:buNone/>
            </a:pPr>
            <a:endParaRPr lang="cs-CZ" sz="1200" dirty="0" smtClean="0"/>
          </a:p>
          <a:p>
            <a:pPr lvl="1"/>
            <a:r>
              <a:rPr lang="cs-CZ" sz="2200" dirty="0" smtClean="0"/>
              <a:t>Menší poranění dezinfikovat</a:t>
            </a:r>
          </a:p>
          <a:p>
            <a:pPr lvl="1"/>
            <a:r>
              <a:rPr lang="cs-CZ" sz="2200" dirty="0" smtClean="0"/>
              <a:t>Omýt vodou vemeno a záď</a:t>
            </a:r>
          </a:p>
          <a:p>
            <a:pPr lvl="1"/>
            <a:r>
              <a:rPr lang="cs-CZ" sz="2200" dirty="0" smtClean="0"/>
              <a:t>Sledovat odchod lůžka (když lůžko zůstane viset, musí se zkrátit – udělá se uzel, aby ho kráva nepřišlápla, a druhý den voláme doktora)</a:t>
            </a:r>
          </a:p>
          <a:p>
            <a:pPr lvl="1"/>
            <a:r>
              <a:rPr lang="cs-CZ" sz="2200" dirty="0" smtClean="0"/>
              <a:t>Poskytnout teplý nápoj z pšeničných otrub a lněného semínka, dát kvalitní seno</a:t>
            </a:r>
          </a:p>
          <a:p>
            <a:pPr lvl="1"/>
            <a:r>
              <a:rPr lang="cs-CZ" sz="2200" dirty="0" smtClean="0"/>
              <a:t>Ručně oddojit (jen takové množství, které potřebuje tele)</a:t>
            </a:r>
          </a:p>
          <a:p>
            <a:pPr lvl="1"/>
            <a:r>
              <a:rPr lang="cs-CZ" sz="2200" dirty="0" smtClean="0"/>
              <a:t>2 – 3 dny vytékají tzv. očistky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Nepravidelnosti při porodu: </a:t>
            </a:r>
          </a:p>
          <a:p>
            <a:endParaRPr lang="cs-CZ" sz="1200" dirty="0" smtClean="0"/>
          </a:p>
          <a:p>
            <a:pPr lvl="1"/>
            <a:r>
              <a:rPr lang="cs-CZ" sz="2200" dirty="0" smtClean="0"/>
              <a:t>Zaviněné matkou – úzké porodní cesty (nedostatečné otevření děložního krčku)</a:t>
            </a:r>
          </a:p>
          <a:p>
            <a:pPr lvl="1"/>
            <a:r>
              <a:rPr lang="cs-CZ" sz="2200" dirty="0" smtClean="0"/>
              <a:t>Zaviněné plodem – příliš velké mládě, zrůdy, nepravidelná poloha a postavení</a:t>
            </a:r>
          </a:p>
          <a:p>
            <a:endParaRPr lang="cs-CZ" sz="1200" dirty="0" smtClean="0"/>
          </a:p>
          <a:p>
            <a:pPr>
              <a:buNone/>
            </a:pPr>
            <a:r>
              <a:rPr lang="cs-CZ" sz="2400" b="1" dirty="0" smtClean="0"/>
              <a:t>Poloha</a:t>
            </a:r>
          </a:p>
          <a:p>
            <a:pPr lvl="1"/>
            <a:r>
              <a:rPr lang="cs-CZ" sz="2200" dirty="0" smtClean="0"/>
              <a:t>Sledujeme podélnou osu matky s podélnou osou plodu</a:t>
            </a:r>
          </a:p>
          <a:p>
            <a:endParaRPr lang="cs-CZ" dirty="0" smtClean="0"/>
          </a:p>
          <a:p>
            <a:r>
              <a:rPr lang="cs-CZ" b="1" dirty="0" smtClean="0"/>
              <a:t>Podélná – přední, zadní</a:t>
            </a:r>
            <a:endParaRPr lang="cs-CZ" dirty="0" smtClean="0"/>
          </a:p>
          <a:p>
            <a:r>
              <a:rPr lang="cs-CZ" b="1" dirty="0" smtClean="0"/>
              <a:t>Příčná</a:t>
            </a:r>
            <a:endParaRPr lang="cs-CZ" dirty="0" smtClean="0"/>
          </a:p>
          <a:p>
            <a:r>
              <a:rPr lang="cs-CZ" b="1" dirty="0" smtClean="0"/>
              <a:t>Svislá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Postavení</a:t>
            </a:r>
            <a:endParaRPr lang="cs-CZ" sz="2400" dirty="0" smtClean="0"/>
          </a:p>
          <a:p>
            <a:pPr lvl="1"/>
            <a:r>
              <a:rPr lang="cs-CZ" sz="2200" dirty="0" smtClean="0"/>
              <a:t>Sledujeme polohu matky a hřbetu plodu</a:t>
            </a:r>
          </a:p>
          <a:p>
            <a:pPr marL="868363" lvl="1" indent="-457200">
              <a:buFont typeface="+mj-lt"/>
              <a:buAutoNum type="arabicPeriod"/>
            </a:pPr>
            <a:r>
              <a:rPr lang="cs-CZ" sz="2200" dirty="0" smtClean="0"/>
              <a:t>Horní (hřbetní)</a:t>
            </a:r>
          </a:p>
          <a:p>
            <a:pPr marL="868363" lvl="1" indent="-457200">
              <a:buFont typeface="+mj-lt"/>
              <a:buAutoNum type="arabicPeriod"/>
            </a:pPr>
            <a:r>
              <a:rPr lang="cs-CZ" sz="2200" dirty="0" smtClean="0"/>
              <a:t>Dolní břišní - nepravidelné</a:t>
            </a:r>
          </a:p>
          <a:p>
            <a:pPr marL="868363" lvl="1" indent="-457200">
              <a:buFont typeface="+mj-lt"/>
              <a:buAutoNum type="arabicPeriod"/>
            </a:pPr>
            <a:r>
              <a:rPr lang="cs-CZ" sz="2200" dirty="0" smtClean="0"/>
              <a:t>Boční – nepravidelné</a:t>
            </a:r>
          </a:p>
          <a:p>
            <a:endParaRPr lang="cs-CZ" sz="1200" dirty="0" smtClean="0"/>
          </a:p>
          <a:p>
            <a:pPr>
              <a:buNone/>
            </a:pPr>
            <a:r>
              <a:rPr lang="cs-CZ" sz="2400" b="1" dirty="0" smtClean="0"/>
              <a:t>Držení</a:t>
            </a:r>
            <a:endParaRPr lang="cs-CZ" sz="2400" dirty="0" smtClean="0"/>
          </a:p>
          <a:p>
            <a:pPr lvl="1"/>
            <a:r>
              <a:rPr lang="cs-CZ" sz="2200" dirty="0" smtClean="0"/>
              <a:t>Je pravidelné, když je hlava natažena na předních končetinách</a:t>
            </a:r>
            <a:endParaRPr lang="cs-CZ" sz="2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>
              <a:buNone/>
            </a:pPr>
            <a:r>
              <a:rPr lang="cs-CZ" sz="2600" b="1" u="sng" dirty="0" smtClean="0"/>
              <a:t>Řízení a ovlivňování reprodukce v chovu skotu</a:t>
            </a:r>
            <a:endParaRPr lang="cs-CZ" sz="2600" dirty="0" smtClean="0"/>
          </a:p>
          <a:p>
            <a:endParaRPr lang="cs-CZ" sz="1200" dirty="0" smtClean="0"/>
          </a:p>
          <a:p>
            <a:pPr>
              <a:buNone/>
            </a:pPr>
            <a:r>
              <a:rPr lang="cs-CZ" b="1" dirty="0" smtClean="0"/>
              <a:t>	</a:t>
            </a:r>
            <a:r>
              <a:rPr lang="cs-CZ" sz="2400" b="1" dirty="0" smtClean="0"/>
              <a:t>Synchronizace říje</a:t>
            </a:r>
            <a:endParaRPr lang="cs-CZ" sz="2400" dirty="0" smtClean="0"/>
          </a:p>
          <a:p>
            <a:pPr lvl="1"/>
            <a:r>
              <a:rPr lang="cs-CZ" sz="2200" dirty="0" smtClean="0"/>
              <a:t>Je sladění pohlavních cyklů u vybraných zvířat</a:t>
            </a:r>
          </a:p>
          <a:p>
            <a:pPr lvl="1"/>
            <a:r>
              <a:rPr lang="cs-CZ" sz="2200" dirty="0" smtClean="0"/>
              <a:t>Podávají se preparáty na bázi prostaglandinů a progesteronů</a:t>
            </a:r>
          </a:p>
          <a:p>
            <a:pPr lvl="1"/>
            <a:endParaRPr lang="cs-CZ" sz="2200" dirty="0" smtClean="0"/>
          </a:p>
          <a:p>
            <a:pPr>
              <a:buNone/>
            </a:pPr>
            <a:r>
              <a:rPr lang="cs-CZ" sz="2400" b="1" dirty="0" smtClean="0"/>
              <a:t>	</a:t>
            </a:r>
            <a:r>
              <a:rPr lang="cs-CZ" sz="2400" b="1" dirty="0" err="1" smtClean="0"/>
              <a:t>Superovulace</a:t>
            </a:r>
            <a:r>
              <a:rPr lang="cs-CZ" sz="2400" b="1" dirty="0" smtClean="0"/>
              <a:t> (</a:t>
            </a:r>
            <a:r>
              <a:rPr lang="cs-CZ" sz="2400" b="1" dirty="0" err="1" smtClean="0"/>
              <a:t>polyovulace</a:t>
            </a:r>
            <a:r>
              <a:rPr lang="cs-CZ" sz="2400" b="1" dirty="0" smtClean="0"/>
              <a:t>)</a:t>
            </a:r>
            <a:endParaRPr lang="cs-CZ" sz="2400" dirty="0" smtClean="0"/>
          </a:p>
          <a:p>
            <a:endParaRPr lang="cs-CZ" sz="1200" dirty="0" smtClean="0"/>
          </a:p>
          <a:p>
            <a:pPr lvl="1"/>
            <a:r>
              <a:rPr lang="cs-CZ" sz="2200" dirty="0" smtClean="0"/>
              <a:t>Podávání gonadotropních hormonů, především FSH – dozrání a uvolnění většího počtu vajíček</a:t>
            </a:r>
          </a:p>
          <a:p>
            <a:pPr lvl="1"/>
            <a:r>
              <a:rPr lang="cs-CZ" sz="2200" dirty="0" smtClean="0"/>
              <a:t>Provádí se u špičkových dojnic</a:t>
            </a:r>
          </a:p>
          <a:p>
            <a:pPr lvl="1"/>
            <a:r>
              <a:rPr lang="cs-CZ" sz="2200" dirty="0" smtClean="0"/>
              <a:t>Musí navazovat na </a:t>
            </a:r>
            <a:r>
              <a:rPr lang="cs-CZ" sz="2200" dirty="0" err="1" smtClean="0"/>
              <a:t>embryotransfér</a:t>
            </a:r>
            <a:endParaRPr lang="cs-CZ" sz="2200" dirty="0" smtClean="0"/>
          </a:p>
          <a:p>
            <a:pPr lvl="1"/>
            <a:endParaRPr lang="cs-CZ" sz="2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	</a:t>
            </a:r>
            <a:r>
              <a:rPr lang="cs-CZ" sz="2400" b="1" dirty="0" err="1" smtClean="0"/>
              <a:t>Embryotransfér</a:t>
            </a:r>
            <a:endParaRPr lang="cs-CZ" sz="2400" dirty="0" smtClean="0"/>
          </a:p>
          <a:p>
            <a:pPr>
              <a:buNone/>
            </a:pPr>
            <a:endParaRPr lang="cs-CZ" sz="1200" dirty="0" smtClean="0"/>
          </a:p>
          <a:p>
            <a:pPr lvl="1"/>
            <a:r>
              <a:rPr lang="cs-CZ" sz="2200" dirty="0" smtClean="0"/>
              <a:t>8 – 10 dnů po inseminaci se provede výplach embryí fyziologickým roztokem</a:t>
            </a:r>
          </a:p>
          <a:p>
            <a:pPr lvl="1"/>
            <a:r>
              <a:rPr lang="cs-CZ" sz="2200" dirty="0" smtClean="0"/>
              <a:t>Můžeme provést přenos embrya do pohlavních orgánů příjemkyně (</a:t>
            </a:r>
            <a:r>
              <a:rPr lang="cs-CZ" sz="2200" dirty="0" err="1" smtClean="0"/>
              <a:t>recipientky</a:t>
            </a:r>
            <a:r>
              <a:rPr lang="cs-CZ" sz="2200" dirty="0" smtClean="0"/>
              <a:t>), podmínkou </a:t>
            </a:r>
            <a:r>
              <a:rPr lang="cs-CZ" sz="2200" smtClean="0"/>
              <a:t>je synchronizovaná </a:t>
            </a:r>
            <a:r>
              <a:rPr lang="cs-CZ" sz="2200" dirty="0" smtClean="0"/>
              <a:t>říje</a:t>
            </a:r>
          </a:p>
          <a:p>
            <a:pPr lvl="1"/>
            <a:r>
              <a:rPr lang="cs-CZ" sz="2200" dirty="0" smtClean="0"/>
              <a:t>Nebo se provede konzervace embryí zmrazením</a:t>
            </a:r>
          </a:p>
          <a:p>
            <a:pPr lvl="1"/>
            <a:r>
              <a:rPr lang="cs-CZ" sz="2200" dirty="0" smtClean="0"/>
              <a:t>Význam spočívá v tom, že od vynikajících matek, získáme více potomstva s vynikajícím genotypem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2013-11-03]. Dostupné z: </a:t>
            </a:r>
            <a:r>
              <a:rPr lang="it-IT" sz="1200" dirty="0" smtClean="0">
                <a:hlinkClick r:id="rId2"/>
              </a:rPr>
              <a:t>http://www.agropress.cz/telata_II.php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cs-CZ" sz="1200" dirty="0" smtClean="0"/>
              <a:t>ZD Jičina, vytvořeno: 14. 10. 2013, autor: Ing. Iva Rašková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2013-11-03]. Dostupné z: </a:t>
            </a:r>
            <a:r>
              <a:rPr lang="it-IT" sz="1200" dirty="0" smtClean="0">
                <a:hlinkClick r:id="rId3"/>
              </a:rPr>
              <a:t>http://www.zootechnika.cz/clanky/chov-skotu/ustajeni-skotu/porodny---skot.html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2013-11-03]. Dostupné z: </a:t>
            </a:r>
            <a:r>
              <a:rPr lang="it-IT" sz="1200" dirty="0" smtClean="0">
                <a:hlinkClick r:id="rId4"/>
              </a:rPr>
              <a:t>http://www.crnet.cz/kollar/?id=332&amp;url=detail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2013-11-03]. Dostupné z: </a:t>
            </a:r>
            <a:r>
              <a:rPr lang="it-IT" sz="1200" dirty="0" smtClean="0">
                <a:hlinkClick r:id="rId5"/>
              </a:rPr>
              <a:t>http://dps.agrobiologie.cz/obrazky/2009/2009.html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2013-11-03]. Dostupné z: </a:t>
            </a:r>
            <a:r>
              <a:rPr lang="it-IT" sz="1200" dirty="0" smtClean="0">
                <a:hlinkClick r:id="rId6"/>
              </a:rPr>
              <a:t>http://www.proveterinu.cz/nastroje-pro-zjistovani-rije-brezosti-a-porodni-pomucky-skot/43801000-provazky-porodni-2-m-x-1-cm.html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2013-11-03]. Dostupné z: </a:t>
            </a:r>
            <a:r>
              <a:rPr lang="it-IT" sz="1200" dirty="0" smtClean="0">
                <a:hlinkClick r:id="rId7"/>
              </a:rPr>
              <a:t>http://www.ketris.cz/Farmarske-a-chovatelske-potreby/Odchov-telat/Porodni-paky/Porodni-paka-mechanika-2020-se-zavesnymi-haky-vrubovana-tyc-_d146306_11193.aspx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2013-11-03]. Dostupné z: </a:t>
            </a:r>
            <a:r>
              <a:rPr lang="it-IT" sz="1200" dirty="0" smtClean="0">
                <a:hlinkClick r:id="rId8"/>
              </a:rPr>
              <a:t>http://www.eshop-zemedelske-potreby.cz/porodni-paka-pro-telata-vink/d-76743/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931224" cy="5996136"/>
          </a:xfrm>
        </p:spPr>
        <p:txBody>
          <a:bodyPr/>
          <a:lstStyle/>
          <a:p>
            <a:pPr marL="571500" lvl="0" indent="-457200">
              <a:buFont typeface="+mj-lt"/>
              <a:buAutoNum type="arabicParenR" startAt="7"/>
            </a:pPr>
            <a:r>
              <a:rPr lang="cs-CZ" sz="2600" b="1" u="sng" dirty="0" smtClean="0"/>
              <a:t>Porod</a:t>
            </a:r>
            <a:endParaRPr lang="cs-CZ" sz="2600" dirty="0" smtClean="0"/>
          </a:p>
          <a:p>
            <a:pPr>
              <a:buNone/>
            </a:pPr>
            <a:endParaRPr lang="cs-CZ" sz="1200" dirty="0" smtClean="0"/>
          </a:p>
          <a:p>
            <a:pPr lvl="1"/>
            <a:r>
              <a:rPr lang="cs-CZ" sz="2200" dirty="0" smtClean="0"/>
              <a:t>Je fyziologické ukončení březosti</a:t>
            </a:r>
          </a:p>
          <a:p>
            <a:pPr lvl="1"/>
            <a:r>
              <a:rPr lang="cs-CZ" sz="2200" dirty="0" smtClean="0"/>
              <a:t>Dojde k vypuzení vyvinutého plodu</a:t>
            </a:r>
          </a:p>
          <a:p>
            <a:pPr lvl="1"/>
            <a:r>
              <a:rPr lang="cs-CZ" sz="2200" dirty="0" smtClean="0"/>
              <a:t>Končí nitroděložní a začíná mimoděložní vývoj</a:t>
            </a:r>
          </a:p>
          <a:p>
            <a:pPr lvl="1">
              <a:buNone/>
            </a:pPr>
            <a:endParaRPr lang="cs-CZ" sz="2200" dirty="0" smtClean="0"/>
          </a:p>
          <a:p>
            <a:pPr lvl="1">
              <a:buNone/>
            </a:pPr>
            <a:r>
              <a:rPr lang="cs-CZ" sz="2200" b="1" dirty="0" smtClean="0"/>
              <a:t>Příznaky blížícího se porodu:</a:t>
            </a:r>
          </a:p>
          <a:p>
            <a:pPr lvl="1"/>
            <a:r>
              <a:rPr lang="cs-CZ" sz="2200" dirty="0" smtClean="0"/>
              <a:t>Uvolnění pánevních vazů a svalů</a:t>
            </a:r>
          </a:p>
          <a:p>
            <a:pPr lvl="1"/>
            <a:r>
              <a:rPr lang="cs-CZ" sz="2200" dirty="0" smtClean="0"/>
              <a:t>Vystoupení křížové kosti a sedacích hrbolů</a:t>
            </a:r>
          </a:p>
          <a:p>
            <a:pPr lvl="1"/>
            <a:r>
              <a:rPr lang="cs-CZ" sz="2200" dirty="0" smtClean="0"/>
              <a:t>Uvolnění břišního svalstva</a:t>
            </a:r>
          </a:p>
          <a:p>
            <a:pPr lvl="1"/>
            <a:r>
              <a:rPr lang="cs-CZ" sz="2200" dirty="0" smtClean="0"/>
              <a:t>Vystoupení volných žeber</a:t>
            </a:r>
          </a:p>
          <a:p>
            <a:pPr lvl="1"/>
            <a:r>
              <a:rPr lang="cs-CZ" sz="2200" dirty="0" smtClean="0"/>
              <a:t>Kořen ocasu je volně pohyblivý</a:t>
            </a:r>
          </a:p>
          <a:p>
            <a:pPr lvl="1"/>
            <a:r>
              <a:rPr lang="cs-CZ" sz="2200" dirty="0" smtClean="0"/>
              <a:t>Otok vulvy, vulva je ochablá</a:t>
            </a:r>
          </a:p>
          <a:p>
            <a:pPr lvl="1"/>
            <a:r>
              <a:rPr lang="cs-CZ" sz="2200" dirty="0" smtClean="0"/>
              <a:t>Výtok sklovitého, lepkavého hlenu (zakalený)</a:t>
            </a:r>
          </a:p>
          <a:p>
            <a:pPr lvl="1"/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 lvl="1"/>
            <a:r>
              <a:rPr lang="cs-CZ" sz="2200" dirty="0" smtClean="0"/>
              <a:t>Zvětšení vemene, den před porodem se může vylučovat mlezivo</a:t>
            </a:r>
          </a:p>
          <a:p>
            <a:pPr lvl="1"/>
            <a:r>
              <a:rPr lang="cs-CZ" sz="2200" dirty="0" smtClean="0"/>
              <a:t>Neklid, kráva často vstává a uléhá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sz="2600" b="1" u="sng" dirty="0" smtClean="0"/>
              <a:t>Hlavní fáze porodu:</a:t>
            </a:r>
            <a:endParaRPr lang="cs-CZ" sz="2600" dirty="0" smtClean="0"/>
          </a:p>
          <a:p>
            <a:endParaRPr lang="cs-CZ" sz="1200" dirty="0" smtClean="0"/>
          </a:p>
          <a:p>
            <a:pPr marL="868363" lvl="1" indent="-457200">
              <a:buFont typeface="+mj-lt"/>
              <a:buAutoNum type="arabicParenR"/>
            </a:pPr>
            <a:r>
              <a:rPr lang="cs-CZ" sz="2400" b="1" u="sng" dirty="0" smtClean="0"/>
              <a:t>Otevírací</a:t>
            </a:r>
            <a:endParaRPr lang="cs-CZ" sz="2400" dirty="0" smtClean="0"/>
          </a:p>
          <a:p>
            <a:endParaRPr lang="cs-CZ" sz="1200" dirty="0" smtClean="0"/>
          </a:p>
          <a:p>
            <a:pPr lvl="2"/>
            <a:r>
              <a:rPr lang="cs-CZ" sz="2200" dirty="0" smtClean="0"/>
              <a:t>Trvá 6 – 12 hodin</a:t>
            </a:r>
          </a:p>
          <a:p>
            <a:pPr lvl="2"/>
            <a:r>
              <a:rPr lang="cs-CZ" sz="2200" dirty="0" smtClean="0"/>
              <a:t>Plod zaujímá porodní polohu a postavení</a:t>
            </a:r>
          </a:p>
          <a:p>
            <a:pPr lvl="2"/>
            <a:r>
              <a:rPr lang="cs-CZ" sz="2200" dirty="0" smtClean="0"/>
              <a:t>Objevují se rytmické stahy děložního svalstva a břišního lisu (co 15 – 3 minuty)</a:t>
            </a:r>
          </a:p>
          <a:p>
            <a:pPr lvl="2"/>
            <a:r>
              <a:rPr lang="cs-CZ" sz="2200" dirty="0" smtClean="0"/>
              <a:t>Plodové obaly působí jako klín a roztahují děložní krček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lvl="2"/>
            <a:r>
              <a:rPr lang="cs-CZ" sz="2200" dirty="0" smtClean="0"/>
              <a:t>Na konci této fáze praská chorion a objeví se </a:t>
            </a:r>
            <a:r>
              <a:rPr lang="cs-CZ" sz="2200" dirty="0" err="1" smtClean="0"/>
              <a:t>alantois</a:t>
            </a:r>
            <a:r>
              <a:rPr lang="cs-CZ" sz="2200" dirty="0" smtClean="0"/>
              <a:t> (močová blána) a amnion (ovčí blána), který by se neměl protrhnout</a:t>
            </a:r>
          </a:p>
          <a:p>
            <a:endParaRPr lang="cs-CZ" dirty="0"/>
          </a:p>
        </p:txBody>
      </p:sp>
      <p:pic>
        <p:nvPicPr>
          <p:cNvPr id="43010" name="Picture 2" descr="http://dps.agrobiologie.cz/obrazky/2009/male/porodu%20zacate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4536504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 marL="868363" lvl="1" indent="-457200">
              <a:buFont typeface="+mj-lt"/>
              <a:buAutoNum type="arabicParenR" startAt="2"/>
            </a:pPr>
            <a:r>
              <a:rPr lang="cs-CZ" sz="2400" b="1" u="sng" dirty="0" smtClean="0"/>
              <a:t>Vypuzovací</a:t>
            </a:r>
            <a:endParaRPr lang="cs-CZ" sz="2400" dirty="0" smtClean="0"/>
          </a:p>
          <a:p>
            <a:endParaRPr lang="cs-CZ" sz="1200" dirty="0" smtClean="0"/>
          </a:p>
          <a:p>
            <a:pPr lvl="2"/>
            <a:r>
              <a:rPr lang="cs-CZ" sz="2200" dirty="0" smtClean="0"/>
              <a:t>Trvá 2 – 6 hodin</a:t>
            </a:r>
          </a:p>
          <a:p>
            <a:pPr lvl="2"/>
            <a:r>
              <a:rPr lang="cs-CZ" sz="2200" dirty="0" smtClean="0"/>
              <a:t>Stahy dělohy a břišního lisu jsou intenzivnější a rychlejší</a:t>
            </a:r>
          </a:p>
          <a:p>
            <a:pPr lvl="2"/>
            <a:r>
              <a:rPr lang="cs-CZ" sz="2200" dirty="0" smtClean="0"/>
              <a:t>Dochází k vypuzení plodu ven, dobu lze zkrátit tahem za nohy</a:t>
            </a:r>
          </a:p>
          <a:p>
            <a:endParaRPr lang="cs-CZ" dirty="0"/>
          </a:p>
        </p:txBody>
      </p:sp>
      <p:pic>
        <p:nvPicPr>
          <p:cNvPr id="4" name="Picture 2" descr="http://static1.proveterinu.cz/453-large_default/provazky-porodni-2-m-x-1-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852936"/>
            <a:ext cx="3024336" cy="3024336"/>
          </a:xfrm>
          <a:prstGeom prst="rect">
            <a:avLst/>
          </a:prstGeom>
          <a:noFill/>
        </p:spPr>
      </p:pic>
      <p:pic>
        <p:nvPicPr>
          <p:cNvPr id="5" name="Picture 2" descr="http://www.ketris.cz/Porodni-paka-mechanika-2020-se-zavesnymi-haky-vrubovana-tyc-_a644417_11193.aspx?fm=0&amp;width=400&amp;height=300&amp;fitToSize=Tr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3816424" cy="2862318"/>
          </a:xfrm>
          <a:prstGeom prst="rect">
            <a:avLst/>
          </a:prstGeom>
          <a:noFill/>
        </p:spPr>
      </p:pic>
      <p:sp>
        <p:nvSpPr>
          <p:cNvPr id="6" name="TextovéPole 5"/>
          <p:cNvSpPr txBox="1"/>
          <p:nvPr/>
        </p:nvSpPr>
        <p:spPr>
          <a:xfrm>
            <a:off x="1115616" y="364502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Porodní páka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5436096" y="306896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Porodní provázky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Administrator\Downloads\MVDr. Stanislav Kollar_files\126348896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344816" cy="5508612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411760" y="188640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Upevnění porodních provázků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Administrator\Downloads\MVDr. Stanislav Kollar_files\126348913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7416824" cy="55626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Administrator\Downloads\MVDr. Stanislav Kollar_files\126348918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7668344" cy="57512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31</TotalTime>
  <Words>587</Words>
  <Application>Microsoft Office PowerPoint</Application>
  <PresentationFormat>Předvádění na obrazovce (4:3)</PresentationFormat>
  <Paragraphs>151</Paragraphs>
  <Slides>27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sablona_prezentace_dum_nj</vt:lpstr>
      <vt:lpstr>Porod skotu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Snímek 25</vt:lpstr>
      <vt:lpstr>Snímek 26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Porod skotu</dc:title>
  <dc:creator>Administrator</dc:creator>
  <cp:lastModifiedBy>verys</cp:lastModifiedBy>
  <cp:revision>31</cp:revision>
  <dcterms:created xsi:type="dcterms:W3CDTF">2013-11-03T18:54:07Z</dcterms:created>
  <dcterms:modified xsi:type="dcterms:W3CDTF">2014-09-18T07:37:00Z</dcterms:modified>
</cp:coreProperties>
</file>