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71" r:id="rId6"/>
    <p:sldId id="272" r:id="rId7"/>
    <p:sldId id="262" r:id="rId8"/>
    <p:sldId id="263" r:id="rId9"/>
    <p:sldId id="270" r:id="rId10"/>
    <p:sldId id="264" r:id="rId11"/>
    <p:sldId id="273" r:id="rId12"/>
    <p:sldId id="274" r:id="rId13"/>
    <p:sldId id="275" r:id="rId14"/>
    <p:sldId id="265" r:id="rId15"/>
    <p:sldId id="276" r:id="rId16"/>
    <p:sldId id="277" r:id="rId17"/>
    <p:sldId id="266" r:id="rId18"/>
    <p:sldId id="260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circl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ootechnika.cz/clanky/chov-prasat/chov-prasnicek-a-prasnic/zarazovani-prasnicek-do-chovu.html" TargetMode="External"/><Relationship Id="rId13" Type="http://schemas.openxmlformats.org/officeDocument/2006/relationships/hyperlink" Target="http://www.pigprogress.net/Breeding/Sow-Feeding/2011/1/Water-supply-crucial-when-purchasing-nipple-drinkers-PP007769W/" TargetMode="External"/><Relationship Id="rId3" Type="http://schemas.openxmlformats.org/officeDocument/2006/relationships/hyperlink" Target="http://web2.mendelu.cz/af_291_projekty2/vseo/print.php?page=508&amp;typ=html" TargetMode="External"/><Relationship Id="rId7" Type="http://schemas.openxmlformats.org/officeDocument/2006/relationships/hyperlink" Target="http://www.farmtec.cz/reference-prasata-169/farma-pro-chov-prasnic-a-vykrm-prasat-chilcici-i27.html" TargetMode="External"/><Relationship Id="rId12" Type="http://schemas.openxmlformats.org/officeDocument/2006/relationships/hyperlink" Target="http://www.zemedelske-potreby.cz/pro-prasata/napajecky.php" TargetMode="External"/><Relationship Id="rId2" Type="http://schemas.openxmlformats.org/officeDocument/2006/relationships/hyperlink" Target="http://www.chovzvirat.cz/clanek/415-porod-prasni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ge.cz/nweb/index.php/chov-prasat/jalove-a-brezi-prasnice.html" TargetMode="External"/><Relationship Id="rId11" Type="http://schemas.openxmlformats.org/officeDocument/2006/relationships/hyperlink" Target="http://www.pig333.com/nutrition/fermented-liquid-feed-for-pigs_378/" TargetMode="External"/><Relationship Id="rId5" Type="http://schemas.openxmlformats.org/officeDocument/2006/relationships/hyperlink" Target="http://www.agrico.cz/reference/zd-trebelovice-48.html" TargetMode="External"/><Relationship Id="rId15" Type="http://schemas.openxmlformats.org/officeDocument/2006/relationships/hyperlink" Target="http://www.price-meter.eu/potreby-pro-prasata/" TargetMode="External"/><Relationship Id="rId10" Type="http://schemas.openxmlformats.org/officeDocument/2006/relationships/hyperlink" Target="http://www.pigprogress.net/Health-Diseases/Research/2012/4/Fermented-liquid-feeding-for-pigs-Knowledge-of-processes-stressed-PP008683W/" TargetMode="External"/><Relationship Id="rId4" Type="http://schemas.openxmlformats.org/officeDocument/2006/relationships/hyperlink" Target="http://www.sano.sk/News-Details/425" TargetMode="External"/><Relationship Id="rId9" Type="http://schemas.openxmlformats.org/officeDocument/2006/relationships/hyperlink" Target="http://www.agrico.cz/automaticke-krmne-boxy-compident-2-10.html" TargetMode="External"/><Relationship Id="rId14" Type="http://schemas.openxmlformats.org/officeDocument/2006/relationships/hyperlink" Target="http://www.agrico.cz/napajecka-kolikova-m-306-pro-prasnice-i-kance-2-15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r>
              <a:rPr lang="cs-CZ" b="1" dirty="0" smtClean="0"/>
              <a:t>Ustájení prasnic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Březen, 2014</a:t>
            </a:r>
            <a:endParaRPr lang="cs-CZ" sz="1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200" dirty="0" smtClean="0"/>
              <a:t>Potrubní krmné systémy</a:t>
            </a:r>
          </a:p>
          <a:p>
            <a:pPr lvl="2"/>
            <a:r>
              <a:rPr lang="cs-CZ" sz="2000" dirty="0" smtClean="0"/>
              <a:t>Krmí se automatickým krmným boxem řízeným po</a:t>
            </a:r>
            <a:r>
              <a:rPr lang="cs-CZ" dirty="0" smtClean="0"/>
              <a:t>čítačem</a:t>
            </a:r>
          </a:p>
          <a:p>
            <a:pPr lvl="1"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Vlhčená tekutá krmiva</a:t>
            </a:r>
          </a:p>
          <a:p>
            <a:pPr lvl="2"/>
            <a:r>
              <a:rPr lang="cs-CZ" sz="2000" dirty="0" smtClean="0"/>
              <a:t>Krmné vozíky (zakládání do koryt)</a:t>
            </a:r>
          </a:p>
          <a:p>
            <a:pPr lvl="2"/>
            <a:r>
              <a:rPr lang="cs-CZ" sz="2000" dirty="0" smtClean="0"/>
              <a:t>Potrubní systémy s krmnými boxy</a:t>
            </a:r>
          </a:p>
          <a:p>
            <a:endParaRPr lang="cs-CZ" dirty="0" smtClean="0"/>
          </a:p>
          <a:p>
            <a:pPr lvl="1"/>
            <a:r>
              <a:rPr lang="cs-CZ" sz="2200" dirty="0" smtClean="0"/>
              <a:t>Přikrmování selat</a:t>
            </a:r>
          </a:p>
          <a:p>
            <a:pPr lvl="2"/>
            <a:r>
              <a:rPr lang="cs-CZ" sz="2000" dirty="0" err="1" smtClean="0"/>
              <a:t>Sesypná</a:t>
            </a:r>
            <a:r>
              <a:rPr lang="cs-CZ" sz="2000" dirty="0" smtClean="0"/>
              <a:t> krmítka plněná ručně</a:t>
            </a:r>
          </a:p>
          <a:p>
            <a:endParaRPr lang="cs-CZ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agrico.cz/uploads/fotogalerie/la/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452828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pigprogress.net/Resizes/mainarticleimage/PageFiles/20/32/23220/001_boerderij-image-PP8683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6552728" cy="522772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ig333.com/3tres3_common/art/pig333/378/nutrition_378_liquid_feeding_35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1124744"/>
            <a:ext cx="6850487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Napájení</a:t>
            </a:r>
          </a:p>
          <a:p>
            <a:pPr lvl="1"/>
            <a:r>
              <a:rPr lang="cs-CZ" sz="2200" dirty="0" smtClean="0"/>
              <a:t>Automatické napáječky – hubicové, různě umístěné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Odkliz výkalů</a:t>
            </a:r>
          </a:p>
          <a:p>
            <a:pPr lvl="1"/>
            <a:r>
              <a:rPr lang="cs-CZ" sz="2200" dirty="0" smtClean="0"/>
              <a:t>Bezstelivový provoz</a:t>
            </a:r>
          </a:p>
          <a:p>
            <a:pPr lvl="2"/>
            <a:r>
              <a:rPr lang="cs-CZ" sz="2000" dirty="0" smtClean="0"/>
              <a:t>Mechanický</a:t>
            </a:r>
          </a:p>
          <a:p>
            <a:pPr lvl="2"/>
            <a:r>
              <a:rPr lang="cs-CZ" sz="2000" dirty="0" smtClean="0"/>
              <a:t>Hydromechanický z podroštových prostor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Podestýlaný provoz</a:t>
            </a:r>
          </a:p>
          <a:p>
            <a:pPr lvl="2"/>
            <a:r>
              <a:rPr lang="cs-CZ" sz="2000" dirty="0" smtClean="0"/>
              <a:t>Traktor s radlicí</a:t>
            </a:r>
          </a:p>
          <a:p>
            <a:endParaRPr lang="cs-CZ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zemedelske-potreby.cz/pro-prasata/obrazky/napajec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6654396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igprogress.net/Resizes/mainarticleimage/PageFiles/71/40/24071/001_boerderij-image-PP7769I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4112015" cy="2736304"/>
          </a:xfrm>
          <a:prstGeom prst="rect">
            <a:avLst/>
          </a:prstGeom>
          <a:noFill/>
        </p:spPr>
      </p:pic>
      <p:pic>
        <p:nvPicPr>
          <p:cNvPr id="34820" name="Picture 4" descr="http://www.agrico.cz/uploads/katalog/zbozi/images/napajecka-kolikova-m-306-pro-prasnice-i-kance_cz_1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4569743" cy="3138021"/>
          </a:xfrm>
          <a:prstGeom prst="rect">
            <a:avLst/>
          </a:prstGeom>
          <a:noFill/>
        </p:spPr>
      </p:pic>
      <p:pic>
        <p:nvPicPr>
          <p:cNvPr id="34822" name="Picture 6" descr="http://www.eshop-zemedelske-potreby.cz/fotocache/bigorig/napajecka-suevia-20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181144" cy="36149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Větrání</a:t>
            </a:r>
          </a:p>
          <a:p>
            <a:pPr lvl="1"/>
            <a:r>
              <a:rPr lang="cs-CZ" sz="2200" dirty="0" smtClean="0"/>
              <a:t>Vzhledem k vysoké koncentraci zvířat je důležité větrání</a:t>
            </a:r>
          </a:p>
          <a:p>
            <a:pPr lvl="1"/>
            <a:r>
              <a:rPr lang="cs-CZ" sz="2200" dirty="0" smtClean="0"/>
              <a:t>Podlahový systém – vysává se vzduch ven</a:t>
            </a:r>
          </a:p>
          <a:p>
            <a:pPr lvl="1"/>
            <a:r>
              <a:rPr lang="cs-CZ" sz="2200" dirty="0" smtClean="0"/>
              <a:t>Přetlakový systém – dovnitř </a:t>
            </a:r>
            <a:r>
              <a:rPr lang="cs-CZ" sz="2200" smtClean="0"/>
              <a:t>se vhání </a:t>
            </a:r>
            <a:r>
              <a:rPr lang="cs-CZ" sz="2200" dirty="0" smtClean="0"/>
              <a:t>vzduch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Vytápění</a:t>
            </a:r>
          </a:p>
          <a:p>
            <a:pPr lvl="1"/>
            <a:r>
              <a:rPr lang="cs-CZ" sz="2200" dirty="0" smtClean="0"/>
              <a:t>Centrální kotelna, rozvod</a:t>
            </a:r>
          </a:p>
          <a:p>
            <a:pPr lvl="1"/>
            <a:r>
              <a:rPr lang="cs-CZ" sz="2200" dirty="0" smtClean="0"/>
              <a:t>Mobilní agregát</a:t>
            </a:r>
          </a:p>
          <a:p>
            <a:pPr lvl="1"/>
            <a:r>
              <a:rPr lang="cs-CZ" sz="2200" dirty="0" smtClean="0"/>
              <a:t>Lokální vyhřívání (pro selata – výhřevné desky nebo infrazářiče)</a:t>
            </a:r>
          </a:p>
          <a:p>
            <a:pPr lvl="1">
              <a:buNone/>
            </a:pPr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Osvětlení</a:t>
            </a:r>
          </a:p>
          <a:p>
            <a:pPr>
              <a:buNone/>
            </a:pPr>
            <a:endParaRPr lang="cs-CZ" b="1" dirty="0" smtClean="0"/>
          </a:p>
          <a:p>
            <a:endParaRPr lang="cs-CZ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2"/>
              </a:rPr>
              <a:t>http://www.chovzvirat.cz/clanek/415-porod-prasnic/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</a:t>
            </a:r>
            <a:r>
              <a:rPr lang="cs-CZ" sz="1200" dirty="0" smtClean="0"/>
              <a:t> </a:t>
            </a:r>
            <a:r>
              <a:rPr lang="it-IT" sz="1200" dirty="0" smtClean="0">
                <a:hlinkClick r:id="rId3"/>
              </a:rPr>
              <a:t>http://web2.mendelu.cz/af_291_projekty2/vseo/print.php?page=508&amp;typ=html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4"/>
              </a:rPr>
              <a:t>http://www.sano.sk/News-Details/425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5"/>
              </a:rPr>
              <a:t>http://www.agrico.cz/reference/zd-trebelovice-48.html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6"/>
              </a:rPr>
              <a:t>http://www.age.cz/nweb/index.php/chov-prasat/jalove-a-brezi-prasnice.html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7"/>
              </a:rPr>
              <a:t>http://www.farmtec.cz/reference-prasata-169/farma-pro-chov-prasnic-a-vykrm-prasat-chilcici-i27.html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8"/>
              </a:rPr>
              <a:t>http://www.zootechnika.cz/clanky/chov-prasat/chov-prasnicek-a-prasnic/zarazovani-prasnicek-do-chovu.html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9"/>
              </a:rPr>
              <a:t>http://www.agrico.cz/automaticke-krmne-boxy-compident-2-10.html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0"/>
              </a:rPr>
              <a:t>http://www.pigprogress.net/Health-Diseases/Research/2012/4/Fermented-liquid-feeding-for-pigs-Knowledge-of-processes-stressed-PP008683W/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1"/>
              </a:rPr>
              <a:t>http://www.pig333.com/nutrition/fermented-liquid-feed-for-pigs_378/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2"/>
              </a:rPr>
              <a:t>http://www.zemedelske-potreby.cz/pro-prasata/napajecky.php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3"/>
              </a:rPr>
              <a:t>http://www.pigprogress.net/Breeding/Sow-Feeding/2011/1/Water-supply-crucial-when-purchasing-nipple-drinkers-PP007769W/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4"/>
              </a:rPr>
              <a:t>http://www.agrico.cz/napajecka-kolikova-m-306-pro-prasnice-i-kance-2-151.html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2014-03-23]. Dostupné z: </a:t>
            </a:r>
            <a:r>
              <a:rPr lang="it-IT" sz="1200" dirty="0" smtClean="0">
                <a:hlinkClick r:id="rId15"/>
              </a:rPr>
              <a:t>http://www.price-meter.eu/potreby-pro-prasata/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Ustájení prasnic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DUM obsahuje [stručný zápis učiva, obrázky]. Lze využít k [probírání nového učiva].</a:t>
                      </a:r>
                      <a:endParaRPr lang="cs-CZ" sz="1400" b="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52_1_S1_0906_D29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Ustájení prasnic</a:t>
            </a:r>
            <a:endParaRPr lang="cs-CZ" sz="2400" dirty="0" smtClean="0"/>
          </a:p>
          <a:p>
            <a:pPr lvl="1"/>
            <a:r>
              <a:rPr lang="cs-CZ" sz="2200" dirty="0" smtClean="0"/>
              <a:t>Bezstelivový provoz</a:t>
            </a:r>
          </a:p>
          <a:p>
            <a:pPr lvl="1"/>
            <a:r>
              <a:rPr lang="cs-CZ" sz="2200" dirty="0" smtClean="0"/>
              <a:t>Stelivový provoz</a:t>
            </a:r>
          </a:p>
          <a:p>
            <a:pPr lvl="1"/>
            <a:r>
              <a:rPr lang="cs-CZ" sz="2200" dirty="0" smtClean="0"/>
              <a:t>Hluboká podestýlka</a:t>
            </a:r>
          </a:p>
          <a:p>
            <a:pPr lvl="1"/>
            <a:r>
              <a:rPr lang="cs-CZ" sz="2200" dirty="0" smtClean="0"/>
              <a:t>Přistýlaný</a:t>
            </a:r>
          </a:p>
          <a:p>
            <a:endParaRPr lang="cs-CZ" dirty="0"/>
          </a:p>
        </p:txBody>
      </p:sp>
      <p:pic>
        <p:nvPicPr>
          <p:cNvPr id="12290" name="Picture 2" descr="http://www.chovzvirat.cz/images/clanky/415/415_mfc17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76672"/>
            <a:ext cx="3810000" cy="2533651"/>
          </a:xfrm>
          <a:prstGeom prst="rect">
            <a:avLst/>
          </a:prstGeom>
          <a:noFill/>
        </p:spPr>
      </p:pic>
      <p:pic>
        <p:nvPicPr>
          <p:cNvPr id="12292" name="Picture 4" descr="http://web2.mendelu.cz/af_291_projekty2/vseo/files/38/4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Prasnice rodící, kojící</a:t>
            </a:r>
          </a:p>
          <a:p>
            <a:pPr lvl="1"/>
            <a:r>
              <a:rPr lang="cs-CZ" sz="2200" dirty="0" smtClean="0"/>
              <a:t>Ustájení v porodně</a:t>
            </a:r>
          </a:p>
          <a:p>
            <a:pPr lvl="1"/>
            <a:r>
              <a:rPr lang="cs-CZ" sz="2200" b="1" dirty="0" smtClean="0"/>
              <a:t>Individuální porodní kotce</a:t>
            </a:r>
          </a:p>
          <a:p>
            <a:pPr lvl="2"/>
            <a:r>
              <a:rPr lang="cs-CZ" sz="2000" dirty="0" smtClean="0"/>
              <a:t>Jsou vybaveny přestavitelnou zábranou (omezení pohybu prasnice, ochrana selat před zalehnutím, zvýšení produktivity práce)</a:t>
            </a:r>
          </a:p>
          <a:p>
            <a:pPr lvl="2"/>
            <a:r>
              <a:rPr lang="cs-CZ" sz="2000" dirty="0" smtClean="0"/>
              <a:t>Součástí je příkrmiště – prostor pro selata, musí zde být vyhřívaný prostor, napáječka, krmítko pro ně</a:t>
            </a:r>
          </a:p>
          <a:p>
            <a:pPr lvl="2"/>
            <a:r>
              <a:rPr lang="cs-CZ" sz="2000" dirty="0" smtClean="0"/>
              <a:t>Před prasnicí je koryto a napáječka, výkaly propadávají do podroštových prostorů</a:t>
            </a:r>
          </a:p>
          <a:p>
            <a:pPr lvl="2"/>
            <a:r>
              <a:rPr lang="cs-CZ" sz="2000" dirty="0" smtClean="0"/>
              <a:t>Spádové lože + piliny</a:t>
            </a:r>
          </a:p>
          <a:p>
            <a:pPr lvl="2"/>
            <a:r>
              <a:rPr lang="cs-CZ" sz="2000" dirty="0" smtClean="0"/>
              <a:t>Teplota musí být zajištěna pro 2 kategorie – prasnice 14 – 25 °C, selata v prvních dnech života 30 – 32 °C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ano.sk/userfiles/image/SK/articles/dostatek-dobreho-mleka-pro-vsechn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056784" cy="550674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farmtec.cz/w900/farma-pro-chov-prasnic-a-vykrm-prasat-chilcici-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14375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 lvl="1"/>
            <a:r>
              <a:rPr lang="cs-CZ" sz="2200" b="1" dirty="0" smtClean="0"/>
              <a:t>Skupinové na podestýlce</a:t>
            </a:r>
          </a:p>
          <a:p>
            <a:pPr lvl="2"/>
            <a:r>
              <a:rPr lang="cs-CZ" sz="2000" dirty="0" smtClean="0"/>
              <a:t>Umístění přenosných porodních kotců – není nebezpečí zalehnutí selat</a:t>
            </a:r>
          </a:p>
          <a:p>
            <a:pPr lvl="2"/>
            <a:r>
              <a:rPr lang="cs-CZ" sz="2000" dirty="0" smtClean="0"/>
              <a:t>Odstav v 5 – 6 týdnech</a:t>
            </a:r>
          </a:p>
          <a:p>
            <a:pPr lvl="2"/>
            <a:r>
              <a:rPr lang="cs-CZ" sz="2000" dirty="0" smtClean="0"/>
              <a:t> Prostor není třeba vytápět 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pic>
        <p:nvPicPr>
          <p:cNvPr id="9220" name="Picture 4" descr="http://www.agrico.cz/images/upload/temp_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5048250" cy="37814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967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Prasnice březí a zapouštěné</a:t>
            </a:r>
          </a:p>
          <a:p>
            <a:pPr lvl="1"/>
            <a:r>
              <a:rPr lang="cs-CZ" sz="2200" dirty="0" smtClean="0"/>
              <a:t>Individuální ustájení (po určité době převod do skupin)</a:t>
            </a:r>
          </a:p>
          <a:p>
            <a:pPr lvl="1"/>
            <a:r>
              <a:rPr lang="cs-CZ" sz="2200" dirty="0" smtClean="0"/>
              <a:t>Skupinové kotce</a:t>
            </a:r>
          </a:p>
          <a:p>
            <a:pPr lvl="2"/>
            <a:r>
              <a:rPr lang="cs-CZ" sz="2000" dirty="0" smtClean="0"/>
              <a:t>Bez podestýlky (4 – 6ks)</a:t>
            </a:r>
          </a:p>
          <a:p>
            <a:pPr lvl="2"/>
            <a:r>
              <a:rPr lang="cs-CZ" sz="2000" dirty="0" smtClean="0"/>
              <a:t>Přistýlané (40 – 60 ks)</a:t>
            </a:r>
          </a:p>
          <a:p>
            <a:endParaRPr lang="cs-CZ" dirty="0"/>
          </a:p>
        </p:txBody>
      </p:sp>
      <p:pic>
        <p:nvPicPr>
          <p:cNvPr id="8194" name="Picture 2" descr="http://www.age.cz/nweb/images/stories/chov-prasat/jalove-a-bezi-prasnice/ind_re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36912"/>
            <a:ext cx="3959746" cy="3004477"/>
          </a:xfrm>
          <a:prstGeom prst="rect">
            <a:avLst/>
          </a:prstGeom>
          <a:noFill/>
        </p:spPr>
      </p:pic>
      <p:pic>
        <p:nvPicPr>
          <p:cNvPr id="8196" name="Picture 4" descr="http://www.zootechnika.cz/img/picture/663/lysa-hz-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3780421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400" b="1" dirty="0" smtClean="0"/>
              <a:t>Technologické linky ve stájích pro prasnice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400" b="1" dirty="0" smtClean="0"/>
              <a:t>Krmná linka</a:t>
            </a:r>
          </a:p>
          <a:p>
            <a:pPr lvl="1"/>
            <a:r>
              <a:rPr lang="cs-CZ" sz="2200" dirty="0" smtClean="0"/>
              <a:t>Kompletní krmné směsi (KKS) – vyrábí je výrobny krmných směsí, doveze se volně ložená, pneumaticky se plní zásobníky jádra, šnekovým dopravníkem se dopravuje do stáje a do koryta</a:t>
            </a:r>
          </a:p>
          <a:p>
            <a:pPr lvl="1"/>
            <a:r>
              <a:rPr lang="cs-CZ" sz="2200" dirty="0" smtClean="0"/>
              <a:t>Výhoda – minimální nárok na obsluhu, automatický provoz</a:t>
            </a:r>
          </a:p>
          <a:p>
            <a:pPr lvl="1"/>
            <a:r>
              <a:rPr lang="cs-CZ" sz="2200" dirty="0" smtClean="0"/>
              <a:t>Nevýhoda – vyšší ztráty </a:t>
            </a:r>
            <a:r>
              <a:rPr lang="cs-CZ" sz="2200" dirty="0" err="1" smtClean="0"/>
              <a:t>rozprachem</a:t>
            </a:r>
            <a:endParaRPr lang="cs-CZ" sz="2200" dirty="0" smtClean="0"/>
          </a:p>
          <a:p>
            <a:pPr lvl="1"/>
            <a:r>
              <a:rPr lang="cs-CZ" sz="2200" dirty="0" smtClean="0"/>
              <a:t>Horší prostředí pro prasata – práší se</a:t>
            </a:r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49</TotalTime>
  <Words>463</Words>
  <Application>Microsoft Office PowerPoint</Application>
  <PresentationFormat>Předvádění na obrazovce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sablona_prezentace_dum_nj</vt:lpstr>
      <vt:lpstr>Ustájení prasnic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Technologické linky ve stájích pro prasnice 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Ustájení prasnic</dc:title>
  <dc:creator>Administrator</dc:creator>
  <cp:lastModifiedBy>verys</cp:lastModifiedBy>
  <cp:revision>52</cp:revision>
  <dcterms:created xsi:type="dcterms:W3CDTF">2014-03-23T20:20:09Z</dcterms:created>
  <dcterms:modified xsi:type="dcterms:W3CDTF">2014-09-18T07:48:18Z</dcterms:modified>
</cp:coreProperties>
</file>