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71" r:id="rId6"/>
    <p:sldId id="262" r:id="rId7"/>
    <p:sldId id="263" r:id="rId8"/>
    <p:sldId id="270" r:id="rId9"/>
    <p:sldId id="264" r:id="rId10"/>
    <p:sldId id="265" r:id="rId11"/>
    <p:sldId id="260" r:id="rId1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ssolv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schms.cz/index.php?page=home&amp;action=history&amp;part=6" TargetMode="External"/><Relationship Id="rId3" Type="http://schemas.openxmlformats.org/officeDocument/2006/relationships/hyperlink" Target="http://www.vuzv.cz/index.php?p=chov_masneho_skotu&amp;site=ChovSkotu" TargetMode="External"/><Relationship Id="rId7" Type="http://schemas.openxmlformats.org/officeDocument/2006/relationships/hyperlink" Target="http://www.sodahead.com/united-states/would-you-ever-consider-being-a-vegan/question-3782244/?link=ibaf&amp;q=&amp;esrc=s" TargetMode="External"/><Relationship Id="rId2" Type="http://schemas.openxmlformats.org/officeDocument/2006/relationships/hyperlink" Target="http://bhei.webnode.cz/sluzby/plemenna-zvirat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atexpert.blogspot.cz/2012/03/blog-post_05.html" TargetMode="External"/><Relationship Id="rId5" Type="http://schemas.openxmlformats.org/officeDocument/2006/relationships/hyperlink" Target="http://ae.imcode.com/en/1193?template=ReferenceText" TargetMode="External"/><Relationship Id="rId4" Type="http://schemas.openxmlformats.org/officeDocument/2006/relationships/hyperlink" Target="http://www.osel.cz/index.php?obsah=6&amp;akce=showall&amp;clanek=193&amp;id_c=92646" TargetMode="External"/><Relationship Id="rId9" Type="http://schemas.openxmlformats.org/officeDocument/2006/relationships/hyperlink" Target="http://www.podnikamvhk.cz/index.php?showlink=1&amp;fid=424&amp;p=links&amp;area=1&amp;categ=16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Produkce masa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Leden, 2014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Důvody proč konzumovat </a:t>
            </a:r>
            <a:r>
              <a:rPr lang="cs-CZ" sz="2400" b="1" smtClean="0"/>
              <a:t>hovězí maso:</a:t>
            </a:r>
            <a:endParaRPr lang="cs-CZ" sz="2400" dirty="0" smtClean="0"/>
          </a:p>
          <a:p>
            <a:pPr lvl="1"/>
            <a:r>
              <a:rPr lang="cs-CZ" sz="2200" dirty="0" smtClean="0"/>
              <a:t>Snížil se podíl fyzické práce</a:t>
            </a:r>
          </a:p>
          <a:p>
            <a:pPr lvl="1"/>
            <a:r>
              <a:rPr lang="cs-CZ" sz="2200" dirty="0" smtClean="0"/>
              <a:t>Hovězí maso má nižší obsah tuku</a:t>
            </a:r>
          </a:p>
          <a:p>
            <a:pPr lvl="1"/>
            <a:r>
              <a:rPr lang="cs-CZ" sz="2200" dirty="0" smtClean="0"/>
              <a:t>Má vhodný poměr mezi bílkovinami a tukem</a:t>
            </a:r>
          </a:p>
          <a:p>
            <a:pPr lvl="1"/>
            <a:r>
              <a:rPr lang="cs-CZ" sz="2200" dirty="0" smtClean="0"/>
              <a:t>Má vhodný poměr esenciálních aminokyselin</a:t>
            </a:r>
          </a:p>
          <a:p>
            <a:pPr lvl="1"/>
            <a:r>
              <a:rPr lang="cs-CZ" sz="2200" dirty="0" smtClean="0"/>
              <a:t>Obsahuje vitamín B a </a:t>
            </a:r>
            <a:r>
              <a:rPr lang="cs-CZ" sz="2200" dirty="0" err="1" smtClean="0"/>
              <a:t>Fe</a:t>
            </a:r>
            <a:endParaRPr lang="cs-CZ" sz="2200" dirty="0" smtClean="0"/>
          </a:p>
          <a:p>
            <a:pPr lvl="1"/>
            <a:r>
              <a:rPr lang="cs-CZ" sz="2200" dirty="0" smtClean="0"/>
              <a:t>Je vhodné pro přípravu diet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5122" name="Picture 2" descr="http://2.bp.blogspot.com/-pseLvmHStm4/TiHaSR6iWBI/AAAAAAAAOHg/jLNLYAZCVMc/s1600/me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4128458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2"/>
              </a:rPr>
              <a:t>http://bhei.webnode.cz/sluzby/plemenna-zvirata/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3"/>
              </a:rPr>
              <a:t>http://www.vuzv.cz/index.php?p=chov_masneho_skotu&amp;site=ChovSkotu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4"/>
              </a:rPr>
              <a:t>http://www.osel.cz/index.php?obsah=6&amp;akce=showall&amp;clanek=193&amp;id_c=92646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3"/>
              </a:rPr>
              <a:t>http://www.vuzv.cz/index.php?p=chov_masneho_skotu&amp;site=ChovSkotu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5"/>
              </a:rPr>
              <a:t>http://ae.imcode.com/en/1193?template=ReferenceText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6"/>
              </a:rPr>
              <a:t>http://meatexpert.blogspot.cz/2012/03/blog-post_05.html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7"/>
              </a:rPr>
              <a:t>http://www.sodahead.com/united-states/would-you-ever-consider-being-a-vegan/question-3782244/?link=ibaf&amp;q=&amp;esrc=s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8"/>
              </a:rPr>
              <a:t>http://www.cschms.cz/index.php?page=home&amp;action=history&amp;part=6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2014-01-04]. Dostupné z: </a:t>
            </a:r>
            <a:r>
              <a:rPr lang="it-IT" sz="1200" dirty="0" smtClean="0">
                <a:hlinkClick r:id="rId9"/>
              </a:rPr>
              <a:t>http://www.podnikamvhk.cz/index.php?showlink=1&amp;fid=424&amp;p=links&amp;area=1&amp;categ=164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[Produkce masa]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52_1_S1_0906_D14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Produkce masa:</a:t>
            </a:r>
            <a:endParaRPr lang="cs-CZ" sz="2400" dirty="0" smtClean="0"/>
          </a:p>
          <a:p>
            <a:pPr lvl="1"/>
            <a:r>
              <a:rPr lang="cs-CZ" sz="2200" dirty="0" smtClean="0"/>
              <a:t>Ovlivňuje plodnost krav</a:t>
            </a:r>
          </a:p>
          <a:p>
            <a:pPr lvl="1"/>
            <a:r>
              <a:rPr lang="cs-CZ" sz="2200" dirty="0" smtClean="0"/>
              <a:t>Průměrná porážková hmotnost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Hodnocení masné užitkovosti:</a:t>
            </a:r>
            <a:endParaRPr lang="cs-CZ" sz="2400" dirty="0" smtClean="0"/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sz="2400" b="1" dirty="0" smtClean="0"/>
              <a:t>Výkrmnost</a:t>
            </a:r>
            <a:r>
              <a:rPr lang="cs-CZ" sz="2400" dirty="0" smtClean="0"/>
              <a:t> </a:t>
            </a:r>
            <a:r>
              <a:rPr lang="cs-CZ" dirty="0" smtClean="0"/>
              <a:t>– je schopnost zvířat využít živiny na zvyšování svojí hmotnosti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2400" b="1" dirty="0" smtClean="0"/>
              <a:t>Vykrmenost</a:t>
            </a:r>
            <a:endParaRPr lang="cs-CZ" sz="2400" dirty="0" smtClean="0"/>
          </a:p>
          <a:p>
            <a:pPr lvl="1"/>
            <a:r>
              <a:rPr lang="cs-CZ" sz="2200" dirty="0" smtClean="0"/>
              <a:t>Stupeň nasazení svaloviny a tuku</a:t>
            </a:r>
          </a:p>
          <a:p>
            <a:pPr lvl="1"/>
            <a:r>
              <a:rPr lang="cs-CZ" sz="2200" dirty="0" smtClean="0"/>
              <a:t>Zjišťuje se na porážce, ojediněle pomocí řeznických hmatů</a:t>
            </a:r>
          </a:p>
          <a:p>
            <a:pPr>
              <a:buNone/>
            </a:pPr>
            <a:endParaRPr lang="cs-CZ" dirty="0" smtClean="0"/>
          </a:p>
        </p:txBody>
      </p:sp>
      <p:pic>
        <p:nvPicPr>
          <p:cNvPr id="12290" name="Picture 2" descr="http://files.bhei.webnode.cz/200000010-bc09abc84c/ba_ob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04664"/>
            <a:ext cx="3178324" cy="22693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Jatečná hodnota je dána:</a:t>
            </a:r>
            <a:endParaRPr lang="cs-CZ" sz="2400" dirty="0" smtClean="0"/>
          </a:p>
          <a:p>
            <a:pPr lvl="1"/>
            <a:r>
              <a:rPr lang="cs-CZ" sz="2200" dirty="0" smtClean="0"/>
              <a:t>Výtěžností</a:t>
            </a:r>
          </a:p>
          <a:p>
            <a:pPr lvl="1"/>
            <a:r>
              <a:rPr lang="cs-CZ" sz="2200" dirty="0" smtClean="0"/>
              <a:t>Složením jatečného těla – je dáno stupněm zmasilosti, protučnělosti, podílem hlavních masitých částí</a:t>
            </a:r>
          </a:p>
          <a:p>
            <a:pPr lvl="1"/>
            <a:r>
              <a:rPr lang="cs-CZ" sz="2200" dirty="0" smtClean="0"/>
              <a:t>Jakostí svaloviny a tuku – vyjádřena chemickým složením, pH, barvou, obsahem vody, chuti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9218" name="Picture 2" descr="http://www.vuzv.cz/sites/Image/skot/Beef/IMG_0025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2880320" cy="3528392"/>
          </a:xfrm>
          <a:prstGeom prst="rect">
            <a:avLst/>
          </a:prstGeom>
          <a:noFill/>
        </p:spPr>
      </p:pic>
      <p:pic>
        <p:nvPicPr>
          <p:cNvPr id="9222" name="Picture 6" descr="http://www.osel.cz/soubory/193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140968"/>
            <a:ext cx="2087141" cy="2936868"/>
          </a:xfrm>
          <a:prstGeom prst="rect">
            <a:avLst/>
          </a:prstGeom>
          <a:noFill/>
        </p:spPr>
      </p:pic>
      <p:pic>
        <p:nvPicPr>
          <p:cNvPr id="9224" name="Picture 8" descr="http://www.vuzv.cz/sites/Image/skot/Beef/P1010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212976"/>
            <a:ext cx="2830621" cy="212296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kamilo-culinaria.cz/wp-content/gallery/fotogalerie/kravka-cop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6972300" cy="4210050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267744" y="47667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Dělení hovězího masa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Činitelé ovlivňující masnou užitkovost:</a:t>
            </a:r>
            <a:endParaRPr lang="cs-CZ" sz="2600" dirty="0" smtClean="0"/>
          </a:p>
          <a:p>
            <a:pPr>
              <a:buNone/>
            </a:pPr>
            <a:r>
              <a:rPr lang="cs-CZ" sz="2600" dirty="0" smtClean="0"/>
              <a:t> </a:t>
            </a:r>
          </a:p>
          <a:p>
            <a:pPr marL="571500" indent="-457200">
              <a:buFont typeface="+mj-lt"/>
              <a:buAutoNum type="arabicPeriod"/>
            </a:pPr>
            <a:r>
              <a:rPr lang="cs-CZ" sz="2400" b="1" dirty="0" smtClean="0"/>
              <a:t>Plemeno</a:t>
            </a:r>
            <a:endParaRPr lang="cs-CZ" sz="2400" dirty="0" smtClean="0"/>
          </a:p>
          <a:p>
            <a:pPr lvl="1"/>
            <a:r>
              <a:rPr lang="cs-CZ" sz="2200" dirty="0" smtClean="0"/>
              <a:t>Mléčná – nižší přírůstky a výtěžnost, horší jakost masa, vyšší spotřebu krmiva a podíl loje</a:t>
            </a:r>
          </a:p>
          <a:p>
            <a:pPr lvl="1"/>
            <a:r>
              <a:rPr lang="cs-CZ" sz="2200" dirty="0" smtClean="0"/>
              <a:t>Masná – naopak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marL="571500" lvl="0" indent="-457200">
              <a:buFont typeface="+mj-lt"/>
              <a:buAutoNum type="arabicPeriod" startAt="2"/>
            </a:pPr>
            <a:r>
              <a:rPr lang="cs-CZ" sz="2400" b="1" dirty="0" smtClean="0"/>
              <a:t>Věk</a:t>
            </a:r>
            <a:endParaRPr lang="cs-CZ" sz="2400" dirty="0" smtClean="0"/>
          </a:p>
          <a:p>
            <a:pPr lvl="1"/>
            <a:r>
              <a:rPr lang="cs-CZ" sz="2200" dirty="0" smtClean="0"/>
              <a:t>S přibývajícím věkem se snižuje schopnost výkrmu, zvyšuje se spotřeba živin</a:t>
            </a:r>
          </a:p>
          <a:p>
            <a:pPr lvl="1"/>
            <a:r>
              <a:rPr lang="cs-CZ" sz="2200" dirty="0" smtClean="0"/>
              <a:t>Nejekonomičtější je výkrm mladých zvířat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3"/>
            </a:pPr>
            <a:r>
              <a:rPr lang="cs-CZ" sz="2400" b="1" dirty="0" smtClean="0"/>
              <a:t>Pohlaví</a:t>
            </a:r>
            <a:endParaRPr lang="cs-CZ" sz="2400" dirty="0" smtClean="0"/>
          </a:p>
          <a:p>
            <a:pPr lvl="1"/>
            <a:r>
              <a:rPr lang="cs-CZ" sz="2200" dirty="0" smtClean="0"/>
              <a:t>U býků je nejvyšší růstová schopnost</a:t>
            </a:r>
          </a:p>
          <a:p>
            <a:pPr lvl="1"/>
            <a:r>
              <a:rPr lang="cs-CZ" sz="2200" dirty="0" smtClean="0"/>
              <a:t>Jalovice mají přírůstek o 20 % nižší</a:t>
            </a:r>
          </a:p>
          <a:p>
            <a:pPr lvl="1"/>
            <a:r>
              <a:rPr lang="cs-CZ" sz="2200" dirty="0" smtClean="0"/>
              <a:t>Voli mají maso tučnější, jemnější, ale mají nižší přírůstky</a:t>
            </a:r>
          </a:p>
          <a:p>
            <a:pPr lvl="1"/>
            <a:endParaRPr lang="cs-CZ" sz="2200" dirty="0" smtClean="0"/>
          </a:p>
          <a:p>
            <a:pPr marL="571500" lvl="0" indent="-457200">
              <a:buFont typeface="+mj-lt"/>
              <a:buAutoNum type="arabicPeriod" startAt="4"/>
            </a:pPr>
            <a:r>
              <a:rPr lang="cs-CZ" sz="2400" b="1" dirty="0" smtClean="0"/>
              <a:t>Výživa a krmení</a:t>
            </a:r>
            <a:endParaRPr lang="cs-CZ" sz="2400" dirty="0" smtClean="0"/>
          </a:p>
          <a:p>
            <a:pPr lvl="1"/>
            <a:r>
              <a:rPr lang="cs-CZ" sz="2200" dirty="0" smtClean="0"/>
              <a:t>Je hlavní činitel ovlivňující přírůstek a jatečnou hodnotu</a:t>
            </a:r>
          </a:p>
          <a:p>
            <a:pPr lvl="1"/>
            <a:r>
              <a:rPr lang="cs-CZ" sz="2200" dirty="0" smtClean="0"/>
              <a:t>Záleží na složení krmné dávky a poměru mezi objemnými a koncentrovanými krmivy</a:t>
            </a:r>
          </a:p>
          <a:p>
            <a:endParaRPr lang="cs-CZ" sz="2400" dirty="0" smtClean="0"/>
          </a:p>
          <a:p>
            <a:pPr marL="571500" lvl="0" indent="-457200">
              <a:buFont typeface="+mj-lt"/>
              <a:buAutoNum type="arabicPeriod" startAt="5"/>
            </a:pPr>
            <a:r>
              <a:rPr lang="cs-CZ" sz="2400" b="1" dirty="0" smtClean="0"/>
              <a:t>Vliv přepravy a </a:t>
            </a:r>
            <a:r>
              <a:rPr lang="cs-CZ" sz="2400" b="1" dirty="0" err="1" smtClean="0"/>
              <a:t>předjatečné</a:t>
            </a:r>
            <a:r>
              <a:rPr lang="cs-CZ" sz="2400" b="1" dirty="0" smtClean="0"/>
              <a:t> ustájení</a:t>
            </a:r>
            <a:endParaRPr lang="cs-CZ" sz="2400" dirty="0" smtClean="0"/>
          </a:p>
          <a:p>
            <a:pPr lvl="1"/>
            <a:r>
              <a:rPr lang="cs-CZ" sz="2200" dirty="0" smtClean="0"/>
              <a:t>Dochází ke stresům – vznik vady masa:</a:t>
            </a:r>
          </a:p>
          <a:p>
            <a:pPr lvl="1"/>
            <a:r>
              <a:rPr lang="cs-CZ" sz="2200" dirty="0" smtClean="0"/>
              <a:t>DFD – maso tmavé, tvrdé (pevné), suché</a:t>
            </a:r>
          </a:p>
          <a:p>
            <a:pPr lvl="1"/>
            <a:r>
              <a:rPr lang="cs-CZ" sz="2200" dirty="0" smtClean="0"/>
              <a:t>PSE – světlé, měkké, vodnaté</a:t>
            </a:r>
          </a:p>
          <a:p>
            <a:endParaRPr lang="cs-CZ" sz="2400" dirty="0" smtClean="0"/>
          </a:p>
          <a:p>
            <a:pPr lvl="1">
              <a:buNone/>
            </a:pPr>
            <a:endParaRPr lang="cs-CZ" sz="2200" dirty="0" smtClean="0"/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ae.imcode.com/en/images/pH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88640"/>
            <a:ext cx="4248472" cy="2564904"/>
          </a:xfrm>
          <a:prstGeom prst="rect">
            <a:avLst/>
          </a:prstGeom>
          <a:noFill/>
        </p:spPr>
      </p:pic>
      <p:pic>
        <p:nvPicPr>
          <p:cNvPr id="28676" name="Picture 4" descr="http://1.bp.blogspot.com/-ueI4yFrdS4w/T1EjxqwILzI/AAAAAAAAADU/zNx-gpx0bTw/s1600/pork%252520color%252520PSE%252520to%252520DF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852936"/>
            <a:ext cx="6452642" cy="30404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Výroba masa:</a:t>
            </a:r>
            <a:endParaRPr lang="cs-CZ" sz="2400" dirty="0" smtClean="0"/>
          </a:p>
          <a:p>
            <a:pPr lvl="1"/>
            <a:r>
              <a:rPr lang="cs-CZ" sz="2200" dirty="0" smtClean="0"/>
              <a:t>Spotřeba hovězího masa se stále snižuje</a:t>
            </a:r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r>
              <a:rPr lang="cs-CZ" sz="2400" b="1" dirty="0" smtClean="0"/>
              <a:t>Důvody:</a:t>
            </a:r>
            <a:endParaRPr lang="cs-CZ" sz="2400" dirty="0" smtClean="0"/>
          </a:p>
          <a:p>
            <a:pPr lvl="1"/>
            <a:r>
              <a:rPr lang="cs-CZ" sz="2200" dirty="0" smtClean="0"/>
              <a:t>Pokles stavu zvířat</a:t>
            </a:r>
          </a:p>
          <a:p>
            <a:pPr lvl="1"/>
            <a:r>
              <a:rPr lang="cs-CZ" sz="2200" dirty="0" smtClean="0"/>
              <a:t>Snižování výroby</a:t>
            </a:r>
          </a:p>
          <a:p>
            <a:pPr lvl="1"/>
            <a:r>
              <a:rPr lang="cs-CZ" sz="2200" dirty="0" smtClean="0"/>
              <a:t>Snižování cen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Racionální výživa předpokládá:</a:t>
            </a:r>
            <a:endParaRPr lang="cs-CZ" sz="2400" dirty="0" smtClean="0"/>
          </a:p>
          <a:p>
            <a:pPr lvl="1"/>
            <a:r>
              <a:rPr lang="cs-CZ" sz="2200" dirty="0" smtClean="0"/>
              <a:t>Vepřové: hovězí = 1:1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6148" name="Picture 4" descr="http://www.cschms.cz/news_fsthumb.php?id=5231a09d1c5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340768"/>
            <a:ext cx="2873896" cy="1911142"/>
          </a:xfrm>
          <a:prstGeom prst="rect">
            <a:avLst/>
          </a:prstGeom>
          <a:noFill/>
        </p:spPr>
      </p:pic>
      <p:pic>
        <p:nvPicPr>
          <p:cNvPr id="6150" name="Picture 6" descr="http://www.podnikamvhk.cz/uploads/masn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645024"/>
            <a:ext cx="2657872" cy="19934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73</TotalTime>
  <Words>447</Words>
  <Application>Microsoft Office PowerPoint</Application>
  <PresentationFormat>Předvádění na obrazovce 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sablona_prezentace_dum_nj</vt:lpstr>
      <vt:lpstr>Produkce masa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Produkce masa</dc:title>
  <dc:creator>Administrator</dc:creator>
  <cp:lastModifiedBy>verys</cp:lastModifiedBy>
  <cp:revision>33</cp:revision>
  <dcterms:created xsi:type="dcterms:W3CDTF">2014-01-04T18:27:39Z</dcterms:created>
  <dcterms:modified xsi:type="dcterms:W3CDTF">2014-09-18T07:40:28Z</dcterms:modified>
</cp:coreProperties>
</file>