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9"/>
  </p:notesMasterIdLst>
  <p:sldIdLst>
    <p:sldId id="256" r:id="rId2"/>
    <p:sldId id="257" r:id="rId3"/>
    <p:sldId id="258" r:id="rId4"/>
    <p:sldId id="267" r:id="rId5"/>
    <p:sldId id="263" r:id="rId6"/>
    <p:sldId id="269" r:id="rId7"/>
    <p:sldId id="264" r:id="rId8"/>
    <p:sldId id="270" r:id="rId9"/>
    <p:sldId id="271" r:id="rId10"/>
    <p:sldId id="274" r:id="rId11"/>
    <p:sldId id="272" r:id="rId12"/>
    <p:sldId id="275" r:id="rId13"/>
    <p:sldId id="273" r:id="rId14"/>
    <p:sldId id="276" r:id="rId15"/>
    <p:sldId id="279" r:id="rId16"/>
    <p:sldId id="277" r:id="rId17"/>
    <p:sldId id="278" r:id="rId1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foescola.com/animais/suino-pietran/" TargetMode="External"/><Relationship Id="rId3" Type="http://schemas.openxmlformats.org/officeDocument/2006/relationships/hyperlink" Target="http://www.thelovelypigschool.myewebsite.com/photos/durocs/duroc-3.html" TargetMode="External"/><Relationship Id="rId7" Type="http://schemas.openxmlformats.org/officeDocument/2006/relationships/hyperlink" Target="http://www.sabor-artesano.com/gb/pietrain-pig.htm" TargetMode="External"/><Relationship Id="rId2" Type="http://schemas.openxmlformats.org/officeDocument/2006/relationships/hyperlink" Target="http://www.sosvet.cz/data/ucitele/chz/poznavacka/origina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2.mendelu.cz/af_291_projekty2/vseo/stranka.php?kod=504" TargetMode="External"/><Relationship Id="rId5" Type="http://schemas.openxmlformats.org/officeDocument/2006/relationships/hyperlink" Target="http://www.premianti.cz/gallery/Prasata/img00001.htm" TargetMode="External"/><Relationship Id="rId4" Type="http://schemas.openxmlformats.org/officeDocument/2006/relationships/hyperlink" Target="http://web2.mendelu.cz/af_291_projekty2/vseo/stranka.php?kod=50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lvl="0" algn="ctr"/>
            <a:r>
              <a:rPr lang="cs-CZ" b="1" dirty="0" smtClean="0"/>
              <a:t>Plemena prasat –  otcovská pozice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Únor, 2014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http://www.premianti.cz/gallery/Prasata/img0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792088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České výrazně masné</a:t>
            </a:r>
          </a:p>
          <a:p>
            <a:pPr lvl="1"/>
            <a:r>
              <a:rPr lang="cs-CZ" sz="2600" dirty="0" smtClean="0"/>
              <a:t>Bylo uznáno v roce 1991</a:t>
            </a:r>
          </a:p>
          <a:p>
            <a:pPr lvl="1"/>
            <a:r>
              <a:rPr lang="cs-CZ" sz="2600" dirty="0" smtClean="0"/>
              <a:t>Jedná se o syntetickou linii 97</a:t>
            </a:r>
          </a:p>
          <a:p>
            <a:pPr lvl="1"/>
            <a:r>
              <a:rPr lang="cs-CZ" sz="2600" dirty="0" smtClean="0"/>
              <a:t>Převažuje bílá barva</a:t>
            </a:r>
          </a:p>
          <a:p>
            <a:pPr lvl="1"/>
            <a:r>
              <a:rPr lang="cs-CZ" sz="2600" dirty="0" smtClean="0"/>
              <a:t>Ucho je vzpřímené</a:t>
            </a:r>
          </a:p>
          <a:p>
            <a:pPr lvl="1"/>
            <a:r>
              <a:rPr lang="cs-CZ" sz="2600" dirty="0" smtClean="0"/>
              <a:t>Výrazný masný užitkový typ s velmi dobrým </a:t>
            </a:r>
            <a:r>
              <a:rPr lang="cs-CZ" sz="2600" dirty="0" err="1" smtClean="0"/>
              <a:t>osvalením</a:t>
            </a:r>
            <a:endParaRPr lang="cs-CZ" sz="2600" dirty="0" smtClean="0"/>
          </a:p>
          <a:p>
            <a:pPr lvl="1"/>
            <a:r>
              <a:rPr lang="cs-CZ" sz="2600" dirty="0" smtClean="0"/>
              <a:t>Masná užitkovost 57 – 62 %</a:t>
            </a:r>
          </a:p>
          <a:p>
            <a:pPr lvl="1"/>
            <a:r>
              <a:rPr lang="cs-CZ" sz="2600" dirty="0" smtClean="0"/>
              <a:t>Přírůstek 900 g</a:t>
            </a:r>
          </a:p>
          <a:p>
            <a:pPr lvl="1"/>
            <a:r>
              <a:rPr lang="cs-CZ" sz="2600" dirty="0" smtClean="0"/>
              <a:t>Spotřeba krmiva 2,6 kg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http://web2.mendelu.cz/af_291_projekty2/vseo/files/38/43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770485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800" b="1" dirty="0" err="1" smtClean="0"/>
              <a:t>Pietrain</a:t>
            </a:r>
            <a:endParaRPr lang="cs-CZ" sz="2800" b="1" dirty="0" smtClean="0"/>
          </a:p>
          <a:p>
            <a:pPr lvl="1"/>
            <a:r>
              <a:rPr lang="cs-CZ" sz="2600" dirty="0" smtClean="0"/>
              <a:t>Pochází z Belgie</a:t>
            </a:r>
          </a:p>
          <a:p>
            <a:pPr lvl="1"/>
            <a:r>
              <a:rPr lang="cs-CZ" sz="2600" dirty="0" smtClean="0"/>
              <a:t>Barva je bílá s černými až </a:t>
            </a:r>
            <a:r>
              <a:rPr lang="cs-CZ" sz="2600" smtClean="0"/>
              <a:t>šedými fleky</a:t>
            </a:r>
            <a:endParaRPr lang="cs-CZ" sz="2600" dirty="0" smtClean="0"/>
          </a:p>
          <a:p>
            <a:pPr lvl="1"/>
            <a:r>
              <a:rPr lang="cs-CZ" sz="2600" dirty="0" smtClean="0"/>
              <a:t>Ucho vzpřímené</a:t>
            </a:r>
          </a:p>
          <a:p>
            <a:pPr lvl="1"/>
            <a:r>
              <a:rPr lang="cs-CZ" sz="2600" dirty="0" smtClean="0"/>
              <a:t>Vynikající masná užitkovost 60 – 65 %</a:t>
            </a:r>
          </a:p>
          <a:p>
            <a:pPr lvl="1"/>
            <a:r>
              <a:rPr lang="cs-CZ" sz="2600" dirty="0" smtClean="0"/>
              <a:t>Přírůstek 800 g</a:t>
            </a:r>
          </a:p>
          <a:p>
            <a:pPr lvl="1"/>
            <a:r>
              <a:rPr lang="cs-CZ" sz="2600" dirty="0" smtClean="0"/>
              <a:t>Spotřeba směsi 2,7 kg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http://www.sabor-artesano.com/image/pietrain-pig/pietrai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698477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http://www.infoescola.com/wp-content/uploads/2011/01/pietrai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63284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Otcovské syntetické linie</a:t>
            </a:r>
          </a:p>
          <a:p>
            <a:pPr lvl="1"/>
            <a:r>
              <a:rPr lang="cs-CZ" sz="2600" dirty="0" smtClean="0"/>
              <a:t>Cílem je syntetizovat vynikající vlastnosti masných plemen</a:t>
            </a:r>
          </a:p>
          <a:p>
            <a:pPr lvl="1"/>
            <a:r>
              <a:rPr lang="cs-CZ" sz="2600" dirty="0" smtClean="0"/>
              <a:t>Potlačit nežádoucí vlastnosti</a:t>
            </a:r>
          </a:p>
          <a:p>
            <a:pPr lvl="1"/>
            <a:r>
              <a:rPr lang="cs-CZ" sz="2600" dirty="0" smtClean="0"/>
              <a:t>Využití heterózního efektu – vyšlechtit např. vynikající masnou užitkovost</a:t>
            </a:r>
          </a:p>
          <a:p>
            <a:pPr lvl="2"/>
            <a:r>
              <a:rPr lang="cs-CZ" sz="2400" dirty="0" smtClean="0"/>
              <a:t>SL96 = Belgická </a:t>
            </a:r>
            <a:r>
              <a:rPr lang="cs-CZ" sz="2400" dirty="0" err="1" smtClean="0"/>
              <a:t>landrasa</a:t>
            </a:r>
            <a:r>
              <a:rPr lang="cs-CZ" sz="2400" dirty="0" smtClean="0"/>
              <a:t> x </a:t>
            </a:r>
            <a:r>
              <a:rPr lang="cs-CZ" sz="2400" dirty="0" err="1" smtClean="0"/>
              <a:t>hampshire</a:t>
            </a:r>
            <a:endParaRPr lang="cs-CZ" sz="2400" dirty="0" smtClean="0"/>
          </a:p>
          <a:p>
            <a:pPr lvl="2"/>
            <a:r>
              <a:rPr lang="cs-CZ" sz="2400" dirty="0" smtClean="0"/>
              <a:t>SL98 = Belgická </a:t>
            </a:r>
            <a:r>
              <a:rPr lang="cs-CZ" sz="2400" dirty="0" err="1" smtClean="0"/>
              <a:t>landrasa</a:t>
            </a:r>
            <a:r>
              <a:rPr lang="cs-CZ" sz="2400" dirty="0" smtClean="0"/>
              <a:t> x duroc</a:t>
            </a:r>
          </a:p>
          <a:p>
            <a:pPr lvl="2"/>
            <a:r>
              <a:rPr lang="cs-CZ" sz="2400" dirty="0" smtClean="0"/>
              <a:t>SL97 = SL96 x SL98 (české výrazně masné)</a:t>
            </a:r>
          </a:p>
          <a:p>
            <a:pPr lvl="2"/>
            <a:r>
              <a:rPr lang="cs-CZ" sz="2400" dirty="0" smtClean="0"/>
              <a:t>SL38 = D x PN (</a:t>
            </a:r>
            <a:r>
              <a:rPr lang="cs-CZ" sz="2400" dirty="0" err="1" smtClean="0"/>
              <a:t>Pietrain</a:t>
            </a:r>
            <a:r>
              <a:rPr lang="cs-CZ" sz="2400" dirty="0" smtClean="0"/>
              <a:t>)</a:t>
            </a:r>
          </a:p>
          <a:p>
            <a:pPr lvl="2"/>
            <a:r>
              <a:rPr lang="cs-CZ" sz="2400" dirty="0" smtClean="0"/>
              <a:t>SL68 = H x PN</a:t>
            </a:r>
          </a:p>
          <a:p>
            <a:pPr lvl="2"/>
            <a:r>
              <a:rPr lang="cs-CZ" sz="2400" dirty="0" smtClean="0"/>
              <a:t>SL57 = ČVM x BL</a:t>
            </a:r>
          </a:p>
          <a:p>
            <a:pPr lvl="2"/>
            <a:r>
              <a:rPr lang="cs-CZ" sz="2400" dirty="0" smtClean="0"/>
              <a:t>SL36 = D x H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Použité zdroje: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2"/>
              </a:rPr>
              <a:t>http://www.sosvet.cz/data/ucitele/chz/poznavacka/original/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3"/>
              </a:rPr>
              <a:t>http://www.thelovelypigschool.myewebsite.com/photos/durocs/duroc-3.html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4"/>
              </a:rPr>
              <a:t>http://web2.mendelu.cz/af_291_projekty2/vseo/stranka.php?kod=506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5"/>
              </a:rPr>
              <a:t>http://www.premianti.cz/gallery/Prasata/img00001.htm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6"/>
              </a:rPr>
              <a:t>http://web2.mendelu.cz/af_291_projekty2/vseo/stranka.php?kod=504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7"/>
              </a:rPr>
              <a:t>http://www.sabor-artesano.com/gb/pietrain-pig.htm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8"/>
              </a:rPr>
              <a:t>http://www.infoescola.com/animais/suino-pietran/</a:t>
            </a:r>
            <a:endParaRPr lang="cs-CZ" sz="1200" dirty="0" smtClean="0"/>
          </a:p>
          <a:p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Plemena prasat –  otcovská pozice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52_1_S1_0906_D24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404664"/>
            <a:ext cx="7620000" cy="5952728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Duroc</a:t>
            </a:r>
          </a:p>
          <a:p>
            <a:pPr lvl="1"/>
            <a:r>
              <a:rPr lang="cs-CZ" sz="2600" dirty="0" smtClean="0"/>
              <a:t>Pochází z USA</a:t>
            </a:r>
          </a:p>
          <a:p>
            <a:pPr lvl="1"/>
            <a:r>
              <a:rPr lang="cs-CZ" sz="2600" dirty="0" smtClean="0"/>
              <a:t>Plášťově červený různých odstínů</a:t>
            </a:r>
          </a:p>
          <a:p>
            <a:pPr lvl="1"/>
            <a:r>
              <a:rPr lang="cs-CZ" sz="2600" dirty="0" smtClean="0"/>
              <a:t>Střední až větší tělesný rámec</a:t>
            </a:r>
          </a:p>
          <a:p>
            <a:pPr lvl="1"/>
            <a:r>
              <a:rPr lang="cs-CZ" sz="2600" dirty="0" smtClean="0"/>
              <a:t>Ucho </a:t>
            </a:r>
            <a:r>
              <a:rPr lang="cs-CZ" sz="2600" dirty="0" err="1" smtClean="0"/>
              <a:t>poloklopené</a:t>
            </a:r>
            <a:endParaRPr lang="cs-CZ" sz="2600" dirty="0" smtClean="0"/>
          </a:p>
          <a:p>
            <a:pPr lvl="1"/>
            <a:r>
              <a:rPr lang="cs-CZ" sz="2600" dirty="0" smtClean="0"/>
              <a:t>Masná užitkovost 55 – 60 %</a:t>
            </a:r>
          </a:p>
          <a:p>
            <a:pPr lvl="1"/>
            <a:r>
              <a:rPr lang="cs-CZ" sz="2600" dirty="0" smtClean="0"/>
              <a:t>Výkrmnost 900 g </a:t>
            </a:r>
          </a:p>
          <a:p>
            <a:pPr lvl="1"/>
            <a:r>
              <a:rPr lang="cs-CZ" sz="2600" dirty="0" smtClean="0"/>
              <a:t>Spotřeba krmiva 2,7 kg</a:t>
            </a:r>
          </a:p>
          <a:p>
            <a:endParaRPr lang="cs-CZ" dirty="0"/>
          </a:p>
        </p:txBody>
      </p:sp>
      <p:sp>
        <p:nvSpPr>
          <p:cNvPr id="14338" name="AutoShape 2" descr="http://www.thelovelypigschool.myewebsite.com/img/mid/4/duroc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://www.thelovelypigschool.myewebsite.com/img/mid/4/duroc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244" name="AutoShape 4" descr="http://www.thelovelypigschool.myewebsite.com/img/mid/4/duroc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246" name="AutoShape 6" descr="http://www.thelovelypigschool.myewebsite.com/img/mid/4/duroc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3314" name="AutoShape 2" descr="http://www.thelovelypigschool.myewebsite.com/img/mid/4/duroc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6" name="Obrázek 5" descr="http://www.thelovelypigschool.myewebsite.com/img/mid/4/duroc-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698477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800" b="1" dirty="0" err="1" smtClean="0"/>
              <a:t>Hampshire</a:t>
            </a:r>
            <a:endParaRPr lang="cs-CZ" sz="2800" b="1" dirty="0" smtClean="0"/>
          </a:p>
          <a:p>
            <a:pPr lvl="1"/>
            <a:r>
              <a:rPr lang="cs-CZ" sz="2600" dirty="0" smtClean="0"/>
              <a:t>Pochází z Anglie</a:t>
            </a:r>
          </a:p>
          <a:p>
            <a:pPr lvl="1"/>
            <a:r>
              <a:rPr lang="cs-CZ" sz="2600" dirty="0" smtClean="0"/>
              <a:t>Barva černá, bílé sedlo</a:t>
            </a:r>
          </a:p>
          <a:p>
            <a:pPr lvl="1"/>
            <a:r>
              <a:rPr lang="cs-CZ" sz="2600" dirty="0" smtClean="0"/>
              <a:t>Vzpřímené ucho</a:t>
            </a:r>
          </a:p>
          <a:p>
            <a:pPr lvl="1"/>
            <a:r>
              <a:rPr lang="cs-CZ" sz="2600" dirty="0" smtClean="0"/>
              <a:t>Větší tělesný rámec</a:t>
            </a:r>
          </a:p>
          <a:p>
            <a:pPr lvl="1"/>
            <a:r>
              <a:rPr lang="cs-CZ" sz="2600" dirty="0" smtClean="0"/>
              <a:t>Masná užitkovost 55 – 60 % </a:t>
            </a:r>
          </a:p>
          <a:p>
            <a:pPr lvl="1"/>
            <a:r>
              <a:rPr lang="cs-CZ" sz="2600" dirty="0" smtClean="0"/>
              <a:t>Výkrmnost 900 g</a:t>
            </a:r>
          </a:p>
          <a:p>
            <a:pPr lvl="1"/>
            <a:r>
              <a:rPr lang="cs-CZ" sz="2600" dirty="0" smtClean="0"/>
              <a:t>Spotřeba směsi 2,7 kg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://www.sosvet.cz/data/ucitele/chz/poznavacka/original/hampshir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1268" name="AutoShape 4" descr="http://www.sosvet.cz/data/ucitele/chz/poznavacka/original/hampshir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" name="Obrázek 3" descr="http://www.sosvet.cz/data/ucitele/chz/poznavacka/original/hampshir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34481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Bílé ušlechtilé</a:t>
            </a:r>
          </a:p>
          <a:p>
            <a:pPr lvl="1"/>
            <a:r>
              <a:rPr lang="cs-CZ" sz="2600" dirty="0" smtClean="0"/>
              <a:t>Liší se od mateřského užitkovým typem</a:t>
            </a:r>
          </a:p>
          <a:p>
            <a:pPr lvl="1"/>
            <a:r>
              <a:rPr lang="cs-CZ" sz="2600" dirty="0" smtClean="0"/>
              <a:t>Bílá barva</a:t>
            </a:r>
          </a:p>
          <a:p>
            <a:pPr lvl="1"/>
            <a:r>
              <a:rPr lang="cs-CZ" sz="2600" dirty="0" smtClean="0"/>
              <a:t>Vzpřímené ucho</a:t>
            </a:r>
          </a:p>
          <a:p>
            <a:pPr lvl="1"/>
            <a:r>
              <a:rPr lang="cs-CZ" sz="2600" dirty="0" smtClean="0"/>
              <a:t>Masná užitkovost 56 – 60 %</a:t>
            </a:r>
          </a:p>
          <a:p>
            <a:pPr lvl="1"/>
            <a:r>
              <a:rPr lang="cs-CZ" sz="2600" dirty="0" smtClean="0"/>
              <a:t>Výkrmnost 900 g</a:t>
            </a:r>
          </a:p>
          <a:p>
            <a:pPr lvl="1"/>
            <a:r>
              <a:rPr lang="cs-CZ" sz="2600" dirty="0" smtClean="0"/>
              <a:t>Spotřeba směsi 2,6 kg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http://web2.mendelu.cz/af_291_projekty2/vseo/files/38/45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" name="Obrázek 2" descr="http://web2.mendelu.cz/af_291_projekty2/vseo/files/38/45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784887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Belgická </a:t>
            </a:r>
            <a:r>
              <a:rPr lang="cs-CZ" sz="2800" b="1" dirty="0" err="1" smtClean="0"/>
              <a:t>landrase</a:t>
            </a:r>
            <a:endParaRPr lang="cs-CZ" sz="2800" b="1" dirty="0" smtClean="0"/>
          </a:p>
          <a:p>
            <a:pPr lvl="1"/>
            <a:r>
              <a:rPr lang="cs-CZ" sz="2600" dirty="0" smtClean="0"/>
              <a:t>Má vývin rozhodujících masných partií (kýta, hřbet, plec)</a:t>
            </a:r>
          </a:p>
          <a:p>
            <a:pPr lvl="1"/>
            <a:r>
              <a:rPr lang="cs-CZ" sz="2600" dirty="0" smtClean="0"/>
              <a:t>Barva bílá</a:t>
            </a:r>
          </a:p>
          <a:p>
            <a:pPr lvl="1"/>
            <a:r>
              <a:rPr lang="cs-CZ" sz="2600" dirty="0" smtClean="0"/>
              <a:t>Klopené ucho</a:t>
            </a:r>
          </a:p>
          <a:p>
            <a:pPr lvl="1"/>
            <a:r>
              <a:rPr lang="cs-CZ" sz="2600" dirty="0" smtClean="0"/>
              <a:t>Masná užitkovost 58 – 63 %</a:t>
            </a:r>
          </a:p>
          <a:p>
            <a:pPr lvl="1"/>
            <a:r>
              <a:rPr lang="cs-CZ" sz="2600" dirty="0" smtClean="0"/>
              <a:t>Výkrmnost 800 g</a:t>
            </a:r>
          </a:p>
          <a:p>
            <a:pPr lvl="1"/>
            <a:r>
              <a:rPr lang="cs-CZ" sz="2600" dirty="0" smtClean="0"/>
              <a:t>Spotřeba směsi 2,6 kg</a:t>
            </a:r>
          </a:p>
          <a:p>
            <a:endParaRPr lang="cs-CZ" sz="2800" dirty="0" smtClean="0"/>
          </a:p>
          <a:p>
            <a:endParaRPr lang="cs-CZ" dirty="0"/>
          </a:p>
        </p:txBody>
      </p:sp>
      <p:sp>
        <p:nvSpPr>
          <p:cNvPr id="8194" name="AutoShape 2" descr="http://web2.mendelu.cz/af_291_projekty2/vseo/files/38/45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158</TotalTime>
  <Words>367</Words>
  <Application>Microsoft Office PowerPoint</Application>
  <PresentationFormat>Předvádění na obrazovce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sablona_prezentace_dum_nj</vt:lpstr>
      <vt:lpstr>Plemena prasat –  otcovská pozice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Použité zdroje: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Březost a porod skotu</dc:title>
  <dc:creator>Administrator</dc:creator>
  <cp:lastModifiedBy>verys</cp:lastModifiedBy>
  <cp:revision>101</cp:revision>
  <dcterms:created xsi:type="dcterms:W3CDTF">2013-10-27T18:54:45Z</dcterms:created>
  <dcterms:modified xsi:type="dcterms:W3CDTF">2014-09-18T07:45:34Z</dcterms:modified>
</cp:coreProperties>
</file>