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0" r:id="rId11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wipe dir="d"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vcz.cz/ostatn%C3%AD/v%C3%BDstavy.aspx" TargetMode="External"/><Relationship Id="rId2" Type="http://schemas.openxmlformats.org/officeDocument/2006/relationships/hyperlink" Target="http://www.eamos.cz/amos/koz/modules/low/kurz_text.php?startpos=3&amp;id_kap=8&amp;kod_kurzu=koz_11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lemko.cz/krizeni/" TargetMode="External"/><Relationship Id="rId5" Type="http://schemas.openxmlformats.org/officeDocument/2006/relationships/hyperlink" Target="http://meuweb.netstranky.cz/skot/holstynsky-skot.html" TargetMode="External"/><Relationship Id="rId4" Type="http://schemas.openxmlformats.org/officeDocument/2006/relationships/hyperlink" Target="http://www.plemko.cz/seversky-holsty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algn="ctr"/>
            <a:r>
              <a:rPr lang="cs-CZ" sz="5200" b="1" dirty="0" smtClean="0"/>
              <a:t>Chovný cíl a plemenný standard holštýnského skotu</a:t>
            </a:r>
            <a:endParaRPr lang="cs-CZ" sz="5200" b="1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Únor, 2014</a:t>
            </a:r>
            <a:endParaRPr lang="cs-CZ" sz="1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2014-02-16]. Dostupné z: </a:t>
            </a:r>
            <a:r>
              <a:rPr lang="it-IT" sz="1200" dirty="0" smtClean="0">
                <a:hlinkClick r:id="rId2"/>
              </a:rPr>
              <a:t>http://www.eamos.cz/amos/koz/modules/low/kurz_text.php?startpos=3&amp;id_kap=8&amp;kod_kurzu=koz_118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2014-02-16]. Dostupné z: </a:t>
            </a:r>
            <a:r>
              <a:rPr lang="it-IT" sz="1200" dirty="0" smtClean="0">
                <a:hlinkClick r:id="rId3"/>
              </a:rPr>
              <a:t>http://www.crvcz.cz/ostatn%C3%AD/v%C3%BDstavy.aspx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2014-02-16]. Dostupné z: </a:t>
            </a:r>
            <a:r>
              <a:rPr lang="it-IT" sz="1200" dirty="0" smtClean="0">
                <a:hlinkClick r:id="rId4"/>
              </a:rPr>
              <a:t>http://www.plemko.cz/seversky-holstyn/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2014-02-16]. Dostupné z: </a:t>
            </a:r>
            <a:r>
              <a:rPr lang="it-IT" sz="1200" dirty="0" smtClean="0">
                <a:hlinkClick r:id="rId5"/>
              </a:rPr>
              <a:t>http://meuweb.netstranky.cz/skot/holstynsky-skot.html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2014-02-16]. Dostupné z: </a:t>
            </a:r>
            <a:r>
              <a:rPr lang="it-IT" sz="1200" dirty="0" smtClean="0">
                <a:hlinkClick r:id="rId6"/>
              </a:rPr>
              <a:t>http://www.plemko.cz/krizeni/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</a:t>
                      </a:r>
                      <a:r>
                        <a:rPr lang="cs-CZ" sz="1400" b="1" dirty="0" smtClean="0"/>
                        <a:t>Chovný cíl a plemenný standard holštýnského skotu</a:t>
                      </a:r>
                      <a:r>
                        <a:rPr lang="cs-CZ" sz="1400" dirty="0" smtClean="0">
                          <a:latin typeface="+mj-lt"/>
                        </a:rPr>
                        <a:t>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zápis učiva, obrázky]. 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  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52_1_S1_0906_D22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Chovný </a:t>
            </a:r>
            <a:r>
              <a:rPr lang="cs-CZ" sz="2400" b="1" smtClean="0"/>
              <a:t>cíl:</a:t>
            </a:r>
            <a:endParaRPr lang="cs-CZ" sz="2400" b="1" dirty="0" smtClean="0"/>
          </a:p>
          <a:p>
            <a:r>
              <a:rPr lang="cs-CZ" dirty="0" smtClean="0"/>
              <a:t>Systematické zlepšování rentability chovu</a:t>
            </a:r>
          </a:p>
          <a:p>
            <a:r>
              <a:rPr lang="cs-CZ" dirty="0" smtClean="0"/>
              <a:t>Rentabilní dojnice s dostatečnou výkonností a dlouhověkostí</a:t>
            </a:r>
          </a:p>
          <a:p>
            <a:r>
              <a:rPr lang="cs-CZ" dirty="0" smtClean="0"/>
              <a:t>Dobrá plodnost, zdraví, pravidelné zabřezávání</a:t>
            </a:r>
          </a:p>
          <a:p>
            <a:r>
              <a:rPr lang="cs-CZ" dirty="0" smtClean="0"/>
              <a:t>Produkce životaschopných telat</a:t>
            </a:r>
          </a:p>
          <a:p>
            <a:r>
              <a:rPr lang="cs-CZ" dirty="0" smtClean="0"/>
              <a:t>Funkční utváření zevnějšku (tělesné partie, vemeno, končetiny)</a:t>
            </a:r>
          </a:p>
          <a:p>
            <a:r>
              <a:rPr lang="cs-CZ" dirty="0" smtClean="0"/>
              <a:t>Dostatečná kapacita těla, konverze živin</a:t>
            </a:r>
          </a:p>
          <a:p>
            <a:r>
              <a:rPr lang="cs-CZ" dirty="0" smtClean="0"/>
              <a:t>Výrazná mléčná užitkovost, produkce mléčných bílkovin</a:t>
            </a:r>
          </a:p>
          <a:p>
            <a:r>
              <a:rPr lang="cs-CZ" dirty="0" smtClean="0"/>
              <a:t>Mléčný  charakter, dobře utvářené vemeno</a:t>
            </a:r>
          </a:p>
          <a:p>
            <a:r>
              <a:rPr lang="cs-CZ" dirty="0" smtClean="0"/>
              <a:t>Větší tělesný rámec, harmonická stavba těla</a:t>
            </a:r>
          </a:p>
          <a:p>
            <a:r>
              <a:rPr lang="cs-CZ" dirty="0" smtClean="0"/>
              <a:t>Dobře utvářené končetiny, pravidelné postoje</a:t>
            </a:r>
          </a:p>
          <a:p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Standard užitkových vlastností:</a:t>
            </a:r>
          </a:p>
          <a:p>
            <a:endParaRPr lang="cs-CZ" dirty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/>
        </p:nvGraphicFramePr>
        <p:xfrm>
          <a:off x="611561" y="1124748"/>
          <a:ext cx="7632846" cy="3672405"/>
        </p:xfrm>
        <a:graphic>
          <a:graphicData uri="http://schemas.openxmlformats.org/drawingml/2006/table">
            <a:tbl>
              <a:tblPr/>
              <a:tblGrid>
                <a:gridCol w="2543730"/>
                <a:gridCol w="2544558"/>
                <a:gridCol w="2544558"/>
              </a:tblGrid>
              <a:tr h="408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ukazatelé</a:t>
                      </a:r>
                      <a:endParaRPr lang="cs-CZ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prvotelky</a:t>
                      </a:r>
                      <a:endParaRPr lang="cs-CZ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dospělé krávy</a:t>
                      </a:r>
                      <a:endParaRPr lang="cs-CZ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produkce mléka</a:t>
                      </a:r>
                      <a:endParaRPr lang="cs-CZ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8000 - 8500 kg</a:t>
                      </a:r>
                      <a:endParaRPr lang="cs-CZ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9000 - 10 000 kg</a:t>
                      </a:r>
                      <a:endParaRPr lang="cs-CZ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obsah bílkovin</a:t>
                      </a:r>
                      <a:endParaRPr lang="cs-CZ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3,30%</a:t>
                      </a:r>
                      <a:endParaRPr lang="cs-CZ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3,30%</a:t>
                      </a:r>
                      <a:endParaRPr lang="cs-CZ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obsah tuku</a:t>
                      </a:r>
                      <a:endParaRPr lang="cs-CZ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3,70%</a:t>
                      </a:r>
                      <a:endParaRPr lang="cs-CZ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3,70%</a:t>
                      </a:r>
                      <a:endParaRPr lang="cs-CZ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živá hmotnost </a:t>
                      </a:r>
                      <a:endParaRPr lang="cs-CZ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560 - 580 kg</a:t>
                      </a:r>
                      <a:endParaRPr lang="cs-CZ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650 - 680 kg</a:t>
                      </a:r>
                      <a:endParaRPr lang="cs-CZ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kohoutková výška</a:t>
                      </a:r>
                      <a:endParaRPr lang="cs-CZ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145 cm</a:t>
                      </a:r>
                      <a:endParaRPr lang="cs-CZ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149 - 153 cm</a:t>
                      </a:r>
                      <a:endParaRPr lang="cs-CZ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věk při </a:t>
                      </a:r>
                      <a:r>
                        <a:rPr lang="cs-CZ" sz="2000" b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prvním </a:t>
                      </a:r>
                      <a:r>
                        <a:rPr lang="cs-CZ" sz="20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otelení</a:t>
                      </a:r>
                      <a:endParaRPr lang="cs-CZ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23 - 27 měsíců</a:t>
                      </a:r>
                      <a:endParaRPr lang="cs-CZ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mezidobí</a:t>
                      </a:r>
                      <a:endParaRPr lang="cs-CZ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do 400 dnů</a:t>
                      </a:r>
                      <a:endParaRPr lang="cs-CZ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celoživotní produkce </a:t>
                      </a:r>
                      <a:endParaRPr lang="cs-CZ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33 000 kg</a:t>
                      </a:r>
                      <a:endParaRPr lang="cs-CZ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Historie vzniku:</a:t>
            </a:r>
          </a:p>
          <a:p>
            <a:pPr lvl="1"/>
            <a:r>
              <a:rPr lang="cs-CZ" sz="2200" dirty="0" smtClean="0"/>
              <a:t>V 60. letech dochází k dovozu černostrakatého skotu ze západní Evropy</a:t>
            </a:r>
          </a:p>
          <a:p>
            <a:pPr lvl="1"/>
            <a:r>
              <a:rPr lang="cs-CZ" sz="2200" dirty="0" smtClean="0"/>
              <a:t>V 70. letech je dovoz omezený a přistupuje se k tvorbě černostrakatého skotu </a:t>
            </a:r>
            <a:r>
              <a:rPr lang="cs-CZ" sz="2200" dirty="0" err="1" smtClean="0"/>
              <a:t>převodným</a:t>
            </a:r>
            <a:r>
              <a:rPr lang="cs-CZ" sz="2200" dirty="0" smtClean="0"/>
              <a:t> křížením s českým strakatým skotem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>
              <a:buNone/>
            </a:pPr>
            <a:r>
              <a:rPr lang="cs-CZ" sz="2400" b="1" dirty="0" smtClean="0"/>
              <a:t>Metody plemenitby</a:t>
            </a:r>
          </a:p>
          <a:p>
            <a:pPr lvl="1"/>
            <a:r>
              <a:rPr lang="cs-CZ" sz="2200" dirty="0" smtClean="0"/>
              <a:t>Čistokrevná plemenitba</a:t>
            </a:r>
          </a:p>
          <a:p>
            <a:pPr lvl="2"/>
            <a:r>
              <a:rPr lang="cs-CZ" sz="2000" dirty="0" err="1" smtClean="0"/>
              <a:t>HxH</a:t>
            </a:r>
            <a:endParaRPr lang="cs-CZ" sz="2000" dirty="0" smtClean="0"/>
          </a:p>
          <a:p>
            <a:pPr>
              <a:buNone/>
            </a:pPr>
            <a:r>
              <a:rPr lang="cs-CZ" sz="2400" dirty="0" smtClean="0"/>
              <a:t> </a:t>
            </a:r>
          </a:p>
          <a:p>
            <a:pPr lvl="1"/>
            <a:r>
              <a:rPr lang="cs-CZ" sz="2200" dirty="0" err="1" smtClean="0"/>
              <a:t>Převodné</a:t>
            </a:r>
            <a:r>
              <a:rPr lang="cs-CZ" sz="2200" dirty="0" smtClean="0"/>
              <a:t> křížení</a:t>
            </a:r>
          </a:p>
          <a:p>
            <a:pPr lvl="2"/>
            <a:r>
              <a:rPr lang="cs-CZ" sz="2000" dirty="0" err="1" smtClean="0"/>
              <a:t>CxH</a:t>
            </a:r>
            <a:r>
              <a:rPr lang="cs-CZ" sz="2000" dirty="0" smtClean="0"/>
              <a:t>, po dobu 4 až 6 generací</a:t>
            </a:r>
          </a:p>
          <a:p>
            <a:endParaRPr lang="cs-CZ" dirty="0"/>
          </a:p>
        </p:txBody>
      </p:sp>
      <p:pic>
        <p:nvPicPr>
          <p:cNvPr id="6146" name="Picture 2" descr="http://www.eamos.cz/amos/koz/img_upload/koz_0885/kravy/Hols_cow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564904"/>
            <a:ext cx="3227512" cy="2299603"/>
          </a:xfrm>
          <a:prstGeom prst="rect">
            <a:avLst/>
          </a:prstGeom>
          <a:noFill/>
        </p:spPr>
      </p:pic>
      <p:pic>
        <p:nvPicPr>
          <p:cNvPr id="6148" name="Picture 4" descr="http://www.crvcz.cz/portals/0/images/marketing/fotogalerie/RS_%C5%A1ampi%C3%B3nka_Libom%C4%9B%C5%99i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5445224"/>
            <a:ext cx="1790328" cy="126581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Přenos genů zajištěn:</a:t>
            </a:r>
          </a:p>
          <a:p>
            <a:pPr marL="571500" lvl="0" indent="-457200">
              <a:buFont typeface="+mj-lt"/>
              <a:buAutoNum type="arabicPeriod"/>
            </a:pPr>
            <a:r>
              <a:rPr lang="cs-CZ" dirty="0" smtClean="0"/>
              <a:t>Dovozem mladých plemenných býků nebo vlastních </a:t>
            </a:r>
          </a:p>
          <a:p>
            <a:pPr marL="571500" lvl="0" indent="-457200">
              <a:buFont typeface="+mj-lt"/>
              <a:buAutoNum type="arabicPeriod" startAt="2"/>
            </a:pPr>
            <a:r>
              <a:rPr lang="cs-CZ" dirty="0" smtClean="0"/>
              <a:t>Dovozem spermatu (inseminační dávky) nebo vlastních inseminačních dávek</a:t>
            </a:r>
          </a:p>
          <a:p>
            <a:pPr marL="571500" lvl="0" indent="-457200">
              <a:buFont typeface="+mj-lt"/>
              <a:buAutoNum type="arabicPeriod" startAt="3"/>
            </a:pPr>
            <a:r>
              <a:rPr lang="cs-CZ" dirty="0" smtClean="0"/>
              <a:t>Embrya </a:t>
            </a:r>
          </a:p>
          <a:p>
            <a:pPr>
              <a:buNone/>
            </a:pPr>
            <a:r>
              <a:rPr lang="cs-CZ" sz="2400" b="1" dirty="0" smtClean="0"/>
              <a:t>Šlechtění</a:t>
            </a:r>
          </a:p>
          <a:p>
            <a:pPr lvl="1"/>
            <a:r>
              <a:rPr lang="cs-CZ" sz="2200" dirty="0" smtClean="0"/>
              <a:t>Je nepřetržitý proces, který zlepšuje vlastnosti na základě výběru nejcennějších jedinců</a:t>
            </a:r>
          </a:p>
          <a:p>
            <a:pPr lvl="1"/>
            <a:r>
              <a:rPr lang="cs-CZ" sz="2200" dirty="0" smtClean="0"/>
              <a:t>Následné využití jedinců k reprodukci</a:t>
            </a:r>
          </a:p>
          <a:p>
            <a:pPr lvl="1"/>
            <a:r>
              <a:rPr lang="cs-CZ" sz="2200" dirty="0" smtClean="0"/>
              <a:t>Genetický zisk ovlivňuje přesnost selekce</a:t>
            </a:r>
          </a:p>
          <a:p>
            <a:endParaRPr lang="cs-CZ" dirty="0"/>
          </a:p>
        </p:txBody>
      </p:sp>
      <p:sp>
        <p:nvSpPr>
          <p:cNvPr id="5122" name="AutoShape 2" descr="data:image/jpeg;base64,/9j/4AAQSkZJRgABAQAAAQABAAD/2wCEAAkGBxQTEhUTExQWFBUUFxcWFBgXFxUUGRcXFxUYFxgVGBgYHCggHBolHBQXITEhJSkrLi4uFx8zODMsNygtLiwBCgoKDg0OGhAQGywkHyQsLDQsLCwsLCwsLCwsLCwsLCwsLCwsLCwsLCwsLCwsLCwsLCwsLCwsLCwsLCwsLCwsLP/AABEIAL0BCwMBIgACEQEDEQH/xAAcAAABBQEBAQAAAAAAAAAAAAAAAQIDBAUGBwj/xABBEAABAwIDBAgDBgUDAwUAAAABAAIRAyEEEjEFQVFhBhMicYGRofCxwdEHFDJCUuEjcoKi8RZikhVTsiQzVHPC/8QAGQEBAQEBAQEAAAAAAAAAAAAAAAECAwQF/8QAIxEBAAICAgICAwEBAAAAAAAAAAERAhIDITFRBBMiQXHBYf/aAAwDAQACEQMRAD8A9qQhC0BCEIBCEIBCFldJdv0sFRNatmLZygNAJcTeBJA3HUoNVCxui3SWjj6Jq0C6Guyva4QWugGOBEHULZUAhCFQISIQKhIhAqEiREOSJEIFSpqEDkJEIFQkQgVCRCBUIQgEIQgEJEqBEIQihCFzHSLpvh8NLGuFaroGNNgd2d4sL2i55IjpyuZ6S9OMLhGOOcVagsGMIN+bhIHx5LynpF01xOLlr35Kf/bp9lp/mMy7xsuaqE6kzwB0UsdjtP7Uca6S0sotOga1rjHNzpv5Lk9s46tXHWVqjqmYx23k84AJ+GkjSROVVqSdJvKjqPcY1gbtQFmbV7N9ju0aFGh92PYqVHl4cTZ5IAyTuIy2Gh79fT18xbExeQhzr5dG7vFe0dCunLMT/BrlrK35Do2oOAnR44b9RvA1A7VCEKoEIQgEiEIBCEIBCEIBCEIBCEIFSShCAlKkQgVCRCBUiEIFRKRCBUIQg8o+1nbOIbW6jsNw+VpM/icTckXvpAjgV5o3EEzPfOi+hulnRahj6Qp1pDm3pvbZzD8COIPobryHbH2U7RYSKXVV27i14pu7y2pAHg4rNK5V9Qa8b25qB1U77d/01Um2sM/D1DRqMq0nA3a+wmBJZxaf1DdHCVn9bCg09n4lrC6QQSOy/I2plIcCYa4xJEjNqOV1FiqzXvc4CAdBYbomBaTrHNUTXSCrNkFyk6NFM+roqrLKR7rKjuujn2l4rDtDKgbiGCzc5cHgcOsvI7we9dbs77WqDjFei+kD+ZrhVA7xDT5ArxdhUrRNkH0Xsrphg8Q4tpV2kgZjmDqYAJDRd4A1IEc1H/rfASR95bIMfhfFuBywRzXz+xgCna2VbKfQ2G6RYSpAZiaJJ0HWMB/4kytML5pFNWcJtCtSjq6tRkaZXub6ApZT6NQvC6XTLHjTEO8Qx3xar1Dp5j2mTVa/k6myP7QD6oPZkLyvD/abiB+OjSd/LnZ8S5auH+0xp/FhnD+WoHX8WhEd+hcOz7R6e/D1BwhzD9FNS+0XDn8VKu3+lh//AEg7JC5mn06wZ/M9vfTf8gVZp9L8G7St506o9S2EG6hY/wDqfCa9e2OPajzhN/1Xg/8A5FPxJHxCDaQskdJcHE/eqEf/AGsB8plT0dtYd5AbiKLidAKjCT3CVRfQoaWKY4kNe1xGoDgSPAFSoFQkQgVCRCADxxCY/ENGrgPELgGVDGpQ48yjOz0NrgdClXn7MS4WDiPEqWnj6jfwvd5obO1xOHZUGV7GvHBzQ4eRXP4zoDs6oCDg6LZ30x1R7waZEFZ3/Vq2ucpX7XrRHWH0+KUbPLvtI6B/9ONN9J7qlGqXNl4EscLhpc2xkZosPwFcfRbC9t6Q58Xh6lCo6Q8Wnc4Xa7wIHqvF30y1xa6xaSCOBBghZmFibKHJ8KOU5hRpI1WaTVBSCssQOY1SOrZe9RueoA0kyirQcVNSadSoaRUudBaaOacXhUzUTc90F+nXaUorDcSCs0kgyFLnm+9BadWfucQoXYip+o+ZQKtkgqSintxtX9ZSYrHODYc4meJTKlQC6x8ZXzORG9s/abm6GWnUfstAvY+4ty3eC4+jXLVeo4xQiW+cIO5NOHhVKWN5qX76EWz3sHiNCIstzo500xGEIa93W0JgtdqyTq12o7rjuXL18XwVN+0TeN3qqkvpbC4ltRjajHBzHgOaRoQVKvO/sc2uKlCrRvNJwc0cGv3D+oHzXoa0wVCRCo80ZjGmNZI8E2njRFwVk08SI+CKdcazZc7lhude3SRxKfutCwxVBuLce5PG0IiHGNysZSjaEpVQwe0MxhytNrtJiRKuwlleb9PdlGnW64DsVTfk8C/mBPmvSMw3KrtTAtr0n0nzDhrvB3OHMG6SsTTxouspKNwm4zDupVHU3iHMJB+o5EX8UuEFisuq3SCke5RGsALapjHcVRJE6o6yEPfZVjVUVbbVUwes7rU9uIQaGdNLlW66EpegsB6TrIUObgmmoqix1iUPVcVAkc9RS4iqqYS1KqjBREoCl6lLQCsEoIGVC3VOGKkqPEmypOMWHiguVsROiXCtzGOKr0wp6boBPv39FJV6N9jGK6v7y7LMimAZ0u4kfBeos2yzeCPVeV/ZlTy4d7j+apHg1rfmSuwFULrFU5TM27BmLYdHDzUnWDiPMLjDWhN+8q0bODHZPH5pQQOK3j0Sqm+dlu9K7ojVP52+Tlx+3D2v15emCyJsSpKrTraCtsdE6v6mf3fRMd0Tr6Zmf3fRPsw9mmXpjMfl8fBWMLiIOa1lef0Sr/qYfP6Jf9K4jTseZ+iTyYezTL0WjtDe6B74KzTxTTcH5qu3orX3lnm76Kan0bxAsHMA73fRZnkj9SaZenFfaFhA5zK7YuMj45fhPlI8AuQoVbkFet43oZVqMLC6nBGsu13HTivJ8Vhix5a4Q5ji1w5tMEehVjKJ8S1ETEdjMJU7RvVE6q1ntC0patSbBQv7KsU2qLGU9EEDSkJU7WJC1AjHKxTqKqVJTQTOf3pubvSZgmPqqiQlMe9QF6aXqB5KG6qMOTwUF1hhI+tCrmsq1SpKCd9eVG0ptNqt0qY1QDVr9H8EK1anTN2uzT3Bp+al6FbB++Yrq9Gta57zyEADxc5vqt77O9mH7y4mD1JycQSXG45dgrEy3EOn2dhGYRv3cEuyGSTFy7tbuEgeCtNxrDPBPx2watSo92ZgDnEjXSbDThCjZ0cqj8zPX6K/Zj7cZwyvwc/FMAsmjGjig9Hatpc023SPkn/9Bfwb/wAipPLj7NMvSvSxFSImeKfTxtUf5RMaJ6+e67K7toVw4AAkcZUrsdWmwt3p2ZEobHMxdUjh4pjcZWk/VOzIBRdiOx9UAakk6Ap7sdU+l0zMkc9SjYhxtYnSPFef/aBs+Kwr7q1nfztGvi2PIr0IFZnSfAfeMO+mPxAZ2fzNuPMS3xXTjy1ySZuHl+G2e+qXOptzCm3PUuLNBALo3xI0Q5oBUmw8c+jUIZB65rqLgbWqQ3XdBg+CqPrQSCLgwQdxG4r3wye98dykoUnVnBlMZnai4GnMqk51l0fRPC5P4pgTYTrl5eI9FnPPWLXGLlTr7DxLCGuoVJd+HKM4PcWyFVxeAq0v/cpVKY0lzHNHdJEFetYfabcmuigO226E/MHwXL729HkBSypNqZm1qmcQ4ucTGhkkyOV1Wzr0RLmUuUbnpSUwhAhKJSFAUEjAdy28N0brPyXpNzgEZqrGRIkAhxkFanRnovJbUxFm6hmpNrF4FwNLa8YXaU9kNqmLEd0Bcc+WpqHXDjvy8qx2z30XupVG5XtNxr3EEWIO4hQUsNJ48l6Nj9n0xi2YPEN/gvA6l4s+m8z+F36SbZTInKYXTdFehNLCOL3RVqBxNNxBGVhAjszGexvzW4z6ZnDt41lQ6wXpfT7oUwMqYugRTyjNUp6NPFzeBvpp3Ly5zpstRNpMU9U+xbC5RWqkfjLWD+Vskx4n0XSYXZgw+LxT2iGviqBG/K+f7sx8VU6FYVtGjTZNwL2M5jc34TK29o1r1D/tb/cQPqvPOV29GmuPah96qAfiTG4qtOupA/dRgoD153HZM7F1L9pMZjKgESmgpZCibKwqW096ISg6/RGWePFc3MQEg1lJlAHvcnl4FvBLDHGLp7R8FHG7mnNd5+/2WgqUt0SU3AapOskjnCKm/wAKM8efyULqqDVn34ohj8HSNRtUsb1jQQ18QQCIg8Rc68VZ6Z9CKGKpmqxvVVg1z5ptb/EJaSGvG+XRfXVQsqfi0592i7bCUz1bCf0t/wDEL1cGUz03E3FPmCmwuLQNXEAeJhek4LZIcQwCGgRPID9lkY3o4aW1xQA7LqnWsj/tkl8eGUjwXodTDBgPcfW3zW+btrHqJZOH2bSb+Wf5iT320VoU2wQGADhlCQC/w81I1eLy5XMsvHbGoVmw+mO8WjmIXKY77P3XNGoDwDgR4Su7II+HkdfinMduldMM8sfEq8fxuwMTSnNSdA3tGYeiziO+V7ix8+Q8eKp43YeGrAmpRpud+qAHd2dsFdsfkT+4HjCkw7y1wc3UXBgGDxuvScX0Gw7jLC6n/tkuHmTPqnYPoXhmHtF7yL9qAP8AjC39+Ih6LsrOotNWpOYy2buy7pO/j4rttn1WtAjxA+Sx6ez6UzlEjQmTHjKsVKJZenoPy/MfRcN4t2xzjwu7awDa7O0JIMtP5mEXB5OmFsbHqmpTBP4hZ3ePcrk6m0AbEX37jp7stnoriwXVGDk7zsfgPNbxnt2yiJxts43CCpTfTfdj2lrhxBELwfZOy3NxYp1GkFjnWcCMwaSAROoJGq+gIXlu29o59rvadKLBTbz7IqE/3keC6RM9w5xF5R/XY4GpkAbyHMpa1XPTfUGhe1g5hocJ8SCVlF7nNflMPLXZDwMG616GHyYVtPQNDLb5A1XCZ6debxKk1oSthK9NAE23a9/uVx/bwlJ9beKM6a9vD3okyninRYFglcLSeSjrnSOA9wpCZC5bJYBjd4SmE+l/T9kYh0GJ5GLqv97BkDdqecqxJaVrjvTqbzrFx7nyTWvluYDut74JetAkmRaRu1t9VqyznOAgDhfmbD33Js6Hh9VTZWl3LeYsNfop6VTNG73H1SZSzy229Jlm3l9E/fY/mKc2nfdb/KzEiNtHXmF3uAk02/yiPILiwP3XT7IxM0Wje2x8NPSF6fjT3MOmB+OpcdeKwtot7Lt2keYWhjsSesyiSInz3+izdrDSd5Pw/ddOXKNZdJmolQkDw/ZJPxumoqOHvcF494hws97tR7skI05wEpaSnQruG/WPBGae6eCXLMJ4pXvw9dybrZr7iRzlQVtBxGv7+asVBAHG8+KZlNx435puloKDbjdP7q09/vzhV5Itvg/585TGVNLa+nApGVESbUph7b2Jm83Ch6F5+uFUuBa4Pp79QdfNsK61ltPkn0KYYAGANDbgAQOO7mt48lN45zEU7IMtPkvJOmmxq1PaL67ab3tqZHy1jnAEMDHNJaNezPivX9nuGUHiEm0KhaMzdNT3fVey67dnnGx5IN+1p52Xb4DDNe0zzB7tFzlHDRXfUA/HJPIm5jzXR7OaRI5/ELzQ63tDExmHcx5adxieInUe96gzcLWHhK6DbOHsHkEOA13Hd56LBqtOmm736rGcay8eUVJhFve9K1pO8+XCySpTvHdCU1efoucSyrUqThYtJMTa9u9MfSfBLQ7XSPfsq0ahaR26h/pBHwQ7FTB7RB5cdBos0VCPI4/ibvFtPYUjWj9Ovu6d10gEkmbaA2PFWDG4k+USs0aqxHLhu5fumPgxPkdxspqteBc38kUnGAS23K97fRXtaQ9W3SOfn7Kc2iNQI3acPYVptNxEhundp4q0yiSJIA3bj3TzVqymWXAE2M8EcN3xWk5jQJn0HxTHObwO7xTX/q0pOeI7+AldJ0XZNEmCJeYm1gAsl47u+foCuqwFMMpNaLWmP5r/ADXf4+P5W1jj2wyf/VPbFhT4Wtl3/wBSodIqZlkA/mmPBbODvWrEydGgec/+Kq7cZAaQRv8AXRdMo/Cf7/qzH4y5Ou94dAYSDvAMJa1MkXBHvRamQN/M3wZy9E8NMGHTu7UBeRy1ZTXFsw0m3epxUJH4T8SO9WsRTzANJtymbabuSrswdMO1eCbC5+RUo1LTcZ0cJtYa+4UsuNoI33VmnSFu1Ft509FHUGtwRE7x/nRNWtUVVjrW77T3JgpG88lM2o0mRGk6kp7a48PfpcpRSoXOG4nwmN/zTXT+k+R8VeOJAtGvue5NqV2xfnxcd/vxSoNYVHPIEwTp+8Ku/FdnR2oGhsT8vqtRtVu8emvohuLbMXtx8kqEqHQbNfno03aAtHfoq23scBTi8uMd8CfkFpU6X8NjdLAnxusLbFTtQPy28d/vkvdyzXG6z4UsFUmxEcPfcugwh0PEBYlIgRIIJMX8PqtfDmwXHCemuOeqab4qUy07wY5ELh8RXioWGZ96Fdqx8HhJkLndr2fOUnnbcYha5ovG3POGZVdYQD3b0zrSNGmO4q07ET+Wd4uNU37yP93hovL0xRzaU6tPsKMkXsBEz2v2KBWzXzeqYawP5vOTfirTVQkFJriJ5fJP6oRAsO4Qml1/xA7ju36qMZzNyLTu8LpqUcKY3GBe0e/ZUznN4z4n4KGTvi/Oe/3ySEE7yLcdEpKTFzSBb438/eqa6o2OCz3YsUiQSZg8SNDrE/4QcWMw11GaTcHgBF1YwmUuGpnA08L+o8k4kTebxvWc3FzIBcY1hs89S757lE8BxJJIFiSYBA1A4cPILcca22cJhOseGhuut9BOvvitfpLtf7tTL2sNQmzWt1NuInsgX0XDHaTqdmyBxJgk7iRw0Pgpqm2atZsOLYGhbqPEiAdL8l145jCJajPGHabJqTQdVAOZ4zRMkEicp5/uuUwuNxL6h+8MptYZIAJzN0ygzbjdZGFr4mk5xoVg2SJDjIMR+WIkwZKuV9rPk9blLyLloMd0QTw9VrLKJx1xWcorppCtrH1m9krW5r5SLxfLpx98lnUK1TeIsTF3W792uhT249ogHW5N4tOg5QTfdIXn+rJi4aRp7vW27gnwBf018oVI4gC4gzukSNeJ0trySfe4IOVzr34jfv8AlxWda6VezAgXHjIjzCiNQNMGeFhOgEqpT2hJILS20iRx3iw4eic+sYk6HfJvYzonS9Lx9+IUeWN3jHcs2mSdG5d0mbmLEHU8fBWjiCAADfThbSPfBTpnpM+qAbNIFtxA9yoXYgkQ1odbjE8tNUw135pnfvFojclbieZO4/W9uCFJKFd95plpgAdoa6WjvU2zqTqlVjC2xPaOsAXPISFQq0wTIzDyFhz3rquirOwaj9/ZE8Bc27/gunHG+VLGNy18VVDQ5x0AJ8ty4uriJkzJJJ3b/wB10fSSsMoZIGci/IfvC5d1IHsw3Ke8EFdPkZd01mmo1SXN7x46GQd+q3cJdvcsTZFHttFgJJtOg/cLUFbq3idHGI+anFHVtcceWhiLstq0yPC/wKyca8FzrSD8d4WlVrZb6tN7bx9fosLGsaCLmDdpBPDKDytqOK1yT0mRrQCJGouRaD7hRDHN/T5hwTRSbYTPe6OWuiY4j9E+P7LzXTBRReNC2x4zp3J9Uxq4DQXI14281Dh3kgX3tGnGfhfzS1HTre/fpxlNi4PYNL6nmTbfASVKjAAMpMkTDTr9JKbnMybqChUMNm9vndJyojKD6uJZAJbGnGeR0TGY1j4aJjlI4Ad6dTfIuOam6qSGzEWFhwlWMpktXwWBowQA4jNmv2jJibm+4JamDaIDTEmYjirf3XXtG3zEm/gm9Q2xuYAOuuh+JWtpOkTsM615taRJmN1+aZWwbwCGw42IB0J4XFtfNT4mjlFidXAepnzEqE0u1Mm9+Glvfcm1E0zxSqFha5lNwjdLTppMmT5KpS2aXXNt0dknWwkCD3kbgtrDtBibzGvHSf7lYGsDf7+R80jOZZ1iWDW2MBZpIndY9oyLgC8qzQwvZiQ46CbwPIGwK1Gy4EzB7hxIULn23DKTaNYg380nKSoVKmHeGua2ADYwYM33ie6+vBRDZjwAA8iQA51iTlneOXz1WsGHLruUlMdkg3HOU3laiWZQphtRzpNzpltfw1glWxWAvqO6N9wPe5S2BgCDa953Dem1nkAAwfDvPyTY8KlRuaZdMbiN1/WxTiyGwTxGhOn+VaYM14Fyfnp5eqc4Xzenp81BSptNyNZ0/pg23aDzShu8gTfiZsP3UriQSJ598wbppd2o5g2te4+Sz5RE+sZEix33529CnG2gHx46JcUDkgOIta+hJF/7kxj/ABiw8gLlJW1ihUGYB1myQSBJ4/L1W5V27TY1opMkC0HWI175+a5+m8uBBOmmlu0VB15zZTeQBNxq6PHit4ck4+FxzpJWxWIq1M1UgCRkbwG/mYKCx2uZu615kn4q0ykMxcdWm3xunnDNEQLwDPC37KTO3cpM32NnPdTLnSCTYHgLbp+io18NUqVRVqVXAiSGCzIgEaXJV2nS7teA5Kua5DstjBAuJ1j6qxnOMVDUZ1FLmHxDqbG0wQWtaAAZMCYAk9ya15NrEcOZOvqk60jhpOiG4lwm+l9Of7qXflmzKhdJOWwPgbgDynTmlFXmEra7p15+se+5Pyk7/QKU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5124" name="Picture 4" descr="http://www.plemko.cz/wp-content/uploads/2012/09/ranneslov-dcera-463-lady-300x2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509120"/>
            <a:ext cx="2857500" cy="20193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Koncepce šlechtění H:</a:t>
            </a:r>
          </a:p>
          <a:p>
            <a:pPr lvl="1"/>
            <a:r>
              <a:rPr lang="cs-CZ" sz="2200" dirty="0" smtClean="0"/>
              <a:t>Orientace je zaměřena na ukazatele zdraví </a:t>
            </a:r>
          </a:p>
          <a:p>
            <a:pPr lvl="1"/>
            <a:r>
              <a:rPr lang="cs-CZ" sz="2200" dirty="0" smtClean="0"/>
              <a:t>Zvyšování odolnosti proti mastitidám</a:t>
            </a:r>
          </a:p>
          <a:p>
            <a:pPr lvl="1"/>
            <a:r>
              <a:rPr lang="cs-CZ" sz="2200" dirty="0" smtClean="0"/>
              <a:t>Zlepšení stavu končetin</a:t>
            </a:r>
          </a:p>
          <a:p>
            <a:pPr lvl="1"/>
            <a:r>
              <a:rPr lang="cs-CZ" sz="2200" dirty="0" smtClean="0"/>
              <a:t>Prodloužení dlouhověkosti</a:t>
            </a:r>
          </a:p>
          <a:p>
            <a:pPr>
              <a:buNone/>
            </a:pPr>
            <a:r>
              <a:rPr lang="cs-CZ" sz="2400" b="1" dirty="0" smtClean="0"/>
              <a:t>Selekční program:</a:t>
            </a:r>
          </a:p>
          <a:p>
            <a:pPr lvl="1">
              <a:buNone/>
            </a:pPr>
            <a:r>
              <a:rPr lang="cs-CZ" sz="2200" dirty="0" smtClean="0"/>
              <a:t>	U krav se zjišťuje:</a:t>
            </a:r>
          </a:p>
          <a:p>
            <a:pPr lvl="1"/>
            <a:r>
              <a:rPr lang="cs-CZ" sz="2200" dirty="0" smtClean="0"/>
              <a:t>Původ</a:t>
            </a:r>
          </a:p>
          <a:p>
            <a:pPr lvl="1"/>
            <a:r>
              <a:rPr lang="cs-CZ" sz="2200" dirty="0" smtClean="0"/>
              <a:t>Mléčná užitkovost – kg mléka, obsah tuku, bílkovin a laktózy v % </a:t>
            </a:r>
          </a:p>
          <a:p>
            <a:pPr lvl="1"/>
            <a:r>
              <a:rPr lang="cs-CZ" sz="2200" dirty="0" smtClean="0"/>
              <a:t>Obsah somatických buněk</a:t>
            </a:r>
          </a:p>
          <a:p>
            <a:pPr lvl="1"/>
            <a:r>
              <a:rPr lang="cs-CZ" sz="2200" dirty="0" smtClean="0"/>
              <a:t>Dojitelnost – u dcer testovaných býků</a:t>
            </a:r>
          </a:p>
          <a:p>
            <a:pPr lvl="1"/>
            <a:r>
              <a:rPr lang="cs-CZ" sz="2200" dirty="0" smtClean="0"/>
              <a:t>U matek býků – absolutní minutový výdojek</a:t>
            </a:r>
          </a:p>
          <a:p>
            <a:pPr lvl="1"/>
            <a:r>
              <a:rPr lang="cs-CZ" sz="2200" dirty="0" smtClean="0"/>
              <a:t>Reprodukční vlastnosti</a:t>
            </a:r>
          </a:p>
          <a:p>
            <a:endParaRPr lang="cs-CZ" dirty="0"/>
          </a:p>
        </p:txBody>
      </p:sp>
      <p:pic>
        <p:nvPicPr>
          <p:cNvPr id="4098" name="Picture 2" descr="http://www.agropress.cz/img/plemena/mlecna/holstein/holstein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484784"/>
            <a:ext cx="2598874" cy="19708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lvl="1"/>
            <a:r>
              <a:rPr lang="cs-CZ" sz="2200" dirty="0" smtClean="0"/>
              <a:t>Ranost – věk při </a:t>
            </a:r>
            <a:r>
              <a:rPr lang="cs-CZ" sz="2200" smtClean="0"/>
              <a:t>prvním zapuštění</a:t>
            </a:r>
            <a:endParaRPr lang="cs-CZ" sz="2200" dirty="0" smtClean="0"/>
          </a:p>
          <a:p>
            <a:pPr lvl="1"/>
            <a:r>
              <a:rPr lang="cs-CZ" sz="2200" dirty="0" smtClean="0"/>
              <a:t>Průběh porodu</a:t>
            </a:r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3074" name="Picture 2" descr="http://www.plemko.cz/wp-content/uploads/2010/04/a5_resi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6251848" cy="446225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Selekce:</a:t>
            </a:r>
          </a:p>
          <a:p>
            <a:pPr lvl="1"/>
            <a:r>
              <a:rPr lang="cs-CZ" sz="2200" dirty="0" smtClean="0"/>
              <a:t>Selekce na produkci mléka</a:t>
            </a:r>
          </a:p>
          <a:p>
            <a:pPr lvl="1"/>
            <a:r>
              <a:rPr lang="cs-CZ" sz="2200" dirty="0" smtClean="0"/>
              <a:t>Selekce na ekonomicky významné ukazatele</a:t>
            </a:r>
          </a:p>
          <a:p>
            <a:pPr lvl="1"/>
            <a:r>
              <a:rPr lang="cs-CZ" sz="2200" dirty="0" smtClean="0"/>
              <a:t>Plemenná hodnota pro plodnost, dlouhověkost, průběh porodu</a:t>
            </a:r>
          </a:p>
          <a:p>
            <a:pPr lvl="1"/>
            <a:r>
              <a:rPr lang="cs-CZ" sz="2200" dirty="0" smtClean="0"/>
              <a:t>Selekce se provádí na základě selekčního indexu – pro býky selekční index SIH, pro krávy SIH-K</a:t>
            </a:r>
          </a:p>
          <a:p>
            <a:pPr lvl="2">
              <a:buFont typeface="Wingdings" pitchFamily="2" charset="2"/>
              <a:buChar char="q"/>
            </a:pPr>
            <a:r>
              <a:rPr lang="cs-CZ" sz="2000" dirty="0" smtClean="0"/>
              <a:t>Podíl jednotlivých znaků:</a:t>
            </a:r>
          </a:p>
          <a:p>
            <a:pPr lvl="3">
              <a:buFont typeface="Wingdings" pitchFamily="2" charset="2"/>
              <a:buChar char="Ø"/>
            </a:pPr>
            <a:r>
              <a:rPr lang="cs-CZ" sz="1800" dirty="0" smtClean="0"/>
              <a:t>Produkce 49 %</a:t>
            </a:r>
          </a:p>
          <a:p>
            <a:pPr lvl="3">
              <a:buFont typeface="Wingdings" pitchFamily="2" charset="2"/>
              <a:buChar char="Ø"/>
            </a:pPr>
            <a:r>
              <a:rPr lang="cs-CZ" sz="1800" dirty="0" smtClean="0"/>
              <a:t>Reprodukce 12 %</a:t>
            </a:r>
          </a:p>
          <a:p>
            <a:pPr lvl="3">
              <a:buFont typeface="Wingdings" pitchFamily="2" charset="2"/>
              <a:buChar char="Ø"/>
            </a:pPr>
            <a:r>
              <a:rPr lang="cs-CZ" sz="1800" dirty="0" smtClean="0"/>
              <a:t>Zevnějšek 25 % (končetiny, vemeno)</a:t>
            </a:r>
          </a:p>
          <a:p>
            <a:pPr lvl="3">
              <a:buFont typeface="Wingdings" pitchFamily="2" charset="2"/>
              <a:buChar char="Ø"/>
            </a:pPr>
            <a:r>
              <a:rPr lang="cs-CZ" sz="1800" dirty="0" smtClean="0"/>
              <a:t>Somatické buňky 7 % (zdraví vemene)</a:t>
            </a:r>
          </a:p>
          <a:p>
            <a:pPr lvl="3">
              <a:buFont typeface="Wingdings" pitchFamily="2" charset="2"/>
              <a:buChar char="Ø"/>
            </a:pPr>
            <a:r>
              <a:rPr lang="cs-CZ" sz="1800" dirty="0" smtClean="0"/>
              <a:t>Dlouhověkost 7 %</a:t>
            </a:r>
          </a:p>
          <a:p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41</TotalTime>
  <Words>409</Words>
  <Application>Microsoft Office PowerPoint</Application>
  <PresentationFormat>Předvádění na obrazovce (4:3)</PresentationFormat>
  <Paragraphs>107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sablona_prezentace_dum_nj</vt:lpstr>
      <vt:lpstr>Chovný cíl a plemenný standard holštýnského skotu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Chovný cíl a plemenný standard holštýnského skotu</dc:title>
  <dc:creator>Administrator</dc:creator>
  <cp:lastModifiedBy>verys</cp:lastModifiedBy>
  <cp:revision>39</cp:revision>
  <dcterms:created xsi:type="dcterms:W3CDTF">2014-02-16T16:22:39Z</dcterms:created>
  <dcterms:modified xsi:type="dcterms:W3CDTF">2014-09-18T07:44:37Z</dcterms:modified>
</cp:coreProperties>
</file>