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5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9" r:id="rId11"/>
    <p:sldId id="267" r:id="rId12"/>
    <p:sldId id="268" r:id="rId13"/>
    <p:sldId id="260" r:id="rId14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cut thruBlk="1"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vt.pi.gin.cz/vuztweb/print_preview.php?menuid=48" TargetMode="External"/><Relationship Id="rId2" Type="http://schemas.openxmlformats.org/officeDocument/2006/relationships/hyperlink" Target="http://www.esf2013.com/cz/artikelen/priklad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eskatelevize.cz/porady/1095970013-chcete-me/4077-serial-o-hospodarskych-zviratech/" TargetMode="External"/><Relationship Id="rId5" Type="http://schemas.openxmlformats.org/officeDocument/2006/relationships/hyperlink" Target="http://ww1.agro-merin.cz/Article.asp?nDepartmentID=44&amp;nArticleID=37&amp;nLanguageID=1" TargetMode="External"/><Relationship Id="rId4" Type="http://schemas.openxmlformats.org/officeDocument/2006/relationships/hyperlink" Target="http://www.agrico.cz/reference/ponedraz-s-r-o-82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b="1" dirty="0" smtClean="0"/>
              <a:t>Výživa a krmení prasnic</a:t>
            </a:r>
            <a:endParaRPr lang="cs-CZ" b="1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Březen, 2014</a:t>
            </a:r>
            <a:endParaRPr lang="cs-CZ" sz="18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mg.ceskatelevize.cz/program/porady/1095970013/foto09/210572221300020_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7620000" cy="4162426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323528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Stupně kondice prasnic:</a:t>
            </a:r>
          </a:p>
          <a:p>
            <a:pPr>
              <a:buNone/>
            </a:pPr>
            <a:endParaRPr lang="cs-CZ" dirty="0" smtClean="0"/>
          </a:p>
          <a:p>
            <a:pPr lvl="1"/>
            <a:r>
              <a:rPr lang="cs-CZ" sz="2200" b="1" dirty="0" smtClean="0"/>
              <a:t>0 – označuje se jako vyhublá</a:t>
            </a:r>
          </a:p>
          <a:p>
            <a:pPr lvl="2"/>
            <a:r>
              <a:rPr lang="cs-CZ" sz="2000" dirty="0" smtClean="0"/>
              <a:t>Sedací hrboly vyčnívají, hluboké propadliny kolem ocasu, žebra jednotlivě viditelná</a:t>
            </a:r>
          </a:p>
          <a:p>
            <a:pPr lvl="2"/>
            <a:endParaRPr lang="cs-CZ" sz="2000" dirty="0" smtClean="0"/>
          </a:p>
          <a:p>
            <a:pPr lvl="1"/>
            <a:r>
              <a:rPr lang="cs-CZ" sz="2200" b="1" dirty="0" smtClean="0"/>
              <a:t>1 – chudá</a:t>
            </a:r>
          </a:p>
          <a:p>
            <a:pPr lvl="2"/>
            <a:r>
              <a:rPr lang="cs-CZ" sz="2000" dirty="0" smtClean="0"/>
              <a:t>Sedací hrboly zřetelné, propadliny kolem ocasu, hrudní koš méně znatelný</a:t>
            </a:r>
          </a:p>
          <a:p>
            <a:pPr lvl="2"/>
            <a:endParaRPr lang="cs-CZ" sz="2000" dirty="0" smtClean="0"/>
          </a:p>
          <a:p>
            <a:pPr lvl="1"/>
            <a:r>
              <a:rPr lang="cs-CZ" sz="2200" b="1" dirty="0" smtClean="0"/>
              <a:t>2 – mírná</a:t>
            </a:r>
          </a:p>
          <a:p>
            <a:pPr lvl="2"/>
            <a:r>
              <a:rPr lang="cs-CZ" sz="2000" dirty="0" smtClean="0"/>
              <a:t>Sedací hrboly překryty, žebra překrytá, ale hmatatelná</a:t>
            </a:r>
          </a:p>
          <a:p>
            <a:endParaRPr lang="cs-CZ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lvl="1"/>
            <a:r>
              <a:rPr lang="cs-CZ" sz="2200" b="1" dirty="0" smtClean="0"/>
              <a:t>3 – dobrá</a:t>
            </a:r>
          </a:p>
          <a:p>
            <a:pPr lvl="2"/>
            <a:r>
              <a:rPr lang="cs-CZ" sz="2000" dirty="0" smtClean="0"/>
              <a:t>Sedací hrboly při silnějším tlaku hmatatelné, hrudní koš neznatelný</a:t>
            </a:r>
          </a:p>
          <a:p>
            <a:pPr lvl="2"/>
            <a:endParaRPr lang="cs-CZ" sz="2000" dirty="0" smtClean="0"/>
          </a:p>
          <a:p>
            <a:pPr lvl="1"/>
            <a:r>
              <a:rPr lang="cs-CZ" sz="2200" b="1" dirty="0" smtClean="0"/>
              <a:t>4 – tučná</a:t>
            </a:r>
          </a:p>
          <a:p>
            <a:pPr lvl="2"/>
            <a:r>
              <a:rPr lang="cs-CZ" sz="2000" dirty="0" smtClean="0"/>
              <a:t>Sedací hrboly nelze nahmatat, ani žebra</a:t>
            </a:r>
          </a:p>
          <a:p>
            <a:pPr lvl="2"/>
            <a:endParaRPr lang="cs-CZ" sz="2000" dirty="0" smtClean="0"/>
          </a:p>
          <a:p>
            <a:pPr lvl="1"/>
            <a:r>
              <a:rPr lang="cs-CZ" sz="2200" b="1" dirty="0" smtClean="0"/>
              <a:t>5 – </a:t>
            </a:r>
            <a:r>
              <a:rPr lang="cs-CZ" sz="2200" b="1" dirty="0" err="1" smtClean="0"/>
              <a:t>přetučnělá</a:t>
            </a:r>
            <a:endParaRPr lang="cs-CZ" sz="2200" b="1" dirty="0" smtClean="0"/>
          </a:p>
          <a:p>
            <a:pPr lvl="2"/>
            <a:r>
              <a:rPr lang="cs-CZ" sz="2000" dirty="0" smtClean="0"/>
              <a:t>Sedací hrboly nelze vidět, vzhledem k tuku</a:t>
            </a:r>
          </a:p>
          <a:p>
            <a:endParaRPr lang="cs-CZ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2014-03-30]. Dostupné z: </a:t>
            </a:r>
            <a:r>
              <a:rPr lang="it-IT" sz="1200" dirty="0" smtClean="0">
                <a:hlinkClick r:id="rId2"/>
              </a:rPr>
              <a:t>http://www.esf2013.com/cz/artikelen/priklady/#.Uzhoqak-F8g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2014-03-30]. Dostupné z: </a:t>
            </a:r>
            <a:r>
              <a:rPr lang="it-IT" sz="1200" dirty="0" smtClean="0">
                <a:hlinkClick r:id="rId3"/>
              </a:rPr>
              <a:t>http://svt.pi.gin.cz/vuztweb/print_preview.php?menuid=48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2014-03-30]. Dostupné z: </a:t>
            </a:r>
            <a:r>
              <a:rPr lang="it-IT" sz="1200" dirty="0" smtClean="0">
                <a:hlinkClick r:id="rId4"/>
              </a:rPr>
              <a:t>http://www.agrico.cz/reference/ponedraz-s-r-o-82.html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2014-03-30]. Dostupné z: </a:t>
            </a:r>
            <a:r>
              <a:rPr lang="it-IT" sz="1200" dirty="0" smtClean="0">
                <a:hlinkClick r:id="rId5"/>
              </a:rPr>
              <a:t>http://ww1.agro-merin.cz/Article.asp?nDepartmentID=44&amp;nArticleID=37&amp;nLanguageID=1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2014-03-30]. Dostupné z: </a:t>
            </a:r>
            <a:r>
              <a:rPr lang="it-IT" sz="1200" dirty="0" smtClean="0">
                <a:hlinkClick r:id="rId6"/>
              </a:rPr>
              <a:t>http://www.ceskatelevize.cz/porady/1095970013-chcete-me/4077-serial-o-hospodarskych-zviratech/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</a:t>
                      </a:r>
                      <a:r>
                        <a:rPr lang="cs-CZ" sz="1400" b="1" dirty="0" smtClean="0"/>
                        <a:t>Výživa a krmení prasnic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smtClean="0">
                          <a:latin typeface="+mj-lt"/>
                        </a:rPr>
                        <a:t>52_1_S1_0906_D30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Výživa prasnic</a:t>
            </a:r>
          </a:p>
          <a:p>
            <a:pPr marL="342900" lvl="1">
              <a:buClr>
                <a:schemeClr val="accent1"/>
              </a:buClr>
              <a:buNone/>
            </a:pPr>
            <a:r>
              <a:rPr lang="cs-CZ" sz="2400" b="1" dirty="0" smtClean="0"/>
              <a:t>	Cílem krmení je:</a:t>
            </a:r>
          </a:p>
          <a:p>
            <a:pPr lvl="1"/>
            <a:r>
              <a:rPr lang="cs-CZ" sz="2200" dirty="0" smtClean="0"/>
              <a:t>Dosáhnout optimálního počtu a hmotnosti odstavených selat</a:t>
            </a:r>
          </a:p>
          <a:p>
            <a:pPr lvl="1"/>
            <a:r>
              <a:rPr lang="cs-CZ" sz="2200" dirty="0" smtClean="0"/>
              <a:t>Dosáhnout minimálních nákladů na produkci masa jatečných prasat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Opatření:</a:t>
            </a:r>
          </a:p>
          <a:p>
            <a:pPr lvl="1"/>
            <a:r>
              <a:rPr lang="cs-CZ" sz="2200" dirty="0" smtClean="0"/>
              <a:t>Zkrmovat optimální krmné dávky</a:t>
            </a:r>
          </a:p>
          <a:p>
            <a:pPr lvl="1"/>
            <a:r>
              <a:rPr lang="cs-CZ" sz="2200" dirty="0" smtClean="0"/>
              <a:t>Přesná evidence krmiva</a:t>
            </a:r>
          </a:p>
          <a:p>
            <a:pPr lvl="1"/>
            <a:r>
              <a:rPr lang="cs-CZ" sz="2200" dirty="0" smtClean="0"/>
              <a:t>U prasnic udržovat optimální zdravotní stav</a:t>
            </a:r>
          </a:p>
          <a:p>
            <a:pPr lvl="1"/>
            <a:r>
              <a:rPr lang="cs-CZ" sz="2200" dirty="0" smtClean="0"/>
              <a:t>Včasné a správné zapouštění</a:t>
            </a:r>
          </a:p>
          <a:p>
            <a:pPr lvl="1"/>
            <a:r>
              <a:rPr lang="cs-CZ" sz="2200" dirty="0" smtClean="0"/>
              <a:t>Správný odchov prasniček a kanečků</a:t>
            </a:r>
          </a:p>
          <a:p>
            <a:endParaRPr lang="cs-CZ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Technika krmení:</a:t>
            </a:r>
          </a:p>
          <a:p>
            <a:pPr lvl="1"/>
            <a:r>
              <a:rPr lang="cs-CZ" sz="2200" dirty="0" smtClean="0"/>
              <a:t>Normované krmení dle fyziologického stavu a počtu selat</a:t>
            </a:r>
          </a:p>
          <a:p>
            <a:pPr lvl="1"/>
            <a:r>
              <a:rPr lang="cs-CZ" sz="2200" dirty="0" smtClean="0"/>
              <a:t>Krmíme 2x denně</a:t>
            </a:r>
          </a:p>
          <a:p>
            <a:pPr lvl="1"/>
            <a:r>
              <a:rPr lang="cs-CZ" sz="2200" dirty="0" smtClean="0"/>
              <a:t>Krmnou dávku podáváme individuálně nebo skupinově</a:t>
            </a:r>
          </a:p>
          <a:p>
            <a:pPr lvl="1"/>
            <a:r>
              <a:rPr lang="cs-CZ" sz="2200" dirty="0" smtClean="0"/>
              <a:t>Máme tři systémy</a:t>
            </a:r>
            <a:r>
              <a:rPr lang="cs-CZ" dirty="0" smtClean="0"/>
              <a:t>:</a:t>
            </a:r>
          </a:p>
          <a:p>
            <a:pPr lvl="2"/>
            <a:r>
              <a:rPr lang="cs-CZ" sz="2000" dirty="0" smtClean="0"/>
              <a:t>Pomocí KKS</a:t>
            </a:r>
          </a:p>
          <a:p>
            <a:pPr lvl="2"/>
            <a:r>
              <a:rPr lang="cs-CZ" sz="2000" dirty="0" smtClean="0"/>
              <a:t>Pomocí objemných krmiv + doplňkové krmné směsi</a:t>
            </a:r>
          </a:p>
          <a:p>
            <a:pPr lvl="2"/>
            <a:r>
              <a:rPr lang="cs-CZ" sz="2000" dirty="0" smtClean="0"/>
              <a:t>Kombinované krmení </a:t>
            </a:r>
          </a:p>
          <a:p>
            <a:endParaRPr lang="cs-CZ" dirty="0"/>
          </a:p>
        </p:txBody>
      </p:sp>
      <p:pic>
        <p:nvPicPr>
          <p:cNvPr id="16386" name="Picture 2" descr="http://www.esf2013.com/uploads/2011/07/prasnic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906503"/>
            <a:ext cx="3789695" cy="2752266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Krmení dle KKS</a:t>
            </a:r>
          </a:p>
          <a:p>
            <a:pPr>
              <a:buNone/>
            </a:pPr>
            <a:endParaRPr lang="cs-CZ" sz="2400" b="1" dirty="0" smtClean="0"/>
          </a:p>
          <a:p>
            <a:pPr>
              <a:buNone/>
            </a:pPr>
            <a:r>
              <a:rPr lang="cs-CZ" sz="2400" b="1" dirty="0" smtClean="0"/>
              <a:t>Výživa jalových prasnic</a:t>
            </a:r>
          </a:p>
          <a:p>
            <a:pPr lvl="1"/>
            <a:r>
              <a:rPr lang="cs-CZ" sz="2200" dirty="0" smtClean="0"/>
              <a:t>Je to doba po odstavu do zabřeznutí, kdy je prasnice jalová</a:t>
            </a:r>
          </a:p>
          <a:p>
            <a:pPr lvl="1"/>
            <a:r>
              <a:rPr lang="cs-CZ" sz="2200" dirty="0" smtClean="0"/>
              <a:t>Při zapouštění by měla mít kondice známku 3</a:t>
            </a:r>
          </a:p>
          <a:p>
            <a:pPr lvl="1">
              <a:buNone/>
            </a:pPr>
            <a:r>
              <a:rPr lang="cs-CZ" sz="2200" b="1" dirty="0" smtClean="0"/>
              <a:t>    Poskytujeme živiny na</a:t>
            </a:r>
            <a:r>
              <a:rPr lang="cs-CZ" sz="2200" dirty="0" smtClean="0"/>
              <a:t>:</a:t>
            </a:r>
          </a:p>
          <a:p>
            <a:pPr lvl="1"/>
            <a:r>
              <a:rPr lang="cs-CZ" sz="2200" dirty="0" smtClean="0"/>
              <a:t>Činnost reprodukčních orgánů</a:t>
            </a:r>
          </a:p>
          <a:p>
            <a:pPr lvl="1"/>
            <a:r>
              <a:rPr lang="cs-CZ" sz="2200" dirty="0" smtClean="0"/>
              <a:t>Doplnění tělesných rezerv</a:t>
            </a:r>
          </a:p>
          <a:p>
            <a:pPr lvl="1"/>
            <a:r>
              <a:rPr lang="cs-CZ" sz="2200" dirty="0" smtClean="0"/>
              <a:t>V den odstavu – hladovka, pak stimulace říje </a:t>
            </a:r>
            <a:r>
              <a:rPr lang="cs-CZ" sz="2200" dirty="0" err="1" smtClean="0"/>
              <a:t>flushing</a:t>
            </a:r>
            <a:r>
              <a:rPr lang="cs-CZ" sz="2200" dirty="0" smtClean="0"/>
              <a:t> (zvýšení krmné dávky)</a:t>
            </a:r>
          </a:p>
          <a:p>
            <a:pPr lvl="1"/>
            <a:r>
              <a:rPr lang="cs-CZ" sz="2200" dirty="0" smtClean="0"/>
              <a:t>Krmí se KKS pro prasnice březí – KPB 2,7 – 3 kg</a:t>
            </a:r>
          </a:p>
          <a:p>
            <a:endParaRPr lang="cs-CZ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Výživa březích prasnic</a:t>
            </a:r>
          </a:p>
          <a:p>
            <a:pPr lvl="1"/>
            <a:r>
              <a:rPr lang="cs-CZ" sz="2200" dirty="0" smtClean="0"/>
              <a:t>Doplňování tělesných rezerv</a:t>
            </a:r>
          </a:p>
          <a:p>
            <a:pPr lvl="1"/>
            <a:r>
              <a:rPr lang="cs-CZ" sz="2200" dirty="0" smtClean="0"/>
              <a:t>U mladých prasniček zajistit přírůstek</a:t>
            </a:r>
          </a:p>
          <a:p>
            <a:pPr lvl="1"/>
            <a:r>
              <a:rPr lang="cs-CZ" sz="2200" dirty="0" smtClean="0"/>
              <a:t>Zabezpečit růst plodu a vývin mléčné žlázy</a:t>
            </a:r>
          </a:p>
          <a:p>
            <a:pPr lvl="1"/>
            <a:r>
              <a:rPr lang="cs-CZ" sz="2200" smtClean="0"/>
              <a:t>Od 84. </a:t>
            </a:r>
            <a:r>
              <a:rPr lang="cs-CZ" sz="2200" dirty="0" smtClean="0"/>
              <a:t>dne březosti až do porodu má mít prasnice kondici ohodnocenou známkou 3,5 bodu</a:t>
            </a:r>
          </a:p>
          <a:p>
            <a:pPr lvl="1"/>
            <a:r>
              <a:rPr lang="cs-CZ" sz="2200" dirty="0" smtClean="0"/>
              <a:t>Krmíme KPB v množství 2,2 – </a:t>
            </a:r>
            <a:r>
              <a:rPr lang="cs-CZ" sz="2200" dirty="0" err="1" smtClean="0"/>
              <a:t>2</a:t>
            </a:r>
            <a:r>
              <a:rPr lang="cs-CZ" sz="2200" dirty="0" smtClean="0"/>
              <a:t>,4 kg</a:t>
            </a:r>
          </a:p>
          <a:p>
            <a:endParaRPr lang="cs-CZ" dirty="0"/>
          </a:p>
        </p:txBody>
      </p:sp>
      <p:pic>
        <p:nvPicPr>
          <p:cNvPr id="14338" name="Picture 2" descr="http://svt.pi.gin.cz/vuztweb/doc/z_vyr/chov_prasat/pra_ob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284984"/>
            <a:ext cx="3859163" cy="3345615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Výživa kojících prasnic</a:t>
            </a:r>
          </a:p>
          <a:p>
            <a:pPr lvl="1"/>
            <a:r>
              <a:rPr lang="cs-CZ" sz="2200" dirty="0" smtClean="0"/>
              <a:t>Od porodu do zapuštění má být prasnice v kondici 3</a:t>
            </a:r>
          </a:p>
          <a:p>
            <a:pPr lvl="1"/>
            <a:r>
              <a:rPr lang="cs-CZ" sz="2200" dirty="0" smtClean="0"/>
              <a:t>5 – 10 dnů před porodem nasadit směs KPK (pro prasnice kojící)</a:t>
            </a:r>
          </a:p>
          <a:p>
            <a:pPr lvl="1"/>
            <a:r>
              <a:rPr lang="cs-CZ" sz="2200" dirty="0" smtClean="0"/>
              <a:t>Musíme poskytnout živiny na produkci mléka, ty by měly být hrazeny z živin přijatých v krmivu, pouze částečně by měly jít z tělesných rezerv</a:t>
            </a:r>
          </a:p>
          <a:p>
            <a:pPr lvl="1"/>
            <a:r>
              <a:rPr lang="cs-CZ" sz="2200" dirty="0" smtClean="0"/>
              <a:t>Po třech dnech po porodu bychom měli přejít na krmnou dávku 2,2 + 0,4 kg / 1 sele</a:t>
            </a:r>
            <a:endParaRPr lang="cs-CZ" sz="2200" dirty="0"/>
          </a:p>
        </p:txBody>
      </p:sp>
      <p:pic>
        <p:nvPicPr>
          <p:cNvPr id="13314" name="Picture 2" descr="http://www.agrico.cz/images/upload/temp_5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077072"/>
            <a:ext cx="3824114" cy="253979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Krmení objemnými krmivy + DKS (doplňková krmná směs)</a:t>
            </a:r>
          </a:p>
          <a:p>
            <a:pPr>
              <a:buNone/>
            </a:pPr>
            <a:endParaRPr lang="cs-CZ" sz="2400" b="1" dirty="0" smtClean="0"/>
          </a:p>
          <a:p>
            <a:pPr>
              <a:buNone/>
            </a:pPr>
            <a:r>
              <a:rPr lang="cs-CZ" sz="2400" b="1" dirty="0" smtClean="0"/>
              <a:t>Prasnice březí</a:t>
            </a:r>
          </a:p>
          <a:p>
            <a:pPr lvl="1"/>
            <a:r>
              <a:rPr lang="cs-CZ" sz="2200" dirty="0" smtClean="0"/>
              <a:t>Objemné krmivo + DPB (pro prasnice březí)</a:t>
            </a:r>
          </a:p>
          <a:p>
            <a:pPr lvl="1"/>
            <a:r>
              <a:rPr lang="cs-CZ" sz="2200" dirty="0" smtClean="0"/>
              <a:t>V létě lze dát zelené krmení</a:t>
            </a:r>
          </a:p>
          <a:p>
            <a:pPr lvl="1"/>
            <a:r>
              <a:rPr lang="cs-CZ" sz="2200" dirty="0" smtClean="0"/>
              <a:t>V zimě dáme řepu, senáž, siláž, brambory, CCM + DPB 1,7 – 2 kg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>
              <a:buNone/>
            </a:pPr>
            <a:r>
              <a:rPr lang="cs-CZ" sz="2400" b="1" dirty="0" smtClean="0"/>
              <a:t>Kojící prasnice</a:t>
            </a:r>
          </a:p>
          <a:p>
            <a:pPr lvl="1"/>
            <a:r>
              <a:rPr lang="cs-CZ" sz="2200" dirty="0" smtClean="0"/>
              <a:t>Objemná krmiva + DPK (pro kojící) 3,5 – 4 kg</a:t>
            </a:r>
          </a:p>
          <a:p>
            <a:endParaRPr lang="cs-CZ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Postup krmení v reprodukčním cyklu:</a:t>
            </a:r>
          </a:p>
          <a:p>
            <a:pPr lvl="1"/>
            <a:r>
              <a:rPr lang="cs-CZ" sz="2200" dirty="0" smtClean="0"/>
              <a:t>20 hodin před a 10 hodin po odstavu hladovka</a:t>
            </a:r>
          </a:p>
          <a:p>
            <a:pPr lvl="1"/>
            <a:r>
              <a:rPr lang="cs-CZ" sz="2200" dirty="0" smtClean="0"/>
              <a:t>Potom přejít za 3 dny na KD 3 kg KKS až do inseminace</a:t>
            </a:r>
          </a:p>
          <a:p>
            <a:pPr lvl="1"/>
            <a:r>
              <a:rPr lang="cs-CZ" sz="2200" dirty="0" smtClean="0"/>
              <a:t>Po inseminaci snížit dávku na 2,2 – </a:t>
            </a:r>
            <a:r>
              <a:rPr lang="cs-CZ" sz="2200" dirty="0" err="1" smtClean="0"/>
              <a:t>2</a:t>
            </a:r>
            <a:r>
              <a:rPr lang="cs-CZ" sz="2200" dirty="0" smtClean="0"/>
              <a:t>,4 kg</a:t>
            </a:r>
          </a:p>
          <a:p>
            <a:pPr lvl="1"/>
            <a:r>
              <a:rPr lang="cs-CZ" sz="2200" dirty="0" smtClean="0"/>
              <a:t>V poslední třetině březosti dát KD + 0,5 kg</a:t>
            </a:r>
          </a:p>
          <a:p>
            <a:pPr lvl="1"/>
            <a:r>
              <a:rPr lang="cs-CZ" sz="2200" dirty="0" smtClean="0"/>
              <a:t>V den porodu hladovka</a:t>
            </a:r>
          </a:p>
          <a:p>
            <a:pPr lvl="1"/>
            <a:r>
              <a:rPr lang="cs-CZ" sz="2200" dirty="0" smtClean="0"/>
              <a:t>Do 3 dnů po porodu přejít na KD, dle počtu selat (na jedno sele 0,4 kg)</a:t>
            </a:r>
          </a:p>
          <a:p>
            <a:pPr lvl="1"/>
            <a:r>
              <a:rPr lang="cs-CZ" sz="2200" dirty="0" smtClean="0"/>
              <a:t>Dostatek vody 5 – 10 l denně, kojící 15 – 25 l</a:t>
            </a:r>
          </a:p>
          <a:p>
            <a:pPr lvl="1"/>
            <a:endParaRPr lang="cs-CZ" dirty="0" smtClean="0"/>
          </a:p>
          <a:p>
            <a:endParaRPr lang="cs-CZ" dirty="0"/>
          </a:p>
        </p:txBody>
      </p:sp>
      <p:pic>
        <p:nvPicPr>
          <p:cNvPr id="11266" name="Picture 2" descr="http://agro.testujeme.cz/data/img/plemenarske_sluzby/prasata/PL_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5" y="4221088"/>
            <a:ext cx="3382191" cy="2232248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43</TotalTime>
  <Words>420</Words>
  <Application>Microsoft Office PowerPoint</Application>
  <PresentationFormat>Předvádění na obrazovce (4:3)</PresentationFormat>
  <Paragraphs>102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sablona_prezentace_dum_nj</vt:lpstr>
      <vt:lpstr>Výživa a krmení prasnic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Výživa prasnic</dc:title>
  <dc:creator>Administrator</dc:creator>
  <cp:lastModifiedBy>verys</cp:lastModifiedBy>
  <cp:revision>39</cp:revision>
  <dcterms:created xsi:type="dcterms:W3CDTF">2014-03-30T18:28:34Z</dcterms:created>
  <dcterms:modified xsi:type="dcterms:W3CDTF">2014-09-18T07:48:37Z</dcterms:modified>
</cp:coreProperties>
</file>