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20"/>
  </p:notesMasterIdLst>
  <p:sldIdLst>
    <p:sldId id="256" r:id="rId2"/>
    <p:sldId id="257" r:id="rId3"/>
    <p:sldId id="258" r:id="rId4"/>
    <p:sldId id="273" r:id="rId5"/>
    <p:sldId id="274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wip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agriculture.kzntl.gov.za/publications/production_guidelines/dairying_in_natal/dairy6_1.htm" TargetMode="External"/><Relationship Id="rId2" Type="http://schemas.openxmlformats.org/officeDocument/2006/relationships/hyperlink" Target="http://www.milksmart.co.nz/How-to-Improve/The-milking-process/Milk-let-down/Milk-let-down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rofarm.cz/prodej/aprosan-modry-25kg-drive-laktosan--1378" TargetMode="External"/><Relationship Id="rId4" Type="http://schemas.openxmlformats.org/officeDocument/2006/relationships/hyperlink" Target="http://www.komonews.com/news/consumer/Non-homogenized-milk-health-claims-are-nonsense-195627071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lvl="0"/>
            <a:r>
              <a:rPr lang="cs-CZ" b="1" dirty="0" smtClean="0"/>
              <a:t>Produkce mléka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Prosinec, 2013</a:t>
            </a:r>
            <a:endParaRPr lang="cs-CZ" sz="1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lvl="0">
              <a:buNone/>
            </a:pPr>
            <a:r>
              <a:rPr lang="cs-CZ" sz="2600" b="1" dirty="0" smtClean="0"/>
              <a:t>Zahájení a udržení sekrece</a:t>
            </a:r>
            <a:endParaRPr lang="cs-CZ" sz="2600" dirty="0" smtClean="0"/>
          </a:p>
          <a:p>
            <a:pPr lvl="1"/>
            <a:r>
              <a:rPr lang="cs-CZ" sz="2200" dirty="0" smtClean="0"/>
              <a:t>Hypofýza</a:t>
            </a:r>
          </a:p>
          <a:p>
            <a:pPr lvl="1"/>
            <a:r>
              <a:rPr lang="cs-CZ" sz="2200" dirty="0" smtClean="0"/>
              <a:t>LTH – prolaktin</a:t>
            </a:r>
          </a:p>
          <a:p>
            <a:pPr lvl="1"/>
            <a:r>
              <a:rPr lang="cs-CZ" sz="2200" dirty="0" smtClean="0"/>
              <a:t>ACTH (adrenokortikotropní hormon) – činnost nadledvinek</a:t>
            </a:r>
          </a:p>
          <a:p>
            <a:pPr lvl="1"/>
            <a:r>
              <a:rPr lang="cs-CZ" sz="2200" dirty="0" smtClean="0"/>
              <a:t>TTH (</a:t>
            </a:r>
            <a:r>
              <a:rPr lang="cs-CZ" sz="2200" dirty="0" err="1" smtClean="0"/>
              <a:t>tireotropní</a:t>
            </a:r>
            <a:r>
              <a:rPr lang="cs-CZ" sz="2200" dirty="0" smtClean="0"/>
              <a:t> hormon) – činnost štítné žlázy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lvl="0">
              <a:buNone/>
            </a:pPr>
            <a:r>
              <a:rPr lang="cs-CZ" sz="2600" b="1" dirty="0" smtClean="0"/>
              <a:t>Ejekce</a:t>
            </a:r>
            <a:endParaRPr lang="cs-CZ" sz="2600" dirty="0" smtClean="0"/>
          </a:p>
          <a:p>
            <a:pPr lvl="1"/>
            <a:r>
              <a:rPr lang="cs-CZ" sz="2200" dirty="0" smtClean="0"/>
              <a:t>Hypofýza – oxytocin</a:t>
            </a:r>
          </a:p>
          <a:p>
            <a:pPr lvl="1"/>
            <a:r>
              <a:rPr lang="cs-CZ" sz="2200" dirty="0" smtClean="0"/>
              <a:t>Nadledvinky – adrenalin</a:t>
            </a:r>
          </a:p>
          <a:p>
            <a:endParaRPr lang="cs-CZ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Mléko </a:t>
            </a:r>
            <a:endParaRPr lang="cs-CZ" sz="2600" dirty="0" smtClean="0"/>
          </a:p>
          <a:p>
            <a:r>
              <a:rPr lang="cs-CZ" sz="2400" b="1" dirty="0" smtClean="0"/>
              <a:t>Význam:</a:t>
            </a:r>
            <a:endParaRPr lang="cs-CZ" sz="2400" dirty="0" smtClean="0"/>
          </a:p>
          <a:p>
            <a:pPr lvl="1"/>
            <a:r>
              <a:rPr lang="cs-CZ" sz="2200" dirty="0" smtClean="0"/>
              <a:t>Potravina</a:t>
            </a:r>
          </a:p>
          <a:p>
            <a:pPr lvl="1"/>
            <a:r>
              <a:rPr lang="cs-CZ" sz="2200" dirty="0" smtClean="0"/>
              <a:t>Krmivo</a:t>
            </a:r>
          </a:p>
          <a:p>
            <a:pPr lvl="1"/>
            <a:r>
              <a:rPr lang="cs-CZ" sz="2200" dirty="0" smtClean="0"/>
              <a:t>Ekonomika podniku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7170" name="Picture 2" descr="http://media.komonews.com/images/130306_milk_glass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88640"/>
            <a:ext cx="3766220" cy="2596409"/>
          </a:xfrm>
          <a:prstGeom prst="rect">
            <a:avLst/>
          </a:prstGeom>
          <a:noFill/>
        </p:spPr>
      </p:pic>
      <p:sp>
        <p:nvSpPr>
          <p:cNvPr id="7172" name="AutoShape 4" descr="data:image/jpeg;base64,/9j/4AAQSkZJRgABAQAAAQABAAD/2wCEAAkGBhQSEBAUEhAUFBQUFBQUFRQUFBQUFBUUFBQVFBQQFBQXHCYeFxkjGRQUHy8gJCcpLCwsFR4xNTAqNSYrLCkBCQoKDgwOGA8PGiokHxwsLCktLC4pLCwuKSkpLCwqLSkpKSksLCwpKSkpLCkpLCkpKSksLCksKSkpLCwsLCkpLP/AABEIAOEA4QMBIgACEQEDEQH/xAAbAAADAAMBAQAAAAAAAAAAAAAAAQIDBAUGB//EAEEQAAIBAgMDCAYIAwkBAAAAAAABAgMRBCExEkFRBQYTYXGBkdEiMpKhscEUFUJSU6Lh8GJjchYjM0OCk8LS8eL/xAAaAQEBAQEBAQEAAAAAAAAAAAAAAQMCBAUG/8QALhEBAAEDAgQEBQQDAAAAAAAAAAECAxEhMRITQZEEFFFSIkKBodEFM0NhI1Ox/9oADAMBAAIRAxEAPwD1wyRgMZJQDAQwGAAAAAAAAAAAgABDABAAAAmFxAAAAAAhgAgEACAAAZIwKuMkYFAIAKQCRQAA1EewAhFbItkBAOwWAQBYAAQ7BYBCGIBAAAAh2BRAkZXRksBAwEAMBXABgIAGNCQyBjEMBouBCBq//rXvRRtU2ra5k2d+o06Udlr0pWT3yb1y3s31O2iIFfqKiuzxIUr3y+RClbs4627SjY6JB0BhdV7reAo4jqRBleHJeHE66+6RPGpetl2tooWyx9EzXfK9K9ukjfhtxM0cVF6NvsdyzExukVROx9GHQjVRcfmUpriyKnoRdFnoZU0Rd52XvCjo+ol3V8h9obSs8wNKtjW3swS63w7jJcx04JLJFXCGILiAdxCuADuMm4AWholDIKAQwGMkaAJaM8rKrygt1XsUYW9yPVm5lkb2r3Lz8MTn1ee9Y5uPimMejwkcfyhF22av+0n/AMSny9jY6wffRa+CPZz1TMrPR5qid7dLz+Trja7U8NHndiI3vSh2OE14ZmTDc8KkqkFKlC0pRjdOSau0r5t8T2d7Dy4Em/amP247uo8Peif3Z7PE8uc4a0q0qNK8LS2fRynJ8b7l2GPEcgNqK2J1Z1JNKcrtU75RUpRk0nfN65K2R6Lljm7TrS2s4T+/HXqut/xOBX5lVY+pVhJa57UX2717z02b1rhiKZ4cb6b/AFeW9Zu8dU1RxRO2u30alDmq7rb9VxbS2ZRe03sU4aXu3nbgiaPNySj6MpdI5z2ZQulsUk9ppauTystcn2mRczsT/B7f6GejzGrfaqU49jk38Eeib1PW5HZ56bNXS1PdgfKeIw+w3WVaLclaV9I2zUmr2e1rmsnqdjHc5VS6LapSfSU41MmrpS3O/YZ8BzOpU2nNuo1ueUfZ397OzVwUJ5zpwlu9KMXlwzR4Lt2xNUaZ9emX0LNq/FM649I3w8p/bNfgz8UVR56WydJ26pr5xPTrkyl+DT9iPkYHyTSlk6NPi3sRv8DnmeH9k93XK8T/ALI7PN4jnw5u1Oj3yll7kYlzxqRVnTptb7bSb722extCCtGKXUkl3ZE1VeL2oq3B2fuJF6zH8f3JsX5/k+zBTeS7EMmLGeSXtgwFcZFJgIAGAgAyDEhkDGhAgGNCGAz5vLlKpFtdLUVm168tztxPo6Z84x2HfS1kk3apNcftM+p+nYmaol8f9UzFNMx/a48r1lpXqWf8cvM2qXLldL/Hqe0cacHF5pq/FWNyjK6PrzbonpHZ8bmXKes93SXODEfjy71HyB85sVH/ADb/AOiHkc6pB6k9L1HHJtz8sdodR4i7HzT3l03zvxNvXj7ESlzsxH3qfsfqc+XJtX8Cr/ty8hfQKmSdGouvYl5HPJsekfZpz/Ex1q+7qLnhif4PY/Ua534h/c9j9TmLC1FrTqW47EvIPo019iXsy8iciz7YPMeI90umuduI/l+w/MHzwrrdT9l/9jlOhU/Cn7MvIl4Wf4c/YfkORZ9sL5nxHul2f7Z17erT9l/9jHHnlXS+xp939TkTTWTTT4NW+JglTen7sdeWs+2HPm7/AFqluz5xV5NylVa1fo2jZdxn5K5Yryq0ourJqcrSUntK2/XTI49Z+lbi0u5Z/E7fNjBt13N+rDR8ZSVrLsV/FHN+m3RbmcRt6NbFd25dpjinf1evQxID84/TGMSAii4rgICgJADMhiAgYxDAYxAAKJsYZu3ezAaHKXLaw9rxlJSztFKySybu32ZHVNM1TiHNVUURxVbOjiabzdtqPXnYxx5Nozz6Km3vvCPkbGCxKmsndPNdaeafgaOKnKMm46dXwLTxZ0lK+HGsZZ/qmj+DT9lC+osPe/QU7/0oijXUl1nRpZpM0mquOs93EUW5+WOzSxDUno8u35Mwqkr5X7pTW7+o2q0bS1efYVChv2r9yOYatdUrWa165yfxZmhWe/4l9Ekma6qZ6R8Giox4ik3VjNSaSVmtzWuV3k+Ls8llYw4vBylKTVSSvKLSTeWzu13m5Ga4L3/qZ4uPV3AcXFci05OLqRcpKKTblJXt1XNWPJFG/wDhrxl5nexMc+40lDM9FN2qIxmXkrs0TVnhjsmlybSThKNGCu2n6KeduvsM1aK2nZJaLJW3EyrpK7ejfjYx0Ku0trjn5HmqmZnWXpppiIjEMgCHc4dmMSAigVwABgAgMo0SiiBjJGAxiGAGrj8BGrG0sms4yWqfHr7DaEXZJjOkvMc3+cPR/wBzUTTpy2E1mn6TSTWqe49FCspK6d1o/I8rytgJfTLU4r0pU6l27K+d7vhk2d3ES2al13ritbM9dyKcxVT82svHamvE01fLpDYnDZd1odDA4i+XE1Kc7pNZpijGzujiYzDaJxLfr03fX4ChJ21fgio1buz3hN2aW6/aZQ2Vs8TUhbh4mzKsuJgk1d5nSDXcveZlSXD4mGM4q+ZmjNbn7wMVZfA0a9VRTbN2tLU85yhitp5rL7K+bRpTDKtUqm3FLO0n2a5XXYrnRoxtFJbjm4eV6iV/Vj+nzOojCdZaxoYIAIqkMlMLkUwEFwGAgAyjRKHc5FDJQyhjEMAEMTA0sVG1RPitn42NXFYm0lfx4bjdxMvSjFxumm31Wa9/pe4nFxvDO0uDdr7rxZadKkq1pa+Fr20d1f3M6NOaeZy6+ASipQ9F77aeBWAxL0evgel53fw8m7q/YZasnbsNGhWaaOhrwMatJb06w05P92Qoza0sFS6bRiaNIZzMsrxD4ieJfEwSRhr1LZK7fBFwmZPFYltO7PPYmpv3LV9R23hZtNySjHfnuOLiFdbScUl6qabV07elxfmicUbQvDO8t7kug0nJ+tLPsW5fPvOjcx04lmLU7hcTAgpDEgCi4XACAuMQAZLjRIyKoaJQ0wKuAhoAuACYRp8oXvSa3SafY4vXviiMRWuo8M/HQzY31V/Ure81ay9VrhmdU7wk7S26TvFGnVw2d07dpkw9WxsbSeqPRljhOHxFtbHZw9S8TkKktyN/C02lmZ17O6GTFR327TWtfczduRUqpLM5iro6mlrOhxy7CJyjD95sx4nGvdZfE5latxdzuKZndzNURsfK/KcnBqOSeRy8Dd2X8QY6eSMnJsc4d7LVGIxCUzmcu5EZNx3MmgbC4gILTKIiWFAh3JbIAZFwAyoaJGiKoaEhoCkArgmBQmFxMDXxr9HvRqypt2azXHh2m1jPV718TV+kbFusRvoY01bFHC3+0blPDpdZzY4t9S7CMVHbSUnJ2e1a7WayXxNopmd5ZTVEbQ7G3FcAWKW65woYacdKrtuTUXu336y4OpezqQeT3Wd7Zb+NjTkx6uObPo9DCV0auMln3HPo160UleluzaklfTJ3KxDquMtrYbVtm20lb7Td89N3Uc8HDO8OuPMbSw4mtY5k8Q5O0bvsQ/ojm10lRWX2YZLvu22brxMYLJaZK2htjDKJy5VWjJtJpJt6N6Z6u2iN7A0FGaV7uKs7aX/fxNPFVm23pc3cBrIyudGtHV0kMlMdzBoYCuO4VSKuQhkA2SMVgABAFPp4/ej4oPpcPvx9qPmeMpyXUZ0znK4et+m0/wASHtR8xfWFP8SHtI8rtFJgw9R9ZUvxI+Ivral+IvB+R5m4EyYel+uKX3/yy8hPlql9/wDLLyPNbQJjJh3sRypTknFNtu1vRfHrJryyXecOEm5RtrddW/ieg6C9l1O3uysdU75SdmvAzU3mv3wIlQa6+wUZ2z/e49NM5eeYweJttbNrtwk1Z53i45WeT9Yzxs3ZN2tdN5PLL35+BgxKbdKUVfZl6SzV4uLi7Pjncyyrtyk2nbJR42Sv8WzWdoZxvLLGmr+s8rW95U6sFJrNtQUs22ntOUba8V8DBGqr+HzI2JdPTlFXWzKMs0mk7OLV9c08us4xE7u+KY2Ti1eTtay4RUc3na+trW8TVcLvvOjiKb2G362033XslfsSOc+wsTmEmMNPFvMvD8p7E5xUNrTfbdpoY8a8zQwyblUf8cvjZe5HFyNMtKJ6O6uWf5f5v/kb5b/l/m/Q5aCzMGrpLlz+W/aXkWuW19yXijjOJUX1kV2Y8uL7kvFFfXsfuS/L5nFlInaA7b5dh92Xu8wfLkOEvBeZwpMm+oHf+u4cJfl8xHCsBBrxRsQMKMqOVZEVcm4wqrD2iJSCKILaJkxoLAXg43qRz3nqGlaLfq56ZSi+3h+h5zAL+8j3nenV2Unuv8jqndJ2cPF026m1ebkrRc6cvTjnltxdt1uvqOpVwzUrxkpLPUiPJtGdTak5RndNThK0lbdJO91kPEYeUG3bbj77daN7cYllXOYZKNRqTi42WztbmrXtxy3eJdGcW287vO2lopuK7LuMmaE6KlOnKPq+lGdnb0ZJWdnwaRnoQUdq2SvZcbLe7dbkzfEYYZnLZns8L6fMw/S7Sslmle3VewOprmafRWnKe1e6StorLT5+IiIncmZjZ2XNSXacqrCza7fiTyfGe3d5JXyTvdblLKzd873RtV2nZJXl1fMyn/HVhrHxxlzfou1JuWUI6v5LrCpQSjOajbbnGy3eipXdu9HT+gSkk6j2YrSK+b0ucTlXliM6sKVPNRvdrRJJ+invZz8VecOvhoxlSYt5MGUnczaIqIxqJmkvExKWpBE1ZggeY1lqRS6N8CWmjL0pjnNbwJ2gDaQAw18NK6uzMTGnYpJHKri3bQqAIEgKHEIockQA1ETCDyKMeJrShszgruD2mtzjZqXx/djsYXlmnXp2T2Z67Ennlw49xy02mmtU7oePwuGqeladCW+0dqF+Nlp7j02qrcxw16f3+XmuxcieKjX+vw6Tl/6ZFjJq1mrcGrp/NHmdqrTyhXhNcG7e6dn4Mtcu1F61JP8Apf8A6evlxvTVE/X8vNzelUTH0/Dv1MbZt7FtbuMsn2pmLEYy9km07aPZ32y1OP8AX19aM/czNDlyL/y6z/0xX/I5xw6z/wBd54tIn7OhTqvj+aHVrmzco05yyjByfG6snvu2ziPlx/Zw8/8AU4L5sqfODEtWjGnTW7NysupJIzquZ2hpTbxvL1OF5Osn0klnui7LverMWO5w4fDpp1I7S+xD0peC07zyixVS951pS6slHwXzM/1jLLR20yTt1rI8+YzmdW+JxouriMTjm1GLpUuu92uDtnLsWRc+SKeHikntVH6zydkvs2WmfwMMuU5tWc5NcL2XgsjH0hpXfmY4adI9GdFimJ4p1n1/C9uw3Mwt9o7mDZkdUmUyJMjasA1UJdQVtTE8txFW6hjnJ31IUh2Cq6XqGY9l8QINsqMSYsu5yuFIdyI57yrFQk3xM0SIwMkCKmoCZW0RZIoTmRKRTVyWdOWKVO7ZHRmbMIlRCiCyMl0JtATcm9wkxRQFbIJlPrDYXeBOx1lbHB/Ax05Z24fAvaCltNbyHPMuS4EbIRSvwGxdG+JTTAwO9xVLmw5dRjcSKwqk7lpWMiHcKjbAruAC4lyADhYOBW9d4wEIyR0KQAFIxveMDqEY+BM9RAVBU08SVogABSEwAqDgOIAA6ugogAFU/kKW8YAFMiOowAzQJkIAIYABFQtBrQAAxAABX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174" name="AutoShape 6" descr="data:image/jpeg;base64,/9j/4AAQSkZJRgABAQAAAQABAAD/2wCEAAkGBhQSEBAUEhAUFBQUFBQUFRQUFBQUFBUUFBQVFBQQFBQXHCYeFxkjGRQUHy8gJCcpLCwsFR4xNTAqNSYrLCkBCQoKDgwOGA8PGiokHxwsLCktLC4pLCwuKSkpLCwqLSkpKSksLCwpKSkpLCkpLCkpKSksLCksKSkpLCwsLCkpLP/AABEIAOEA4QMBIgACEQEDEQH/xAAbAAADAAMBAQAAAAAAAAAAAAAAAQIDBAUGB//EAEEQAAIBAgMDCAYIAwkBAAAAAAABAgMRBCExEkFRBQYTYXGBkdEiMpKhscEUFUJSU6Lh8GJjchYjM0OCk8LS8eL/xAAaAQEBAQEBAQEAAAAAAAAAAAAAAQMCBAUG/8QALhEBAAEDAgQEBQQDAAAAAAAAAAECAxEhMRITQZEEFFFSIkKBodEFM0NhI1Ox/9oADAMBAAIRAxEAPwD1wyRgMZJQDAQwGAAAAAAAAAAAgABDABAAAAmFxAAAAAAhgAgEACAAAZIwKuMkYFAIAKQCRQAA1EewAhFbItkBAOwWAQBYAAQ7BYBCGIBAAAAh2BRAkZXRksBAwEAMBXABgIAGNCQyBjEMBouBCBq//rXvRRtU2ra5k2d+o06Udlr0pWT3yb1y3s31O2iIFfqKiuzxIUr3y+RClbs4627SjY6JB0BhdV7reAo4jqRBleHJeHE66+6RPGpetl2tooWyx9EzXfK9K9ukjfhtxM0cVF6NvsdyzExukVROx9GHQjVRcfmUpriyKnoRdFnoZU0Rd52XvCjo+ol3V8h9obSs8wNKtjW3swS63w7jJcx04JLJFXCGILiAdxCuADuMm4AWholDIKAQwGMkaAJaM8rKrygt1XsUYW9yPVm5lkb2r3Lz8MTn1ee9Y5uPimMejwkcfyhF22av+0n/AMSny9jY6wffRa+CPZz1TMrPR5qid7dLz+Trja7U8NHndiI3vSh2OE14ZmTDc8KkqkFKlC0pRjdOSau0r5t8T2d7Dy4Em/amP247uo8Peif3Z7PE8uc4a0q0qNK8LS2fRynJ8b7l2GPEcgNqK2J1Z1JNKcrtU75RUpRk0nfN65K2R6Lljm7TrS2s4T+/HXqut/xOBX5lVY+pVhJa57UX2717z02b1rhiKZ4cb6b/AFeW9Zu8dU1RxRO2u30alDmq7rb9VxbS2ZRe03sU4aXu3nbgiaPNySj6MpdI5z2ZQulsUk9ppauTystcn2mRczsT/B7f6GejzGrfaqU49jk38Eeib1PW5HZ56bNXS1PdgfKeIw+w3WVaLclaV9I2zUmr2e1rmsnqdjHc5VS6LapSfSU41MmrpS3O/YZ8BzOpU2nNuo1ueUfZ397OzVwUJ5zpwlu9KMXlwzR4Lt2xNUaZ9emX0LNq/FM649I3w8p/bNfgz8UVR56WydJ26pr5xPTrkyl+DT9iPkYHyTSlk6NPi3sRv8DnmeH9k93XK8T/ALI7PN4jnw5u1Oj3yll7kYlzxqRVnTptb7bSb722extCCtGKXUkl3ZE1VeL2oq3B2fuJF6zH8f3JsX5/k+zBTeS7EMmLGeSXtgwFcZFJgIAGAgAyDEhkDGhAgGNCGAz5vLlKpFtdLUVm168tztxPo6Z84x2HfS1kk3apNcftM+p+nYmaol8f9UzFNMx/a48r1lpXqWf8cvM2qXLldL/Hqe0cacHF5pq/FWNyjK6PrzbonpHZ8bmXKes93SXODEfjy71HyB85sVH/ADb/AOiHkc6pB6k9L1HHJtz8sdodR4i7HzT3l03zvxNvXj7ESlzsxH3qfsfqc+XJtX8Cr/ty8hfQKmSdGouvYl5HPJsekfZpz/Ex1q+7qLnhif4PY/Ua534h/c9j9TmLC1FrTqW47EvIPo019iXsy8iciz7YPMeI90umuduI/l+w/MHzwrrdT9l/9jlOhU/Cn7MvIl4Wf4c/YfkORZ9sL5nxHul2f7Z17erT9l/9jHHnlXS+xp939TkTTWTTT4NW+JglTen7sdeWs+2HPm7/AFqluz5xV5NylVa1fo2jZdxn5K5Yryq0ourJqcrSUntK2/XTI49Z+lbi0u5Z/E7fNjBt13N+rDR8ZSVrLsV/FHN+m3RbmcRt6NbFd25dpjinf1evQxID84/TGMSAii4rgICgJADMhiAgYxDAYxAAKJsYZu3ezAaHKXLaw9rxlJSztFKySybu32ZHVNM1TiHNVUURxVbOjiabzdtqPXnYxx5Nozz6Km3vvCPkbGCxKmsndPNdaeafgaOKnKMm46dXwLTxZ0lK+HGsZZ/qmj+DT9lC+osPe/QU7/0oijXUl1nRpZpM0mquOs93EUW5+WOzSxDUno8u35Mwqkr5X7pTW7+o2q0bS1efYVChv2r9yOYatdUrWa165yfxZmhWe/4l9Ekma6qZ6R8Giox4ik3VjNSaSVmtzWuV3k+Ls8llYw4vBylKTVSSvKLSTeWzu13m5Ga4L3/qZ4uPV3AcXFci05OLqRcpKKTblJXt1XNWPJFG/wDhrxl5nexMc+40lDM9FN2qIxmXkrs0TVnhjsmlybSThKNGCu2n6KeduvsM1aK2nZJaLJW3EyrpK7ejfjYx0Ku0trjn5HmqmZnWXpppiIjEMgCHc4dmMSAigVwABgAgMo0SiiBjJGAxiGAGrj8BGrG0sms4yWqfHr7DaEXZJjOkvMc3+cPR/wBzUTTpy2E1mn6TSTWqe49FCspK6d1o/I8rytgJfTLU4r0pU6l27K+d7vhk2d3ES2al13ritbM9dyKcxVT82svHamvE01fLpDYnDZd1odDA4i+XE1Kc7pNZpijGzujiYzDaJxLfr03fX4ChJ21fgio1buz3hN2aW6/aZQ2Vs8TUhbh4mzKsuJgk1d5nSDXcveZlSXD4mGM4q+ZmjNbn7wMVZfA0a9VRTbN2tLU85yhitp5rL7K+bRpTDKtUqm3FLO0n2a5XXYrnRoxtFJbjm4eV6iV/Vj+nzOojCdZaxoYIAIqkMlMLkUwEFwGAgAyjRKHc5FDJQyhjEMAEMTA0sVG1RPitn42NXFYm0lfx4bjdxMvSjFxumm31Wa9/pe4nFxvDO0uDdr7rxZadKkq1pa+Fr20d1f3M6NOaeZy6+ASipQ9F77aeBWAxL0evgel53fw8m7q/YZasnbsNGhWaaOhrwMatJb06w05P92Qoza0sFS6bRiaNIZzMsrxD4ieJfEwSRhr1LZK7fBFwmZPFYltO7PPYmpv3LV9R23hZtNySjHfnuOLiFdbScUl6qabV07elxfmicUbQvDO8t7kug0nJ+tLPsW5fPvOjcx04lmLU7hcTAgpDEgCi4XACAuMQAZLjRIyKoaJQ0wKuAhoAuACYRp8oXvSa3SafY4vXviiMRWuo8M/HQzY31V/Ure81ay9VrhmdU7wk7S26TvFGnVw2d07dpkw9WxsbSeqPRljhOHxFtbHZw9S8TkKktyN/C02lmZ17O6GTFR327TWtfczduRUqpLM5iro6mlrOhxy7CJyjD95sx4nGvdZfE5latxdzuKZndzNURsfK/KcnBqOSeRy8Dd2X8QY6eSMnJsc4d7LVGIxCUzmcu5EZNx3MmgbC4gILTKIiWFAh3JbIAZFwAyoaJGiKoaEhoCkArgmBQmFxMDXxr9HvRqypt2azXHh2m1jPV718TV+kbFusRvoY01bFHC3+0blPDpdZzY4t9S7CMVHbSUnJ2e1a7WayXxNopmd5ZTVEbQ7G3FcAWKW65woYacdKrtuTUXu336y4OpezqQeT3Wd7Zb+NjTkx6uObPo9DCV0auMln3HPo160UleluzaklfTJ3KxDquMtrYbVtm20lb7Td89N3Uc8HDO8OuPMbSw4mtY5k8Q5O0bvsQ/ojm10lRWX2YZLvu22brxMYLJaZK2htjDKJy5VWjJtJpJt6N6Z6u2iN7A0FGaV7uKs7aX/fxNPFVm23pc3cBrIyudGtHV0kMlMdzBoYCuO4VSKuQhkA2SMVgABAFPp4/ej4oPpcPvx9qPmeMpyXUZ0znK4et+m0/wASHtR8xfWFP8SHtI8rtFJgw9R9ZUvxI+Ivral+IvB+R5m4EyYel+uKX3/yy8hPlql9/wDLLyPNbQJjJh3sRypTknFNtu1vRfHrJryyXecOEm5RtrddW/ieg6C9l1O3uysdU75SdmvAzU3mv3wIlQa6+wUZ2z/e49NM5eeYweJttbNrtwk1Z53i45WeT9Yzxs3ZN2tdN5PLL35+BgxKbdKUVfZl6SzV4uLi7Pjncyyrtyk2nbJR42Sv8WzWdoZxvLLGmr+s8rW95U6sFJrNtQUs22ntOUba8V8DBGqr+HzI2JdPTlFXWzKMs0mk7OLV9c08us4xE7u+KY2Ti1eTtay4RUc3na+trW8TVcLvvOjiKb2G362033XslfsSOc+wsTmEmMNPFvMvD8p7E5xUNrTfbdpoY8a8zQwyblUf8cvjZe5HFyNMtKJ6O6uWf5f5v/kb5b/l/m/Q5aCzMGrpLlz+W/aXkWuW19yXijjOJUX1kV2Y8uL7kvFFfXsfuS/L5nFlInaA7b5dh92Xu8wfLkOEvBeZwpMm+oHf+u4cJfl8xHCsBBrxRsQMKMqOVZEVcm4wqrD2iJSCKILaJkxoLAXg43qRz3nqGlaLfq56ZSi+3h+h5zAL+8j3nenV2Unuv8jqndJ2cPF026m1ebkrRc6cvTjnltxdt1uvqOpVwzUrxkpLPUiPJtGdTak5RndNThK0lbdJO91kPEYeUG3bbj77daN7cYllXOYZKNRqTi42WztbmrXtxy3eJdGcW287vO2lopuK7LuMmaE6KlOnKPq+lGdnb0ZJWdnwaRnoQUdq2SvZcbLe7dbkzfEYYZnLZns8L6fMw/S7Sslmle3VewOprmafRWnKe1e6StorLT5+IiIncmZjZ2XNSXacqrCza7fiTyfGe3d5JXyTvdblLKzd873RtV2nZJXl1fMyn/HVhrHxxlzfou1JuWUI6v5LrCpQSjOajbbnGy3eipXdu9HT+gSkk6j2YrSK+b0ucTlXliM6sKVPNRvdrRJJ+invZz8VecOvhoxlSYt5MGUnczaIqIxqJmkvExKWpBE1ZggeY1lqRS6N8CWmjL0pjnNbwJ2gDaQAw18NK6uzMTGnYpJHKri3bQqAIEgKHEIockQA1ETCDyKMeJrShszgruD2mtzjZqXx/djsYXlmnXp2T2Z67Ennlw49xy02mmtU7oePwuGqeladCW+0dqF+Nlp7j02qrcxw16f3+XmuxcieKjX+vw6Tl/6ZFjJq1mrcGrp/NHmdqrTyhXhNcG7e6dn4Mtcu1F61JP8Apf8A6evlxvTVE/X8vNzelUTH0/Dv1MbZt7FtbuMsn2pmLEYy9km07aPZ32y1OP8AX19aM/czNDlyL/y6z/0xX/I5xw6z/wBd54tIn7OhTqvj+aHVrmzco05yyjByfG6snvu2ziPlx/Zw8/8AU4L5sqfODEtWjGnTW7NysupJIzquZ2hpTbxvL1OF5Osn0klnui7LverMWO5w4fDpp1I7S+xD0peC07zyixVS951pS6slHwXzM/1jLLR20yTt1rI8+YzmdW+JxouriMTjm1GLpUuu92uDtnLsWRc+SKeHikntVH6zydkvs2WmfwMMuU5tWc5NcL2XgsjH0hpXfmY4adI9GdFimJ4p1n1/C9uw3Mwt9o7mDZkdUmUyJMjasA1UJdQVtTE8txFW6hjnJ31IUh2Cq6XqGY9l8QINsqMSYsu5yuFIdyI57yrFQk3xM0SIwMkCKmoCZW0RZIoTmRKRTVyWdOWKVO7ZHRmbMIlRCiCyMl0JtATcm9wkxRQFbIJlPrDYXeBOx1lbHB/Ax05Z24fAvaCltNbyHPMuS4EbIRSvwGxdG+JTTAwO9xVLmw5dRjcSKwqk7lpWMiHcKjbAruAC4lyADhYOBW9d4wEIyR0KQAFIxveMDqEY+BM9RAVBU08SVogABSEwAqDgOIAA6ugogAFU/kKW8YAFMiOowAzQJkIAIYABFQtBrQAAxAABX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176" name="AutoShape 8" descr="data:image/jpeg;base64,/9j/4AAQSkZJRgABAQAAAQABAAD/2wCEAAkGBhQSEBAUEhAUFBQUFBQUFRQUFBQUFBUUFBQVFBQQFBQXHCYeFxkjGRQUHy8gJCcpLCwsFR4xNTAqNSYrLCkBCQoKDgwOGA8PGiokHxwsLCktLC4pLCwuKSkpLCwqLSkpKSksLCwpKSkpLCkpLCkpKSksLCksKSkpLCwsLCkpLP/AABEIAOEA4QMBIgACEQEDEQH/xAAbAAADAAMBAQAAAAAAAAAAAAAAAQIDBAUGB//EAEEQAAIBAgMDCAYIAwkBAAAAAAABAgMRBCExEkFRBQYTYXGBkdEiMpKhscEUFUJSU6Lh8GJjchYjM0OCk8LS8eL/xAAaAQEBAQEBAQEAAAAAAAAAAAAAAQMCBAUG/8QALhEBAAEDAgQEBQQDAAAAAAAAAAECAxEhMRITQZEEFFFSIkKBodEFM0NhI1Ox/9oADAMBAAIRAxEAPwD1wyRgMZJQDAQwGAAAAAAAAAAAgABDABAAAAmFxAAAAAAhgAgEACAAAZIwKuMkYFAIAKQCRQAA1EewAhFbItkBAOwWAQBYAAQ7BYBCGIBAAAAh2BRAkZXRksBAwEAMBXABgIAGNCQyBjEMBouBCBq//rXvRRtU2ra5k2d+o06Udlr0pWT3yb1y3s31O2iIFfqKiuzxIUr3y+RClbs4627SjY6JB0BhdV7reAo4jqRBleHJeHE66+6RPGpetl2tooWyx9EzXfK9K9ukjfhtxM0cVF6NvsdyzExukVROx9GHQjVRcfmUpriyKnoRdFnoZU0Rd52XvCjo+ol3V8h9obSs8wNKtjW3swS63w7jJcx04JLJFXCGILiAdxCuADuMm4AWholDIKAQwGMkaAJaM8rKrygt1XsUYW9yPVm5lkb2r3Lz8MTn1ee9Y5uPimMejwkcfyhF22av+0n/AMSny9jY6wffRa+CPZz1TMrPR5qid7dLz+Trja7U8NHndiI3vSh2OE14ZmTDc8KkqkFKlC0pRjdOSau0r5t8T2d7Dy4Em/amP247uo8Peif3Z7PE8uc4a0q0qNK8LS2fRynJ8b7l2GPEcgNqK2J1Z1JNKcrtU75RUpRk0nfN65K2R6Lljm7TrS2s4T+/HXqut/xOBX5lVY+pVhJa57UX2717z02b1rhiKZ4cb6b/AFeW9Zu8dU1RxRO2u30alDmq7rb9VxbS2ZRe03sU4aXu3nbgiaPNySj6MpdI5z2ZQulsUk9ppauTystcn2mRczsT/B7f6GejzGrfaqU49jk38Eeib1PW5HZ56bNXS1PdgfKeIw+w3WVaLclaV9I2zUmr2e1rmsnqdjHc5VS6LapSfSU41MmrpS3O/YZ8BzOpU2nNuo1ueUfZ397OzVwUJ5zpwlu9KMXlwzR4Lt2xNUaZ9emX0LNq/FM649I3w8p/bNfgz8UVR56WydJ26pr5xPTrkyl+DT9iPkYHyTSlk6NPi3sRv8DnmeH9k93XK8T/ALI7PN4jnw5u1Oj3yll7kYlzxqRVnTptb7bSb722extCCtGKXUkl3ZE1VeL2oq3B2fuJF6zH8f3JsX5/k+zBTeS7EMmLGeSXtgwFcZFJgIAGAgAyDEhkDGhAgGNCGAz5vLlKpFtdLUVm168tztxPo6Z84x2HfS1kk3apNcftM+p+nYmaol8f9UzFNMx/a48r1lpXqWf8cvM2qXLldL/Hqe0cacHF5pq/FWNyjK6PrzbonpHZ8bmXKes93SXODEfjy71HyB85sVH/ADb/AOiHkc6pB6k9L1HHJtz8sdodR4i7HzT3l03zvxNvXj7ESlzsxH3qfsfqc+XJtX8Cr/ty8hfQKmSdGouvYl5HPJsekfZpz/Ex1q+7qLnhif4PY/Ua534h/c9j9TmLC1FrTqW47EvIPo019iXsy8iciz7YPMeI90umuduI/l+w/MHzwrrdT9l/9jlOhU/Cn7MvIl4Wf4c/YfkORZ9sL5nxHul2f7Z17erT9l/9jHHnlXS+xp939TkTTWTTT4NW+JglTen7sdeWs+2HPm7/AFqluz5xV5NylVa1fo2jZdxn5K5Yryq0ourJqcrSUntK2/XTI49Z+lbi0u5Z/E7fNjBt13N+rDR8ZSVrLsV/FHN+m3RbmcRt6NbFd25dpjinf1evQxID84/TGMSAii4rgICgJADMhiAgYxDAYxAAKJsYZu3ezAaHKXLaw9rxlJSztFKySybu32ZHVNM1TiHNVUURxVbOjiabzdtqPXnYxx5Nozz6Km3vvCPkbGCxKmsndPNdaeafgaOKnKMm46dXwLTxZ0lK+HGsZZ/qmj+DT9lC+osPe/QU7/0oijXUl1nRpZpM0mquOs93EUW5+WOzSxDUno8u35Mwqkr5X7pTW7+o2q0bS1efYVChv2r9yOYatdUrWa165yfxZmhWe/4l9Ekma6qZ6R8Giox4ik3VjNSaSVmtzWuV3k+Ls8llYw4vBylKTVSSvKLSTeWzu13m5Ga4L3/qZ4uPV3AcXFci05OLqRcpKKTblJXt1XNWPJFG/wDhrxl5nexMc+40lDM9FN2qIxmXkrs0TVnhjsmlybSThKNGCu2n6KeduvsM1aK2nZJaLJW3EyrpK7ejfjYx0Ku0trjn5HmqmZnWXpppiIjEMgCHc4dmMSAigVwABgAgMo0SiiBjJGAxiGAGrj8BGrG0sms4yWqfHr7DaEXZJjOkvMc3+cPR/wBzUTTpy2E1mn6TSTWqe49FCspK6d1o/I8rytgJfTLU4r0pU6l27K+d7vhk2d3ES2al13ritbM9dyKcxVT82svHamvE01fLpDYnDZd1odDA4i+XE1Kc7pNZpijGzujiYzDaJxLfr03fX4ChJ21fgio1buz3hN2aW6/aZQ2Vs8TUhbh4mzKsuJgk1d5nSDXcveZlSXD4mGM4q+ZmjNbn7wMVZfA0a9VRTbN2tLU85yhitp5rL7K+bRpTDKtUqm3FLO0n2a5XXYrnRoxtFJbjm4eV6iV/Vj+nzOojCdZaxoYIAIqkMlMLkUwEFwGAgAyjRKHc5FDJQyhjEMAEMTA0sVG1RPitn42NXFYm0lfx4bjdxMvSjFxumm31Wa9/pe4nFxvDO0uDdr7rxZadKkq1pa+Fr20d1f3M6NOaeZy6+ASipQ9F77aeBWAxL0evgel53fw8m7q/YZasnbsNGhWaaOhrwMatJb06w05P92Qoza0sFS6bRiaNIZzMsrxD4ieJfEwSRhr1LZK7fBFwmZPFYltO7PPYmpv3LV9R23hZtNySjHfnuOLiFdbScUl6qabV07elxfmicUbQvDO8t7kug0nJ+tLPsW5fPvOjcx04lmLU7hcTAgpDEgCi4XACAuMQAZLjRIyKoaJQ0wKuAhoAuACYRp8oXvSa3SafY4vXviiMRWuo8M/HQzY31V/Ure81ay9VrhmdU7wk7S26TvFGnVw2d07dpkw9WxsbSeqPRljhOHxFtbHZw9S8TkKktyN/C02lmZ17O6GTFR327TWtfczduRUqpLM5iro6mlrOhxy7CJyjD95sx4nGvdZfE5latxdzuKZndzNURsfK/KcnBqOSeRy8Dd2X8QY6eSMnJsc4d7LVGIxCUzmcu5EZNx3MmgbC4gILTKIiWFAh3JbIAZFwAyoaJGiKoaEhoCkArgmBQmFxMDXxr9HvRqypt2azXHh2m1jPV718TV+kbFusRvoY01bFHC3+0blPDpdZzY4t9S7CMVHbSUnJ2e1a7WayXxNopmd5ZTVEbQ7G3FcAWKW65woYacdKrtuTUXu336y4OpezqQeT3Wd7Zb+NjTkx6uObPo9DCV0auMln3HPo160UleluzaklfTJ3KxDquMtrYbVtm20lb7Td89N3Uc8HDO8OuPMbSw4mtY5k8Q5O0bvsQ/ojm10lRWX2YZLvu22brxMYLJaZK2htjDKJy5VWjJtJpJt6N6Z6u2iN7A0FGaV7uKs7aX/fxNPFVm23pc3cBrIyudGtHV0kMlMdzBoYCuO4VSKuQhkA2SMVgABAFPp4/ej4oPpcPvx9qPmeMpyXUZ0znK4et+m0/wASHtR8xfWFP8SHtI8rtFJgw9R9ZUvxI+Ivral+IvB+R5m4EyYel+uKX3/yy8hPlql9/wDLLyPNbQJjJh3sRypTknFNtu1vRfHrJryyXecOEm5RtrddW/ieg6C9l1O3uysdU75SdmvAzU3mv3wIlQa6+wUZ2z/e49NM5eeYweJttbNrtwk1Z53i45WeT9Yzxs3ZN2tdN5PLL35+BgxKbdKUVfZl6SzV4uLi7Pjncyyrtyk2nbJR42Sv8WzWdoZxvLLGmr+s8rW95U6sFJrNtQUs22ntOUba8V8DBGqr+HzI2JdPTlFXWzKMs0mk7OLV9c08us4xE7u+KY2Ti1eTtay4RUc3na+trW8TVcLvvOjiKb2G362033XslfsSOc+wsTmEmMNPFvMvD8p7E5xUNrTfbdpoY8a8zQwyblUf8cvjZe5HFyNMtKJ6O6uWf5f5v/kb5b/l/m/Q5aCzMGrpLlz+W/aXkWuW19yXijjOJUX1kV2Y8uL7kvFFfXsfuS/L5nFlInaA7b5dh92Xu8wfLkOEvBeZwpMm+oHf+u4cJfl8xHCsBBrxRsQMKMqOVZEVcm4wqrD2iJSCKILaJkxoLAXg43qRz3nqGlaLfq56ZSi+3h+h5zAL+8j3nenV2Unuv8jqndJ2cPF026m1ebkrRc6cvTjnltxdt1uvqOpVwzUrxkpLPUiPJtGdTak5RndNThK0lbdJO91kPEYeUG3bbj77daN7cYllXOYZKNRqTi42WztbmrXtxy3eJdGcW287vO2lopuK7LuMmaE6KlOnKPq+lGdnb0ZJWdnwaRnoQUdq2SvZcbLe7dbkzfEYYZnLZns8L6fMw/S7Sslmle3VewOprmafRWnKe1e6StorLT5+IiIncmZjZ2XNSXacqrCza7fiTyfGe3d5JXyTvdblLKzd873RtV2nZJXl1fMyn/HVhrHxxlzfou1JuWUI6v5LrCpQSjOajbbnGy3eipXdu9HT+gSkk6j2YrSK+b0ucTlXliM6sKVPNRvdrRJJ+invZz8VecOvhoxlSYt5MGUnczaIqIxqJmkvExKWpBE1ZggeY1lqRS6N8CWmjL0pjnNbwJ2gDaQAw18NK6uzMTGnYpJHKri3bQqAIEgKHEIockQA1ETCDyKMeJrShszgruD2mtzjZqXx/djsYXlmnXp2T2Z67Ennlw49xy02mmtU7oePwuGqeladCW+0dqF+Nlp7j02qrcxw16f3+XmuxcieKjX+vw6Tl/6ZFjJq1mrcGrp/NHmdqrTyhXhNcG7e6dn4Mtcu1F61JP8Apf8A6evlxvTVE/X8vNzelUTH0/Dv1MbZt7FtbuMsn2pmLEYy9km07aPZ32y1OP8AX19aM/czNDlyL/y6z/0xX/I5xw6z/wBd54tIn7OhTqvj+aHVrmzco05yyjByfG6snvu2ziPlx/Zw8/8AU4L5sqfODEtWjGnTW7NysupJIzquZ2hpTbxvL1OF5Osn0klnui7LverMWO5w4fDpp1I7S+xD0peC07zyixVS951pS6slHwXzM/1jLLR20yTt1rI8+YzmdW+JxouriMTjm1GLpUuu92uDtnLsWRc+SKeHikntVH6zydkvs2WmfwMMuU5tWc5NcL2XgsjH0hpXfmY4adI9GdFimJ4p1n1/C9uw3Mwt9o7mDZkdUmUyJMjasA1UJdQVtTE8txFW6hjnJ31IUh2Cq6XqGY9l8QINsqMSYsu5yuFIdyI57yrFQk3xM0SIwMkCKmoCZW0RZIoTmRKRTVyWdOWKVO7ZHRmbMIlRCiCyMl0JtATcm9wkxRQFbIJlPrDYXeBOx1lbHB/Ax05Z24fAvaCltNbyHPMuS4EbIRSvwGxdG+JTTAwO9xVLmw5dRjcSKwqk7lpWMiHcKjbAruAC4lyADhYOBW9d4wEIyR0KQAFIxveMDqEY+BM9RAVBU08SVogABSEwAqDgOIAA6ugogAFU/kKW8YAFMiOowAzQJkIAIYABFQtBrQAAxAABX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7178" name="Picture 10" descr="http://www.profarm.cz/imgs/products/datacon/1378_6a64ffbbcf8efa36c8df8aa71b2da083_main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80928"/>
            <a:ext cx="3672408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Druhy mlék:</a:t>
            </a:r>
            <a:endParaRPr lang="cs-CZ" sz="2400" dirty="0" smtClean="0"/>
          </a:p>
          <a:p>
            <a:pPr lvl="1"/>
            <a:r>
              <a:rPr lang="cs-CZ" sz="2200" dirty="0" smtClean="0"/>
              <a:t>Nezralé – mlezivo</a:t>
            </a:r>
          </a:p>
          <a:p>
            <a:pPr lvl="1"/>
            <a:r>
              <a:rPr lang="cs-CZ" sz="2200" dirty="0" smtClean="0"/>
              <a:t>Zralé – produkováno v období plné laktace</a:t>
            </a:r>
          </a:p>
          <a:p>
            <a:pPr lvl="1"/>
            <a:r>
              <a:rPr lang="cs-CZ" sz="2200" dirty="0" smtClean="0"/>
              <a:t>Nenormální (</a:t>
            </a:r>
            <a:r>
              <a:rPr lang="cs-CZ" sz="2200" dirty="0" err="1" smtClean="0"/>
              <a:t>aberentní</a:t>
            </a:r>
            <a:r>
              <a:rPr lang="cs-CZ" sz="2200" dirty="0" smtClean="0"/>
              <a:t>) </a:t>
            </a:r>
          </a:p>
          <a:p>
            <a:pPr lvl="1"/>
            <a:r>
              <a:rPr lang="cs-CZ" sz="2200" dirty="0" smtClean="0"/>
              <a:t>Panenské u </a:t>
            </a:r>
            <a:r>
              <a:rPr lang="cs-CZ" sz="2200" dirty="0" err="1" smtClean="0"/>
              <a:t>nezabřezlých</a:t>
            </a:r>
            <a:r>
              <a:rPr lang="cs-CZ" sz="2200" dirty="0" smtClean="0"/>
              <a:t> jalovic</a:t>
            </a:r>
          </a:p>
          <a:p>
            <a:pPr lvl="1"/>
            <a:r>
              <a:rPr lang="cs-CZ" sz="2200" dirty="0" smtClean="0"/>
              <a:t>Samčí</a:t>
            </a:r>
          </a:p>
          <a:p>
            <a:pPr lvl="1"/>
            <a:r>
              <a:rPr lang="cs-CZ" sz="2200" dirty="0" smtClean="0"/>
              <a:t>Čarodějné u narozených mláďat</a:t>
            </a:r>
          </a:p>
          <a:p>
            <a:pPr lvl="1"/>
            <a:r>
              <a:rPr lang="cs-CZ" sz="2200" dirty="0" err="1" smtClean="0"/>
              <a:t>Kaseinové</a:t>
            </a:r>
            <a:r>
              <a:rPr lang="cs-CZ" sz="2200" dirty="0" smtClean="0"/>
              <a:t> – kaseinu je 75 – 80 % přežvýkavci</a:t>
            </a:r>
          </a:p>
          <a:p>
            <a:pPr lvl="1"/>
            <a:r>
              <a:rPr lang="cs-CZ" sz="2200" dirty="0" err="1" smtClean="0"/>
              <a:t>Albumínové</a:t>
            </a:r>
            <a:r>
              <a:rPr lang="cs-CZ" sz="2200" dirty="0" smtClean="0"/>
              <a:t> – u koně, všežravců, masožravců a člověka</a:t>
            </a:r>
          </a:p>
          <a:p>
            <a:pPr lvl="1"/>
            <a:endParaRPr lang="cs-CZ" sz="2200" dirty="0" smtClean="0"/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Mléko obsahuje:</a:t>
            </a:r>
            <a:endParaRPr lang="cs-CZ" sz="2400" dirty="0" smtClean="0"/>
          </a:p>
          <a:p>
            <a:pPr lvl="1"/>
            <a:r>
              <a:rPr lang="cs-CZ" sz="2200" dirty="0" smtClean="0"/>
              <a:t>Voda – 87,5 %</a:t>
            </a:r>
          </a:p>
          <a:p>
            <a:pPr lvl="1"/>
            <a:r>
              <a:rPr lang="cs-CZ" sz="2200" dirty="0" smtClean="0"/>
              <a:t>Sušina – 12,5 %</a:t>
            </a:r>
          </a:p>
          <a:p>
            <a:pPr lvl="1">
              <a:buNone/>
            </a:pPr>
            <a:r>
              <a:rPr lang="cs-CZ" sz="2200" dirty="0" smtClean="0"/>
              <a:t>    Do sušiny patří:</a:t>
            </a:r>
          </a:p>
          <a:p>
            <a:pPr lvl="1"/>
            <a:r>
              <a:rPr lang="cs-CZ" sz="2200" dirty="0" smtClean="0"/>
              <a:t>Bílkoviny – 4 %</a:t>
            </a:r>
          </a:p>
          <a:p>
            <a:pPr lvl="1"/>
            <a:r>
              <a:rPr lang="cs-CZ" sz="2200" dirty="0" smtClean="0"/>
              <a:t>Kasein (umožňuje výrobu sýrů a tvarohu)</a:t>
            </a:r>
          </a:p>
          <a:p>
            <a:pPr lvl="1">
              <a:buNone/>
            </a:pPr>
            <a:r>
              <a:rPr lang="cs-CZ" sz="2200" dirty="0" smtClean="0"/>
              <a:t>    Lze ho vysrážet:</a:t>
            </a:r>
          </a:p>
          <a:p>
            <a:pPr lvl="1"/>
            <a:r>
              <a:rPr lang="cs-CZ" sz="2200" dirty="0" err="1" smtClean="0"/>
              <a:t>Chymozínem</a:t>
            </a:r>
            <a:r>
              <a:rPr lang="cs-CZ" sz="2200" dirty="0" smtClean="0"/>
              <a:t> – sladké srážení – sýry</a:t>
            </a:r>
          </a:p>
          <a:p>
            <a:pPr lvl="1"/>
            <a:r>
              <a:rPr lang="cs-CZ" sz="2200" dirty="0" smtClean="0"/>
              <a:t>Mléčné kvašení – kyselé srážení – tvaroh</a:t>
            </a:r>
          </a:p>
          <a:p>
            <a:pPr lvl="1"/>
            <a:r>
              <a:rPr lang="cs-CZ" sz="2200" dirty="0" smtClean="0"/>
              <a:t>Laktalbumin – </a:t>
            </a:r>
            <a:r>
              <a:rPr lang="cs-CZ" sz="2200" dirty="0" err="1" smtClean="0"/>
              <a:t>zahřátím</a:t>
            </a:r>
            <a:r>
              <a:rPr lang="cs-CZ" sz="2200" dirty="0" smtClean="0"/>
              <a:t> se sráží</a:t>
            </a:r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Mléčný tuk – 3,5 %</a:t>
            </a:r>
            <a:endParaRPr lang="cs-CZ" sz="2400" dirty="0" smtClean="0"/>
          </a:p>
          <a:p>
            <a:pPr lvl="1"/>
            <a:r>
              <a:rPr lang="cs-CZ" sz="2200" dirty="0" smtClean="0"/>
              <a:t>Je rozptýlen v drobných kuličkách, ty jsou lehké a stoupají nahoru</a:t>
            </a:r>
          </a:p>
          <a:p>
            <a:pPr lvl="1"/>
            <a:r>
              <a:rPr lang="cs-CZ" sz="2200" dirty="0" smtClean="0"/>
              <a:t>Srážením kuliček dohromady se stlouká máslo</a:t>
            </a:r>
          </a:p>
          <a:p>
            <a:pPr lvl="1"/>
            <a:r>
              <a:rPr lang="cs-CZ" sz="2200" dirty="0" smtClean="0"/>
              <a:t>U mléka z mlékáren je mléko homogenizováno – rozptýlení kuliček tuku, rozrušení jejich struktury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Laktóza – 4,5 % </a:t>
            </a:r>
            <a:endParaRPr lang="cs-CZ" sz="2400" dirty="0" smtClean="0"/>
          </a:p>
          <a:p>
            <a:pPr lvl="1"/>
            <a:r>
              <a:rPr lang="cs-CZ" sz="2200" dirty="0" smtClean="0"/>
              <a:t>Způsobuje nasládlou chuť mléka</a:t>
            </a:r>
          </a:p>
          <a:p>
            <a:pPr lvl="1"/>
            <a:r>
              <a:rPr lang="cs-CZ" sz="2200" dirty="0" smtClean="0"/>
              <a:t>Při zvýšené teplotě karamelizuje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Minerální látky</a:t>
            </a:r>
            <a:endParaRPr lang="cs-CZ" sz="2400" dirty="0" smtClean="0"/>
          </a:p>
          <a:p>
            <a:pPr lvl="1"/>
            <a:r>
              <a:rPr lang="cs-CZ" sz="2200" dirty="0" smtClean="0"/>
              <a:t>Ve formě solí (Ca, P, K, Na, Cl)</a:t>
            </a:r>
          </a:p>
          <a:p>
            <a:pPr lvl="1"/>
            <a:r>
              <a:rPr lang="cs-CZ" sz="2200" dirty="0" smtClean="0"/>
              <a:t>Obsah závisí na zdravotním stavu jedince, mléčné žlázy a krmivu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Vitamíny</a:t>
            </a:r>
            <a:endParaRPr lang="cs-CZ" sz="2400" dirty="0" smtClean="0"/>
          </a:p>
          <a:p>
            <a:pPr lvl="1"/>
            <a:r>
              <a:rPr lang="cs-CZ" sz="2200" dirty="0" smtClean="0"/>
              <a:t>A, D, E, K – lipofilní (rozpustné v tucích)</a:t>
            </a:r>
          </a:p>
          <a:p>
            <a:pPr lvl="1"/>
            <a:r>
              <a:rPr lang="cs-CZ" sz="2200" dirty="0" smtClean="0"/>
              <a:t>B, C – hydrofilní (rozpustné ve vodě)</a:t>
            </a:r>
          </a:p>
          <a:p>
            <a:pPr>
              <a:buNone/>
            </a:pPr>
            <a:r>
              <a:rPr lang="cs-CZ" b="1" dirty="0" smtClean="0"/>
              <a:t> </a:t>
            </a:r>
            <a:endParaRPr lang="cs-CZ" dirty="0" smtClean="0"/>
          </a:p>
          <a:p>
            <a:pPr>
              <a:buNone/>
            </a:pPr>
            <a:r>
              <a:rPr lang="cs-CZ" sz="2400" b="1" dirty="0" smtClean="0"/>
              <a:t>Enzymy</a:t>
            </a:r>
            <a:endParaRPr lang="cs-CZ" sz="2400" dirty="0" smtClean="0"/>
          </a:p>
          <a:p>
            <a:pPr lvl="1"/>
            <a:r>
              <a:rPr lang="cs-CZ" sz="2200" dirty="0" smtClean="0"/>
              <a:t>Mléčné</a:t>
            </a:r>
          </a:p>
          <a:p>
            <a:pPr lvl="1"/>
            <a:r>
              <a:rPr lang="cs-CZ" sz="2200" dirty="0" smtClean="0"/>
              <a:t>Mikroorganismů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Plyny</a:t>
            </a:r>
            <a:endParaRPr lang="cs-CZ" sz="2400" dirty="0" smtClean="0"/>
          </a:p>
          <a:p>
            <a:pPr lvl="1"/>
            <a:r>
              <a:rPr lang="cs-CZ" sz="2200" dirty="0" smtClean="0"/>
              <a:t>CO</a:t>
            </a:r>
            <a:r>
              <a:rPr lang="cs-CZ" sz="2200" baseline="-25000" dirty="0" smtClean="0"/>
              <a:t>2</a:t>
            </a:r>
            <a:r>
              <a:rPr lang="cs-CZ" sz="2200" dirty="0" smtClean="0"/>
              <a:t>, N</a:t>
            </a:r>
            <a:r>
              <a:rPr lang="cs-CZ" sz="2200" baseline="-25000" dirty="0" smtClean="0"/>
              <a:t>2</a:t>
            </a:r>
            <a:r>
              <a:rPr lang="cs-CZ" sz="2200" dirty="0" smtClean="0"/>
              <a:t>, O</a:t>
            </a:r>
            <a:r>
              <a:rPr lang="cs-CZ" sz="2200" baseline="-25000" dirty="0" smtClean="0"/>
              <a:t>2</a:t>
            </a:r>
            <a:r>
              <a:rPr lang="cs-CZ" sz="2200" dirty="0" smtClean="0"/>
              <a:t> – zpěnění mléka při dojení nebo míchání</a:t>
            </a:r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Mikroorganismy:</a:t>
            </a:r>
            <a:endParaRPr lang="cs-CZ" sz="2400" dirty="0" smtClean="0"/>
          </a:p>
          <a:p>
            <a:pPr lvl="1"/>
            <a:r>
              <a:rPr lang="cs-CZ" sz="2200" dirty="0" smtClean="0"/>
              <a:t>Užitečné – výroba tvarohu, kyselých mlék</a:t>
            </a:r>
          </a:p>
          <a:p>
            <a:pPr lvl="1"/>
            <a:r>
              <a:rPr lang="cs-CZ" sz="2200" dirty="0" smtClean="0"/>
              <a:t>Škodlivé – způsobují vady mlék</a:t>
            </a:r>
          </a:p>
          <a:p>
            <a:pPr lvl="1"/>
            <a:r>
              <a:rPr lang="cs-CZ" sz="2200" dirty="0" smtClean="0"/>
              <a:t>Choroboplodné</a:t>
            </a:r>
          </a:p>
          <a:p>
            <a:pPr lvl="1">
              <a:buNone/>
            </a:pPr>
            <a:r>
              <a:rPr lang="cs-CZ" sz="2200" dirty="0" smtClean="0"/>
              <a:t>    Vady způsobují:</a:t>
            </a:r>
          </a:p>
          <a:p>
            <a:pPr lvl="1"/>
            <a:r>
              <a:rPr lang="cs-CZ" sz="2200" dirty="0" smtClean="0"/>
              <a:t>Změnu barvy, chuti, vůně, konzistence</a:t>
            </a:r>
          </a:p>
          <a:p>
            <a:pPr lvl="1"/>
            <a:r>
              <a:rPr lang="cs-CZ" sz="2200" dirty="0" smtClean="0"/>
              <a:t>Špinavě žluté mléko – při zánětu vemene, při TBC a při slintavce a kulhavce</a:t>
            </a:r>
          </a:p>
          <a:p>
            <a:pPr lvl="1"/>
            <a:r>
              <a:rPr lang="cs-CZ" sz="2200" dirty="0" smtClean="0"/>
              <a:t>Červená barva – je při poranění vemene nebo sněti slezinné</a:t>
            </a:r>
          </a:p>
          <a:p>
            <a:pPr lvl="1"/>
            <a:endParaRPr lang="cs-CZ" sz="2200" dirty="0" smtClean="0"/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lvl="1"/>
            <a:r>
              <a:rPr lang="cs-CZ" sz="2200" dirty="0" smtClean="0"/>
              <a:t>Modravý nádech – přítomnost bakterií</a:t>
            </a:r>
          </a:p>
          <a:p>
            <a:pPr lvl="1"/>
            <a:r>
              <a:rPr lang="cs-CZ" sz="2200" dirty="0" smtClean="0"/>
              <a:t>Slaná chuť – při zánětu vemene a u </a:t>
            </a:r>
            <a:r>
              <a:rPr lang="cs-CZ" sz="2200" dirty="0" err="1" smtClean="0"/>
              <a:t>starodojných</a:t>
            </a:r>
            <a:r>
              <a:rPr lang="cs-CZ" sz="2200" dirty="0" smtClean="0"/>
              <a:t> krav (ke konci života)</a:t>
            </a:r>
          </a:p>
          <a:p>
            <a:pPr lvl="1"/>
            <a:r>
              <a:rPr lang="cs-CZ" sz="2200" dirty="0" smtClean="0"/>
              <a:t>Hořkost </a:t>
            </a:r>
            <a:r>
              <a:rPr lang="cs-CZ" sz="2200" smtClean="0"/>
              <a:t>– zkrmování řepy, brambor, hořčice</a:t>
            </a:r>
            <a:endParaRPr lang="cs-CZ" sz="2200" dirty="0" smtClean="0"/>
          </a:p>
          <a:p>
            <a:pPr lvl="1"/>
            <a:r>
              <a:rPr lang="cs-CZ" sz="2200" dirty="0" smtClean="0"/>
              <a:t>Změna vůně – mléko přejímá pachy, může načichnout špatným zacházením</a:t>
            </a:r>
          </a:p>
          <a:p>
            <a:pPr lvl="1"/>
            <a:r>
              <a:rPr lang="cs-CZ" sz="2200" dirty="0" smtClean="0"/>
              <a:t>Vločkovité (slizké) – zánět</a:t>
            </a:r>
          </a:p>
          <a:p>
            <a:pPr lvl="1"/>
            <a:endParaRPr lang="cs-CZ" sz="2200" dirty="0" smtClean="0"/>
          </a:p>
          <a:p>
            <a:pPr>
              <a:buNone/>
            </a:pPr>
            <a:r>
              <a:rPr lang="cs-CZ" sz="2400" b="1" dirty="0" smtClean="0"/>
              <a:t>Vlivy působící na kvalitu a množství mléka:</a:t>
            </a:r>
            <a:endParaRPr lang="cs-CZ" sz="2400" dirty="0" smtClean="0"/>
          </a:p>
          <a:p>
            <a:pPr lvl="1"/>
            <a:r>
              <a:rPr lang="cs-CZ" sz="2200" dirty="0" smtClean="0"/>
              <a:t>Vnitřní – chovatel je neovlivní, pouze je respektuje (individualita dojnice, stáří, pořadí laktace, říje)</a:t>
            </a:r>
          </a:p>
          <a:p>
            <a:pPr lvl="1"/>
            <a:r>
              <a:rPr lang="cs-CZ" sz="2200" dirty="0" smtClean="0"/>
              <a:t>Vnější – chovatel je může ovlivnit kladně nebo záporně (zdravotní stav, výživa a krmení, stání na sucho, servis perioda, mezidobí, technika dojení)</a:t>
            </a:r>
          </a:p>
          <a:p>
            <a:pPr>
              <a:buNone/>
            </a:pPr>
            <a:r>
              <a:rPr lang="cs-CZ" sz="2400" dirty="0" smtClean="0"/>
              <a:t> </a:t>
            </a:r>
          </a:p>
          <a:p>
            <a:pPr>
              <a:buNone/>
            </a:pPr>
            <a:r>
              <a:rPr lang="cs-CZ" sz="2400" dirty="0" smtClean="0"/>
              <a:t> </a:t>
            </a:r>
          </a:p>
          <a:p>
            <a:pPr lvl="1"/>
            <a:endParaRPr lang="cs-CZ" sz="2200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78592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2014-01-05]. Dostupné z: </a:t>
            </a:r>
            <a:r>
              <a:rPr lang="it-IT" sz="1200" dirty="0" smtClean="0">
                <a:hlinkClick r:id="rId2"/>
              </a:rPr>
              <a:t>http://www.milksmart.co.nz/How-to-Improve/The-milking-process/Milk-let-down/Milk-let-down/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2014-01-05]. Dostupné z: </a:t>
            </a:r>
            <a:r>
              <a:rPr lang="it-IT" sz="1200" dirty="0" smtClean="0">
                <a:hlinkClick r:id="rId3"/>
              </a:rPr>
              <a:t>http://agriculture.kzntl.gov.za/publications/production_guidelines/dairying_in_natal/dairy6_1.htm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2014-01-05]. Dostupné z: </a:t>
            </a:r>
            <a:r>
              <a:rPr lang="it-IT" sz="1200" dirty="0" smtClean="0">
                <a:hlinkClick r:id="rId4"/>
              </a:rPr>
              <a:t>http://www.komonews.com/news/consumer/Non-homogenized-milk-health-claims-are-nonsense-195627071.html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2014-01-05]. Dostupné z: </a:t>
            </a:r>
            <a:r>
              <a:rPr lang="it-IT" sz="1200" dirty="0" smtClean="0">
                <a:hlinkClick r:id="rId5"/>
              </a:rPr>
              <a:t>http://www.profarm.cz/prodej/aprosan-modry-25kg-drive-laktosan--1378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1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[Produkce mléka]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52_1_S1_0906_D12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563938" y="6467475"/>
            <a:ext cx="18716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cs-CZ" sz="1200" smtClean="0">
                <a:latin typeface="+mj-lt"/>
              </a:rPr>
              <a:t>Zdroje: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Vemeno a mléčná žláza</a:t>
            </a:r>
            <a:endParaRPr lang="cs-CZ" sz="2600" dirty="0" smtClean="0"/>
          </a:p>
          <a:p>
            <a:pPr lvl="1"/>
            <a:r>
              <a:rPr lang="cs-CZ" sz="2200" dirty="0" smtClean="0"/>
              <a:t>je to specifický orgán samic savců, slouží pro výživu mláďat</a:t>
            </a:r>
          </a:p>
          <a:p>
            <a:pPr lvl="1"/>
            <a:r>
              <a:rPr lang="cs-CZ" sz="2200" dirty="0" smtClean="0"/>
              <a:t>je to modifikovaná kožní žláza</a:t>
            </a:r>
          </a:p>
          <a:p>
            <a:pPr lvl="0"/>
            <a:endParaRPr lang="cs-CZ" dirty="0" smtClean="0"/>
          </a:p>
          <a:p>
            <a:pPr>
              <a:buNone/>
            </a:pPr>
            <a:r>
              <a:rPr lang="cs-CZ" sz="2600" b="1" dirty="0" smtClean="0"/>
              <a:t>Vývoj mléčné žlázy</a:t>
            </a:r>
            <a:endParaRPr lang="cs-CZ" sz="2600" dirty="0" smtClean="0"/>
          </a:p>
          <a:p>
            <a:pPr lvl="1"/>
            <a:r>
              <a:rPr lang="cs-CZ" sz="2200" dirty="0" smtClean="0"/>
              <a:t>v embryonálním období vzniká základ mléčné čáry, mléčné lišty, mléčné hrbolky</a:t>
            </a:r>
          </a:p>
          <a:p>
            <a:pPr lvl="1"/>
            <a:r>
              <a:rPr lang="cs-CZ" sz="2200" dirty="0" smtClean="0"/>
              <a:t>z primárních čepů vzniká strukový kanálek a mlékovod</a:t>
            </a:r>
          </a:p>
          <a:p>
            <a:pPr lvl="1"/>
            <a:r>
              <a:rPr lang="cs-CZ" sz="2200" dirty="0" smtClean="0"/>
              <a:t>ze sekundárních čepů vznikají mlékovody a mléčné kanálky</a:t>
            </a:r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encrypted-tbn2.gstatic.com/images?q=tbn:ANd9GcTpOO9DeldsDQKGiJuOo9YJHr__HiubEr5zhihhPinxVREJY1bXI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7720441" cy="576064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milksmart.co.nz/UserFiles/DairyNZMilksmart/Image/Chapter%204/teat%20anato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6370976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4117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Závěsný aparát</a:t>
            </a:r>
            <a:endParaRPr lang="cs-CZ" sz="2600" dirty="0" smtClean="0"/>
          </a:p>
          <a:p>
            <a:pPr lvl="1"/>
            <a:r>
              <a:rPr lang="cs-CZ" sz="2200" dirty="0" smtClean="0"/>
              <a:t>vemeno je udržováno pevným připojením na spodině pánve pomocí 4 vazivových listů (2 mediální, 2 laterální)</a:t>
            </a:r>
          </a:p>
          <a:p>
            <a:pPr lvl="1"/>
            <a:r>
              <a:rPr lang="cs-CZ" sz="2200" dirty="0" smtClean="0"/>
              <a:t>z listů vystupuje 7 – 10 vedlejších listů, které se noří do žláznatého těla vemene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600" b="1" dirty="0" smtClean="0"/>
              <a:t>Vývodné cesty</a:t>
            </a:r>
            <a:endParaRPr lang="cs-CZ" sz="2600" dirty="0" smtClean="0"/>
          </a:p>
          <a:p>
            <a:pPr lvl="1"/>
            <a:r>
              <a:rPr lang="cs-CZ" sz="2200" dirty="0" smtClean="0"/>
              <a:t>strukový kanálek – 0,5 cm dlouhý</a:t>
            </a:r>
          </a:p>
          <a:p>
            <a:pPr lvl="1"/>
            <a:r>
              <a:rPr lang="cs-CZ" sz="2200" dirty="0" smtClean="0"/>
              <a:t>mlékojem – skládá se ze žláznaté a strukové části</a:t>
            </a:r>
          </a:p>
          <a:p>
            <a:pPr lvl="1"/>
            <a:r>
              <a:rPr lang="cs-CZ" sz="2200" dirty="0" smtClean="0"/>
              <a:t>mlékovody 8 – 15 ks</a:t>
            </a:r>
          </a:p>
          <a:p>
            <a:pPr lvl="1"/>
            <a:r>
              <a:rPr lang="cs-CZ" sz="2200" dirty="0" smtClean="0"/>
              <a:t>mléčné kanálky</a:t>
            </a:r>
          </a:p>
          <a:p>
            <a:pPr lvl="1"/>
            <a:r>
              <a:rPr lang="cs-CZ" sz="2200" dirty="0" smtClean="0"/>
              <a:t>alveoly – jsou to základní a funkční jednotky vemene, mají kulovitý a vejčitý tvar, přecházející v krátkou trubičku, stěnu tvoří mlékotvorné buňky (</a:t>
            </a:r>
            <a:r>
              <a:rPr lang="cs-CZ" sz="2200" dirty="0" err="1" smtClean="0"/>
              <a:t>hladkosvalové</a:t>
            </a:r>
            <a:r>
              <a:rPr lang="cs-CZ" sz="2200" dirty="0" smtClean="0"/>
              <a:t>), je zde síť vlásečnic a nervů </a:t>
            </a:r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lvl="1"/>
            <a:r>
              <a:rPr lang="cs-CZ" sz="2200" dirty="0" smtClean="0"/>
              <a:t>ve vývodných cestách v místě soutoků jsou kruhové svěrače, zde se shromažďuje mléko mezi dojeními</a:t>
            </a:r>
          </a:p>
          <a:p>
            <a:pPr lvl="1"/>
            <a:r>
              <a:rPr lang="cs-CZ" sz="2200" dirty="0" smtClean="0"/>
              <a:t>mléko se tvoří neustále a hromadí se ve vývodných cestách</a:t>
            </a:r>
          </a:p>
          <a:p>
            <a:pPr lvl="1"/>
            <a:r>
              <a:rPr lang="cs-CZ" sz="2200" dirty="0" smtClean="0"/>
              <a:t>po vydojení se mléko nejdříve hromadí v horních oddílech vývodů</a:t>
            </a:r>
          </a:p>
          <a:p>
            <a:pPr lvl="1"/>
            <a:r>
              <a:rPr lang="cs-CZ" sz="2200" dirty="0" smtClean="0"/>
              <a:t>kapacita mlékojemu je asi 0,5 l mléka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600" b="1" dirty="0" smtClean="0"/>
              <a:t>Cévní zásobení</a:t>
            </a:r>
            <a:endParaRPr lang="cs-CZ" sz="2600" dirty="0" smtClean="0"/>
          </a:p>
          <a:p>
            <a:pPr lvl="1">
              <a:buNone/>
            </a:pPr>
            <a:r>
              <a:rPr lang="cs-CZ" sz="2200" b="1" dirty="0" smtClean="0"/>
              <a:t>Přívod krve</a:t>
            </a:r>
          </a:p>
          <a:p>
            <a:pPr lvl="1"/>
            <a:r>
              <a:rPr lang="cs-CZ" sz="2200" dirty="0" smtClean="0"/>
              <a:t>zevní stydká tepna</a:t>
            </a:r>
          </a:p>
          <a:p>
            <a:pPr lvl="1"/>
            <a:r>
              <a:rPr lang="cs-CZ" sz="2200" dirty="0" smtClean="0"/>
              <a:t>vnitřní stydká tepna</a:t>
            </a:r>
          </a:p>
          <a:p>
            <a:pPr lvl="1"/>
            <a:r>
              <a:rPr lang="cs-CZ" sz="2200" dirty="0" smtClean="0"/>
              <a:t>tepna nadbřišková</a:t>
            </a:r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8640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Odvod krve</a:t>
            </a:r>
            <a:endParaRPr lang="cs-CZ" sz="2600" dirty="0" smtClean="0"/>
          </a:p>
          <a:p>
            <a:pPr lvl="1"/>
            <a:r>
              <a:rPr lang="cs-CZ" sz="2200" dirty="0" smtClean="0"/>
              <a:t>zevní stydká žíla</a:t>
            </a:r>
          </a:p>
          <a:p>
            <a:pPr lvl="1"/>
            <a:r>
              <a:rPr lang="cs-CZ" sz="2200" dirty="0" smtClean="0"/>
              <a:t>vnitřní stydká žíla</a:t>
            </a:r>
          </a:p>
          <a:p>
            <a:pPr lvl="1"/>
            <a:r>
              <a:rPr lang="cs-CZ" sz="2200" dirty="0" smtClean="0"/>
              <a:t>podkožní žíla břišní</a:t>
            </a:r>
          </a:p>
          <a:p>
            <a:pPr lvl="1">
              <a:buNone/>
            </a:pPr>
            <a:endParaRPr lang="cs-CZ" sz="1200" dirty="0" smtClean="0"/>
          </a:p>
          <a:p>
            <a:pPr>
              <a:buNone/>
            </a:pPr>
            <a:r>
              <a:rPr lang="cs-CZ" sz="2600" b="1" dirty="0" smtClean="0"/>
              <a:t>Inervace vemene</a:t>
            </a:r>
            <a:endParaRPr lang="cs-CZ" sz="2600" dirty="0" smtClean="0"/>
          </a:p>
          <a:p>
            <a:pPr lvl="1"/>
            <a:r>
              <a:rPr lang="cs-CZ" sz="2200" dirty="0" smtClean="0"/>
              <a:t>zajišťují 4 míšní nervy (bederní a křížové)</a:t>
            </a:r>
          </a:p>
          <a:p>
            <a:pPr>
              <a:buNone/>
            </a:pPr>
            <a:endParaRPr lang="cs-CZ" sz="1200" dirty="0" smtClean="0"/>
          </a:p>
          <a:p>
            <a:pPr>
              <a:buNone/>
            </a:pPr>
            <a:r>
              <a:rPr lang="cs-CZ" sz="2600" b="1" dirty="0" smtClean="0"/>
              <a:t>Tvorba mléka</a:t>
            </a:r>
            <a:endParaRPr lang="cs-CZ" sz="2600" dirty="0" smtClean="0"/>
          </a:p>
          <a:p>
            <a:pPr lvl="1"/>
            <a:r>
              <a:rPr lang="cs-CZ" sz="2200" dirty="0" smtClean="0"/>
              <a:t>fáze syntézy – v mlékotvorných buňkách se tvoří a hromadí budoucí sekret</a:t>
            </a:r>
          </a:p>
          <a:p>
            <a:pPr lvl="1"/>
            <a:r>
              <a:rPr lang="cs-CZ" sz="2200" dirty="0" smtClean="0"/>
              <a:t>fáze sekrece – jednotlivé součásti mléka se vylučují z buněk do alveol</a:t>
            </a:r>
          </a:p>
          <a:p>
            <a:pPr lvl="1"/>
            <a:r>
              <a:rPr lang="cs-CZ" sz="2200" dirty="0" smtClean="0"/>
              <a:t>ejekce – uvolňování mléka – dochází ke smršťování košíčkových buněk a vytlačování</a:t>
            </a:r>
            <a:endParaRPr lang="cs-CZ" sz="2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Mléko se tvoří z krve</a:t>
            </a:r>
            <a:endParaRPr lang="cs-CZ" sz="2600" dirty="0" smtClean="0"/>
          </a:p>
          <a:p>
            <a:pPr lvl="1"/>
            <a:r>
              <a:rPr lang="cs-CZ" sz="2200" dirty="0" smtClean="0"/>
              <a:t>na 1 l mléka musí projít vemenem 350 -  400 l krve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600" b="1" dirty="0" smtClean="0"/>
              <a:t>Řízení činnosti mléčné žlázy</a:t>
            </a:r>
            <a:endParaRPr lang="cs-CZ" sz="2600" dirty="0" smtClean="0"/>
          </a:p>
          <a:p>
            <a:pPr>
              <a:buNone/>
            </a:pPr>
            <a:r>
              <a:rPr lang="cs-CZ" dirty="0" smtClean="0"/>
              <a:t> </a:t>
            </a:r>
          </a:p>
          <a:p>
            <a:pPr marL="571500" lvl="0" indent="-457200">
              <a:buFont typeface="+mj-lt"/>
              <a:buAutoNum type="arabicPeriod"/>
            </a:pPr>
            <a:r>
              <a:rPr lang="cs-CZ" sz="2400" b="1" dirty="0" smtClean="0"/>
              <a:t>Vývoj a růst</a:t>
            </a:r>
            <a:endParaRPr lang="cs-CZ" sz="2400" dirty="0" smtClean="0"/>
          </a:p>
          <a:p>
            <a:pPr lvl="1"/>
            <a:r>
              <a:rPr lang="cs-CZ" sz="2200" dirty="0" smtClean="0"/>
              <a:t>Hypofýza – STH</a:t>
            </a:r>
          </a:p>
          <a:p>
            <a:pPr lvl="1"/>
            <a:r>
              <a:rPr lang="cs-CZ" sz="2200" dirty="0" smtClean="0"/>
              <a:t>Vaječníky</a:t>
            </a:r>
          </a:p>
          <a:p>
            <a:pPr lvl="1"/>
            <a:r>
              <a:rPr lang="cs-CZ" sz="2200" dirty="0" smtClean="0"/>
              <a:t>GF – estrogen (vývodné cesty)</a:t>
            </a:r>
          </a:p>
          <a:p>
            <a:pPr lvl="1"/>
            <a:r>
              <a:rPr lang="cs-CZ" sz="2200" dirty="0" smtClean="0"/>
              <a:t>Žluté tělísko – progesteron (alveoly)</a:t>
            </a:r>
          </a:p>
          <a:p>
            <a:pPr lvl="1"/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54</TotalTime>
  <Words>530</Words>
  <Application>Microsoft Office PowerPoint</Application>
  <PresentationFormat>Předvádění na obrazovce (4:3)</PresentationFormat>
  <Paragraphs>151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sablona_prezentace_dum_nj</vt:lpstr>
      <vt:lpstr>Produkce mléka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Produkce mléka</dc:title>
  <dc:creator>Administrator</dc:creator>
  <cp:lastModifiedBy>verys</cp:lastModifiedBy>
  <cp:revision>34</cp:revision>
  <dcterms:created xsi:type="dcterms:W3CDTF">2013-12-15T21:03:26Z</dcterms:created>
  <dcterms:modified xsi:type="dcterms:W3CDTF">2014-09-18T07:39:31Z</dcterms:modified>
</cp:coreProperties>
</file>