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33"/>
  </p:notesMasterIdLst>
  <p:sldIdLst>
    <p:sldId id="256" r:id="rId2"/>
    <p:sldId id="257" r:id="rId3"/>
    <p:sldId id="258" r:id="rId4"/>
    <p:sldId id="261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85" r:id="rId18"/>
    <p:sldId id="286" r:id="rId19"/>
    <p:sldId id="276" r:id="rId20"/>
    <p:sldId id="274" r:id="rId21"/>
    <p:sldId id="277" r:id="rId22"/>
    <p:sldId id="279" r:id="rId23"/>
    <p:sldId id="278" r:id="rId24"/>
    <p:sldId id="284" r:id="rId25"/>
    <p:sldId id="275" r:id="rId26"/>
    <p:sldId id="281" r:id="rId27"/>
    <p:sldId id="280" r:id="rId28"/>
    <p:sldId id="283" r:id="rId29"/>
    <p:sldId id="287" r:id="rId30"/>
    <p:sldId id="288" r:id="rId31"/>
    <p:sldId id="260" r:id="rId3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40DA6-C596-48AC-B2F3-274968C9219B}" type="datetimeFigureOut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2D8E00-150F-4DEF-94FB-0FDEA5B77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88913"/>
            <a:ext cx="52562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84F0-19FC-498B-A1EC-72BCC35258A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48DB-940F-4D98-9DC8-0F00CC34BB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1346-C82C-4BFD-9934-50802B20C6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67B8-B79A-4A80-B938-B8F50F07F63D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3C9C-EAC5-4E40-A0A6-2B3C6D1C7E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A8A9-3291-4CE4-A522-58D91AB9EA7A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A0135-F23E-4817-8981-8B1125ACF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700D-2B69-44EC-8B5E-3167C04B6E43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26541-B7D4-42CC-AB0E-191C8E98C4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835C-FC33-4DFA-A139-DB2C6FC530F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2F11-9FCD-4AA1-901E-54697548D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90-F1D6-4B21-B49F-74EA2F2BB910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5592-EE7F-4FCD-8860-7394495714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3014-432C-4111-B18D-2BA3E81E78AF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FB2B3-6F44-4260-90B1-406236FD2C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71C7-FD86-4F0C-A39D-7B27E3946DBC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5E7C-41C8-4E70-8086-E70C7EDE5B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ECD-C2EB-489F-ACDC-BC03FA693917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171B-74FB-46AD-9F4A-2D1AA0F82A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731FB-F205-4930-858A-E628C7472074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E2DD-A1D9-4A16-8B2F-08BA0E4DE7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C380-1A57-45C0-A25C-2680DBB5B311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9329F1-EF7C-44F8-9FCF-ECEBCF1EE6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cs-CZ"/>
              <a:t>Střední škola přírodovědná a zemědělská Nový Jičín 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282F453-772E-4715-9A3C-80FC27023E95}" type="datetime1">
              <a:rPr lang="cs-CZ"/>
              <a:pPr>
                <a:defRPr/>
              </a:pPr>
              <a:t>18. 9. 2014</a:t>
            </a:fld>
            <a:endParaRPr lang="cs-CZ"/>
          </a:p>
        </p:txBody>
      </p:sp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625" y="6105525"/>
            <a:ext cx="34559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>
    <p:dissolv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ubdnes.nolimit.cz/obsah-ubdnes/cesi-v-ub/rozvojova-spoluprace/vyberove-rizeni-cra-rozvoj" TargetMode="External"/><Relationship Id="rId3" Type="http://schemas.openxmlformats.org/officeDocument/2006/relationships/hyperlink" Target="http://www.zverimexshop.cz/chovatelskepotreby/eshop/9-1-Hospodarska-zvirata/144-3-Ostatni-potreby/5/6192-Detektor-rije-skotu" TargetMode="External"/><Relationship Id="rId7" Type="http://schemas.openxmlformats.org/officeDocument/2006/relationships/hyperlink" Target="http://www.selko.cz/sada-pro-inseminacni-techniky-s-mt-35-42~z3050a.html" TargetMode="External"/><Relationship Id="rId2" Type="http://schemas.openxmlformats.org/officeDocument/2006/relationships/hyperlink" Target="http://www.guyokrma.cz/ke_stazen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schov.cz/@AGRO/informacni-servis/Inseminace-je-stale-klicovou-metodou__s485x59390.html" TargetMode="External"/><Relationship Id="rId11" Type="http://schemas.openxmlformats.org/officeDocument/2006/relationships/hyperlink" Target="http://www.crvcz.cz/Portals/0/Files/Nabidka/Vyroba%20sexovanych%20ID.pdf" TargetMode="External"/><Relationship Id="rId5" Type="http://schemas.openxmlformats.org/officeDocument/2006/relationships/hyperlink" Target="http://web2.mendelu.cz/af_291_projekty2/vseo/stranka.php?kod=91" TargetMode="External"/><Relationship Id="rId10" Type="http://schemas.openxmlformats.org/officeDocument/2006/relationships/hyperlink" Target="http://eagri.cz/public/web/file/26938/Prirozena_plemenitba.pdf" TargetMode="External"/><Relationship Id="rId4" Type="http://schemas.openxmlformats.org/officeDocument/2006/relationships/hyperlink" Target="http://www.minitube.de/Products-Services/Porcine/Semen-Collection/Artificial-Vagina-for-Porcine-With-Air-Pump" TargetMode="External"/><Relationship Id="rId9" Type="http://schemas.openxmlformats.org/officeDocument/2006/relationships/hyperlink" Target="http://www.zootechnika.cz/clanky/chov-skotu/porod---teleni-jalovic-a-krav/inseminace-a-plodnost-krav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84538"/>
            <a:ext cx="7543800" cy="998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dirty="0" smtClean="0"/>
              <a:t>Říje a inseminace skotu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84213" y="1273175"/>
            <a:ext cx="7543800" cy="5000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Střední škola technická a zemědělská, Nový Jičín, příspěvková organizace </a:t>
            </a:r>
            <a:endParaRPr lang="cs-CZ" sz="18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84213" y="5018088"/>
            <a:ext cx="7543800" cy="49847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s-CZ" sz="1800" dirty="0" smtClean="0"/>
              <a:t>Říjen, 2013</a:t>
            </a:r>
            <a:endParaRPr lang="cs-CZ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verimexshop.cz/fotky8815/fotos/_vyrn_619210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4862573" cy="2866893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755576" y="404664"/>
            <a:ext cx="32403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Detekce říje skotu</a:t>
            </a:r>
            <a:endParaRPr lang="cs-CZ" sz="26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1124744"/>
            <a:ext cx="763284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dirty="0" smtClean="0"/>
              <a:t>Vhodné k určení ideální doby pro krytí či oplodnění, Přístroj sleduje charakteristické změny vaginálního hlenu v průběhu ovulačního cyklu tím, že měří jeho elektrický odpor. Chovatel je tak schopen přesně určit okamžik ovulace. Lze rovněž použít i pro diagnostiku rané březosti od 19. do 23. dne po zapuštění, úspora cenného spermatu díky oplodnění, resp. zapuštění v optimálním okamžiku říje, zkrácení časového úseku mezi porodem a další březostí, časová úspora při sledování zvířete.</a:t>
            </a:r>
            <a:endParaRPr lang="cs-CZ" sz="1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r>
              <a:rPr lang="cs-CZ" sz="2600" b="1" u="sng" dirty="0" smtClean="0"/>
              <a:t>Fyziologie říje</a:t>
            </a:r>
            <a:endParaRPr lang="cs-CZ" sz="2600" dirty="0" smtClean="0"/>
          </a:p>
          <a:p>
            <a:endParaRPr lang="cs-CZ" dirty="0" smtClean="0"/>
          </a:p>
          <a:p>
            <a:pPr marL="571500" lvl="0" indent="-457200">
              <a:buFont typeface="+mj-lt"/>
              <a:buAutoNum type="alphaUcPeriod"/>
            </a:pPr>
            <a:r>
              <a:rPr lang="cs-CZ" sz="2600" b="1" dirty="0" smtClean="0"/>
              <a:t>Hypotalamus</a:t>
            </a:r>
            <a:endParaRPr lang="cs-CZ" sz="2600" dirty="0" smtClean="0"/>
          </a:p>
          <a:p>
            <a:pPr lvl="1"/>
            <a:r>
              <a:rPr lang="cs-CZ" sz="2200" dirty="0" smtClean="0"/>
              <a:t>Spouštěcí hormon</a:t>
            </a:r>
          </a:p>
          <a:p>
            <a:pPr lvl="1"/>
            <a:r>
              <a:rPr lang="cs-CZ" sz="2200" dirty="0" smtClean="0"/>
              <a:t>Inhibiční hormon</a:t>
            </a:r>
          </a:p>
          <a:p>
            <a:endParaRPr lang="cs-CZ" dirty="0" smtClean="0"/>
          </a:p>
          <a:p>
            <a:pPr marL="571500" lvl="0" indent="-457200">
              <a:buFont typeface="+mj-lt"/>
              <a:buAutoNum type="alphaUcPeriod" startAt="2"/>
            </a:pPr>
            <a:r>
              <a:rPr lang="cs-CZ" sz="2600" b="1" dirty="0" smtClean="0"/>
              <a:t>Hypofýza</a:t>
            </a:r>
            <a:r>
              <a:rPr lang="cs-CZ" sz="2600" dirty="0" smtClean="0"/>
              <a:t> – gonadotropní hormony</a:t>
            </a:r>
          </a:p>
          <a:p>
            <a:pPr lvl="1"/>
            <a:r>
              <a:rPr lang="cs-CZ" sz="2200" dirty="0" smtClean="0"/>
              <a:t>FSH – stimuluje tvorbu Gráfových folikulů</a:t>
            </a:r>
          </a:p>
          <a:p>
            <a:pPr lvl="1"/>
            <a:r>
              <a:rPr lang="cs-CZ" sz="2200" dirty="0" smtClean="0"/>
              <a:t>LTH – prolaktin</a:t>
            </a:r>
          </a:p>
          <a:p>
            <a:pPr lvl="1"/>
            <a:r>
              <a:rPr lang="cs-CZ" sz="2200" dirty="0" smtClean="0"/>
              <a:t>LH – ovlivňuje tvorbu žlutého tělíska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571500" lvl="0" indent="-457200">
              <a:buFont typeface="+mj-lt"/>
              <a:buAutoNum type="alphaUcPeriod" startAt="3"/>
            </a:pPr>
            <a:r>
              <a:rPr lang="cs-CZ" sz="2600" b="1" dirty="0" smtClean="0"/>
              <a:t>Vaječníky</a:t>
            </a:r>
            <a:endParaRPr lang="cs-CZ" sz="2600" dirty="0" smtClean="0"/>
          </a:p>
          <a:p>
            <a:pPr lvl="1"/>
            <a:r>
              <a:rPr lang="cs-CZ" sz="2200" dirty="0" smtClean="0"/>
              <a:t>Gráfův folikul – estrogen</a:t>
            </a:r>
          </a:p>
          <a:p>
            <a:pPr lvl="1"/>
            <a:r>
              <a:rPr lang="cs-CZ" sz="2200" dirty="0" smtClean="0"/>
              <a:t>Žluté tělísko – progesteron, prostaglandiny PGF 2 alfa – ovlivňuje činnost vaječníků a mechanismus porodu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5"/>
            </a:pPr>
            <a:r>
              <a:rPr lang="cs-CZ" sz="3000" b="1" u="sng" dirty="0" smtClean="0"/>
              <a:t>Inseminace</a:t>
            </a:r>
            <a:endParaRPr lang="cs-CZ" sz="3000" dirty="0" smtClean="0"/>
          </a:p>
          <a:p>
            <a:endParaRPr lang="cs-CZ" dirty="0" smtClean="0"/>
          </a:p>
          <a:p>
            <a:r>
              <a:rPr lang="cs-CZ" sz="2600" b="1" dirty="0" smtClean="0"/>
              <a:t>Význam:</a:t>
            </a:r>
            <a:endParaRPr lang="cs-CZ" sz="2600" dirty="0" smtClean="0"/>
          </a:p>
          <a:p>
            <a:pPr lvl="1"/>
            <a:r>
              <a:rPr lang="cs-CZ" sz="2200" dirty="0" smtClean="0"/>
              <a:t>Plemenářský – zlepšování vlastností skotu</a:t>
            </a:r>
          </a:p>
          <a:p>
            <a:pPr lvl="1"/>
            <a:r>
              <a:rPr lang="cs-CZ" sz="2200" dirty="0" smtClean="0"/>
              <a:t>Zdravotní – snížení přenosu chorob</a:t>
            </a:r>
          </a:p>
          <a:p>
            <a:pPr lvl="1"/>
            <a:r>
              <a:rPr lang="cs-CZ" sz="2200" dirty="0" smtClean="0"/>
              <a:t>Ekonomický – snížení nákladů na inseminační stanici býků</a:t>
            </a:r>
          </a:p>
          <a:p>
            <a:pPr lvl="1"/>
            <a:endParaRPr lang="cs-CZ" sz="2200" dirty="0" smtClean="0"/>
          </a:p>
          <a:p>
            <a:endParaRPr lang="cs-CZ" dirty="0"/>
          </a:p>
        </p:txBody>
      </p:sp>
      <p:pic>
        <p:nvPicPr>
          <p:cNvPr id="27650" name="Picture 2" descr="http://www.abscz.cz/resources/1/inseminacni-zbr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861048"/>
            <a:ext cx="7219950" cy="1905000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1259632" y="5877272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dirty="0" smtClean="0"/>
              <a:t>Inseminační aparatura</a:t>
            </a:r>
            <a:endParaRPr lang="cs-CZ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pPr marL="571500" lvl="0" indent="-457200">
              <a:buFont typeface="+mj-lt"/>
              <a:buAutoNum type="arabicParenR"/>
            </a:pPr>
            <a:r>
              <a:rPr lang="cs-CZ" sz="2600" b="1" dirty="0" smtClean="0"/>
              <a:t>Odběr spermatu</a:t>
            </a:r>
            <a:endParaRPr lang="cs-CZ" sz="2600" dirty="0" smtClean="0"/>
          </a:p>
          <a:p>
            <a:pPr lvl="1"/>
            <a:r>
              <a:rPr lang="cs-CZ" sz="2200" dirty="0" smtClean="0"/>
              <a:t>2-3 x týdně na inseminační stanici býků</a:t>
            </a:r>
          </a:p>
          <a:p>
            <a:pPr lvl="1"/>
            <a:r>
              <a:rPr lang="cs-CZ" sz="2200" dirty="0" smtClean="0"/>
              <a:t>Provádí se v </a:t>
            </a:r>
            <a:r>
              <a:rPr lang="cs-CZ" sz="2200" dirty="0" err="1" smtClean="0"/>
              <a:t>připouštědlech</a:t>
            </a:r>
            <a:r>
              <a:rPr lang="cs-CZ" sz="2200" dirty="0" smtClean="0"/>
              <a:t> pomocí atrapy</a:t>
            </a:r>
          </a:p>
          <a:p>
            <a:pPr lvl="1"/>
            <a:r>
              <a:rPr lang="cs-CZ" sz="2200" dirty="0" smtClean="0"/>
              <a:t>Při </a:t>
            </a:r>
            <a:r>
              <a:rPr lang="cs-CZ" sz="2200" dirty="0" err="1" smtClean="0"/>
              <a:t>vzeskoku</a:t>
            </a:r>
            <a:r>
              <a:rPr lang="cs-CZ" sz="2200" dirty="0" smtClean="0"/>
              <a:t> se odebere sperma do umělé vagíny ( Pryžový válec s gumovou vložkou, na konci je upevněn sběrač spermatu. Prostor mezi vložkou a válcem se naplní teplou vodou, přihustí se tlak a okraj se vymaže sterilní vazelínou.)</a:t>
            </a:r>
          </a:p>
          <a:p>
            <a:endParaRPr lang="cs-CZ" dirty="0"/>
          </a:p>
        </p:txBody>
      </p:sp>
      <p:pic>
        <p:nvPicPr>
          <p:cNvPr id="26626" name="Picture 2" descr="http://www.minitube.de/var/StorageMinitube/Produktbilder/11120-0000_kstlvag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94464"/>
            <a:ext cx="4032448" cy="3363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571500" lvl="0" indent="-457200">
              <a:buFont typeface="+mj-lt"/>
              <a:buAutoNum type="arabicParenR" startAt="2"/>
            </a:pPr>
            <a:r>
              <a:rPr lang="cs-CZ" sz="2600" b="1" dirty="0" smtClean="0"/>
              <a:t>Hodnocení spermatu</a:t>
            </a:r>
            <a:endParaRPr lang="cs-CZ" sz="2600" dirty="0" smtClean="0"/>
          </a:p>
          <a:p>
            <a:endParaRPr lang="cs-CZ" dirty="0" smtClean="0"/>
          </a:p>
          <a:p>
            <a:pPr marL="868363" lvl="1" indent="-457200">
              <a:buFont typeface="+mj-lt"/>
              <a:buAutoNum type="alphaLcParenR"/>
            </a:pPr>
            <a:r>
              <a:rPr lang="cs-CZ" sz="2400" b="1" dirty="0" smtClean="0"/>
              <a:t>Makroskopické</a:t>
            </a:r>
            <a:endParaRPr lang="cs-CZ" sz="2400" dirty="0" smtClean="0"/>
          </a:p>
          <a:p>
            <a:pPr lvl="2"/>
            <a:r>
              <a:rPr lang="cs-CZ" sz="2200" dirty="0" smtClean="0"/>
              <a:t>Posuzuje se vzhled, množství ( 4-5 cm3), konzistence, pach, cizí příměsi, barva</a:t>
            </a:r>
          </a:p>
          <a:p>
            <a:pPr lvl="2"/>
            <a:r>
              <a:rPr lang="cs-CZ" sz="2200" dirty="0" smtClean="0"/>
              <a:t>Barva má být bílá, typický pach, bez příměsí a patogenních zárodků</a:t>
            </a:r>
          </a:p>
          <a:p>
            <a:pPr lvl="2"/>
            <a:endParaRPr lang="cs-CZ" sz="2200" dirty="0" smtClean="0"/>
          </a:p>
          <a:p>
            <a:pPr marL="868363" lvl="1" indent="-457200">
              <a:buFont typeface="+mj-lt"/>
              <a:buAutoNum type="alphaLcParenR"/>
            </a:pPr>
            <a:r>
              <a:rPr lang="cs-CZ" sz="2400" b="1" dirty="0" smtClean="0"/>
              <a:t>Mikroskopické</a:t>
            </a:r>
            <a:endParaRPr lang="cs-CZ" sz="2400" dirty="0" smtClean="0"/>
          </a:p>
          <a:p>
            <a:pPr lvl="2"/>
            <a:r>
              <a:rPr lang="cs-CZ" sz="2200" dirty="0" smtClean="0"/>
              <a:t>Provádí se v laboratoři</a:t>
            </a:r>
          </a:p>
          <a:p>
            <a:pPr lvl="2"/>
            <a:r>
              <a:rPr lang="cs-CZ" sz="2200" dirty="0" smtClean="0"/>
              <a:t>Hodnotí se hustota</a:t>
            </a:r>
          </a:p>
          <a:p>
            <a:pPr lvl="2"/>
            <a:r>
              <a:rPr lang="cs-CZ" sz="2200" dirty="0" smtClean="0"/>
              <a:t>Aktivita spermií ( přímočarý pohyb za hlavičkou 70% spermií )</a:t>
            </a:r>
          </a:p>
          <a:p>
            <a:pPr lvl="2"/>
            <a:r>
              <a:rPr lang="cs-CZ" sz="2200" dirty="0" smtClean="0"/>
              <a:t>Abnormalita – defekty do 20 %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868363" lvl="1" indent="-457200">
              <a:buFont typeface="+mj-lt"/>
              <a:buAutoNum type="alphaLcParenR" startAt="3"/>
            </a:pPr>
            <a:r>
              <a:rPr lang="cs-CZ" sz="2400" b="1" u="sng" dirty="0" smtClean="0"/>
              <a:t>Biologické</a:t>
            </a:r>
            <a:endParaRPr lang="cs-CZ" sz="2400" dirty="0" smtClean="0"/>
          </a:p>
          <a:p>
            <a:pPr lvl="2"/>
            <a:r>
              <a:rPr lang="cs-CZ" sz="2400" dirty="0" smtClean="0"/>
              <a:t>Zkouška na rezistenci ( odolnost na teploty )</a:t>
            </a:r>
          </a:p>
          <a:p>
            <a:pPr lvl="2"/>
            <a:r>
              <a:rPr lang="cs-CZ" sz="2400" dirty="0" smtClean="0"/>
              <a:t>Zkouška zdravotní nezávadnosti</a:t>
            </a:r>
          </a:p>
          <a:p>
            <a:endParaRPr lang="cs-CZ" dirty="0" smtClean="0"/>
          </a:p>
          <a:p>
            <a:endParaRPr lang="cs-CZ" dirty="0" smtClean="0"/>
          </a:p>
          <a:p>
            <a:pPr marL="571500" lvl="0" indent="-457200">
              <a:buFont typeface="+mj-lt"/>
              <a:buAutoNum type="arabicParenR" startAt="3"/>
            </a:pPr>
            <a:r>
              <a:rPr lang="cs-CZ" sz="2600" b="1" dirty="0" smtClean="0"/>
              <a:t>Ředění spermatu</a:t>
            </a:r>
            <a:endParaRPr lang="cs-CZ" sz="2600" dirty="0" smtClean="0"/>
          </a:p>
          <a:p>
            <a:pPr lvl="1"/>
            <a:r>
              <a:rPr lang="cs-CZ" sz="2200" dirty="0" smtClean="0"/>
              <a:t>75% vaječný žloutek, 20% glukózy, 5% glycerínu</a:t>
            </a:r>
          </a:p>
          <a:p>
            <a:pPr lvl="1"/>
            <a:r>
              <a:rPr lang="cs-CZ" sz="2200" dirty="0" smtClean="0"/>
              <a:t>Úkolem je vytvořit inseminační dávku, kde je 10 miliónů spermií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encrypted-tbn0.gstatic.com/images?q=tbn:ANd9GcQNS9_U2n26MTHZsgvJYR8s-_bHcvgt_xEi4TyE0Q6LHDbJNGW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960440" cy="5193028"/>
          </a:xfrm>
          <a:prstGeom prst="rect">
            <a:avLst/>
          </a:prstGeom>
          <a:noFill/>
        </p:spPr>
      </p:pic>
      <p:pic>
        <p:nvPicPr>
          <p:cNvPr id="49156" name="Picture 4" descr="https://encrypted-tbn0.gstatic.com/images?q=tbn:ANd9GcTQ0N6XyeSwjfHLatzFlJSjQQfrWX8GL4K4YnHP4_pN_uLyHL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204864"/>
            <a:ext cx="4459162" cy="3168352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2987824" y="476672"/>
            <a:ext cx="2808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Odběr spermatu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6984776" cy="583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eb2.mendelu.cz/af_291_projekty2/vseo/files/3/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7711275" cy="5157987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411760" y="260648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Vyšetření spermatu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07950" y="987425"/>
          <a:ext cx="8856663" cy="575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447"/>
                <a:gridCol w="6133216"/>
              </a:tblGrid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Autor a téma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[Ing.</a:t>
                      </a:r>
                      <a:r>
                        <a:rPr lang="cs-CZ" sz="1400" baseline="0" dirty="0" smtClean="0">
                          <a:latin typeface="+mj-lt"/>
                        </a:rPr>
                        <a:t> Iva Rašková</a:t>
                      </a:r>
                      <a:r>
                        <a:rPr lang="cs-CZ" sz="1400" dirty="0" smtClean="0">
                          <a:latin typeface="+mj-lt"/>
                        </a:rPr>
                        <a:t>]     [Říje a inseminace skotu]</a:t>
                      </a:r>
                    </a:p>
                  </a:txBody>
                  <a:tcPr marL="91437" marR="91437" marT="45728" marB="45728" anchor="ctr"/>
                </a:tc>
              </a:tr>
              <a:tr h="365828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Číslo a název projektu: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CZ.1.07/1.5.00/34.0906     EU peníze </a:t>
                      </a:r>
                      <a:r>
                        <a:rPr lang="cs-CZ" sz="1400" dirty="0" err="1" smtClean="0">
                          <a:latin typeface="+mj-lt"/>
                        </a:rPr>
                        <a:t>SŠPřZe</a:t>
                      </a:r>
                      <a:r>
                        <a:rPr lang="cs-CZ" sz="1400" dirty="0" smtClean="0">
                          <a:latin typeface="+mj-lt"/>
                        </a:rPr>
                        <a:t> Nový Jičín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Anotace, vč. možností využití: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DUM obsahuje [stručný zápis učiva, obrázky]. Lze využít k [probírání nového učiva].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5412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Počet</a:t>
                      </a:r>
                      <a:r>
                        <a:rPr lang="cs-CZ" sz="1800" baseline="0" dirty="0" smtClean="0">
                          <a:latin typeface="+mj-lt"/>
                        </a:rPr>
                        <a:t> vyučovacích hodin: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1 hodina  </a:t>
                      </a:r>
                    </a:p>
                  </a:txBody>
                  <a:tcPr marL="91437" marR="91437" marT="45728" marB="45728" anchor="ctr"/>
                </a:tc>
              </a:tr>
              <a:tr h="947379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Určeno pro obory: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err="1" smtClean="0">
                          <a:latin typeface="+mj-lt"/>
                        </a:rPr>
                        <a:t>Agropodnikání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489512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latin typeface="+mj-lt"/>
                        </a:rPr>
                        <a:t>Šablona:</a:t>
                      </a:r>
                    </a:p>
                    <a:p>
                      <a:endParaRPr lang="cs-CZ" sz="1800" dirty="0" smtClean="0">
                        <a:latin typeface="+mj-lt"/>
                      </a:endParaRPr>
                    </a:p>
                    <a:p>
                      <a:r>
                        <a:rPr lang="cs-CZ" sz="1800" dirty="0" smtClean="0">
                          <a:latin typeface="+mj-lt"/>
                        </a:rPr>
                        <a:t>Téma (název) sady DUM:</a:t>
                      </a:r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V/2 </a:t>
                      </a:r>
                      <a:r>
                        <a:rPr lang="cs-CZ" sz="1400" dirty="0" smtClean="0">
                          <a:latin typeface="+mj-lt"/>
                        </a:rPr>
                        <a:t>Inovace a zkvalitnění výuky směřující k rozvoji odborných kompetencí žáků středních škol </a:t>
                      </a:r>
                    </a:p>
                    <a:p>
                      <a:endParaRPr lang="cs-CZ" sz="1400" dirty="0" smtClean="0">
                        <a:latin typeface="+mj-lt"/>
                      </a:endParaRPr>
                    </a:p>
                    <a:p>
                      <a:r>
                        <a:rPr lang="cs-CZ" sz="1400" dirty="0" smtClean="0">
                          <a:latin typeface="+mj-lt"/>
                        </a:rPr>
                        <a:t>Chov zvířat 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  <a:tr h="1097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+mj-lt"/>
                        </a:rPr>
                        <a:t>Číslo DUM </a:t>
                      </a:r>
                      <a:r>
                        <a:rPr lang="cs-CZ" sz="1200" dirty="0" smtClean="0">
                          <a:latin typeface="+mj-lt"/>
                        </a:rPr>
                        <a:t>(</a:t>
                      </a:r>
                      <a:r>
                        <a:rPr lang="cs-CZ" sz="1200" dirty="0" err="1" smtClean="0">
                          <a:latin typeface="+mj-lt"/>
                        </a:rPr>
                        <a:t>šablona_číslo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šablony_číslo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sady_číslo</a:t>
                      </a:r>
                      <a:r>
                        <a:rPr lang="cs-CZ" sz="1200" dirty="0" smtClean="0">
                          <a:latin typeface="+mj-lt"/>
                        </a:rPr>
                        <a:t> </a:t>
                      </a:r>
                      <a:r>
                        <a:rPr lang="cs-CZ" sz="1200" dirty="0" err="1" smtClean="0">
                          <a:latin typeface="+mj-lt"/>
                        </a:rPr>
                        <a:t>projektu_číslo</a:t>
                      </a:r>
                      <a:r>
                        <a:rPr lang="cs-CZ" sz="1200" dirty="0" smtClean="0">
                          <a:latin typeface="+mj-lt"/>
                        </a:rPr>
                        <a:t> DUM)</a:t>
                      </a:r>
                      <a:r>
                        <a:rPr lang="cs-CZ" sz="1800" dirty="0" smtClean="0">
                          <a:latin typeface="+mj-lt"/>
                        </a:rPr>
                        <a:t>:</a:t>
                      </a:r>
                    </a:p>
                    <a:p>
                      <a:endParaRPr lang="cs-CZ" sz="18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+mj-lt"/>
                        </a:rPr>
                        <a:t>52_1_S1_0906_D5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91437" marR="91437" marT="45728" marB="45728" anchor="ctr"/>
                </a:tc>
              </a:tr>
            </a:tbl>
          </a:graphicData>
        </a:graphic>
      </p:graphicFrame>
      <p:pic>
        <p:nvPicPr>
          <p:cNvPr id="412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1913"/>
            <a:ext cx="37449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eb2.mendelu.cz/af_291_projekty2/vseo/files/3/1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7495969" cy="5013971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411760" y="260648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Ředění spermatu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7620000" cy="5852120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4"/>
            </a:pPr>
            <a:r>
              <a:rPr lang="cs-CZ" sz="2600" b="1" dirty="0" smtClean="0"/>
              <a:t>Konzervace spermatu</a:t>
            </a:r>
            <a:endParaRPr lang="cs-CZ" sz="2600" dirty="0" smtClean="0"/>
          </a:p>
          <a:p>
            <a:pPr lvl="1"/>
            <a:r>
              <a:rPr lang="cs-CZ" sz="2200" dirty="0" smtClean="0"/>
              <a:t>Centrální banka je v Hradišťku u Prahy</a:t>
            </a:r>
          </a:p>
          <a:p>
            <a:pPr lvl="1">
              <a:buNone/>
            </a:pPr>
            <a:r>
              <a:rPr lang="cs-CZ" sz="2200" smtClean="0"/>
              <a:t>    Sperma </a:t>
            </a:r>
            <a:r>
              <a:rPr lang="cs-CZ" sz="2200" dirty="0" smtClean="0"/>
              <a:t>se dává:</a:t>
            </a:r>
          </a:p>
          <a:p>
            <a:pPr lvl="1"/>
            <a:r>
              <a:rPr lang="cs-CZ" sz="2200" dirty="0" smtClean="0"/>
              <a:t>Do pelet – bílé kuličky (do krychle ledu se vytvoří důlky, kde se dává odměřené množství spermatu)</a:t>
            </a:r>
          </a:p>
          <a:p>
            <a:pPr lvl="1"/>
            <a:r>
              <a:rPr lang="cs-CZ" sz="2200" dirty="0" smtClean="0"/>
              <a:t>Do </a:t>
            </a:r>
            <a:r>
              <a:rPr lang="cs-CZ" sz="2200" dirty="0" err="1" smtClean="0"/>
              <a:t>pejet</a:t>
            </a:r>
            <a:r>
              <a:rPr lang="cs-CZ" sz="2200" dirty="0" smtClean="0"/>
              <a:t> - umělohmotné dutinky, plní se na speciálním přístroji</a:t>
            </a:r>
          </a:p>
          <a:p>
            <a:pPr lvl="1"/>
            <a:r>
              <a:rPr lang="cs-CZ" sz="2200" dirty="0" smtClean="0"/>
              <a:t>Dávky se ukládají do kapalného dusíku o teplotě -196 °C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edia0.webgarden.name/images/media0:515b5bea52de9.jpg/im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6541097" cy="49026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etailní obráze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5400600" cy="4455495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1691680" y="692696"/>
            <a:ext cx="4752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Sada inseminačního technika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2661003" cy="5827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véPole 3"/>
          <p:cNvSpPr txBox="1"/>
          <p:nvPr/>
        </p:nvSpPr>
        <p:spPr>
          <a:xfrm>
            <a:off x="4139952" y="37890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Automatická plnička </a:t>
            </a:r>
            <a:r>
              <a:rPr lang="cs-CZ" b="1" dirty="0" err="1" smtClean="0"/>
              <a:t>pejet</a:t>
            </a:r>
            <a:endParaRPr lang="cs-CZ" b="1" dirty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4664"/>
            <a:ext cx="4824536" cy="322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4499992" y="479715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Uchováváni inseminačních dávek v kapalném dusíku</a:t>
            </a:r>
            <a:endParaRPr lang="cs-CZ" b="1" dirty="0"/>
          </a:p>
        </p:txBody>
      </p:sp>
      <p:cxnSp>
        <p:nvCxnSpPr>
          <p:cNvPr id="8" name="Přímá spojovací šipka 7"/>
          <p:cNvCxnSpPr>
            <a:stCxn id="6" idx="1"/>
          </p:cNvCxnSpPr>
          <p:nvPr/>
        </p:nvCxnSpPr>
        <p:spPr>
          <a:xfrm flipH="1" flipV="1">
            <a:off x="3275856" y="4365104"/>
            <a:ext cx="1224136" cy="7552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naschov.cz/data/MiniGalleries/A4312-tanky.jpg_797x5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7591425" cy="5029201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3203848" y="1886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Spermobanka</a:t>
            </a:r>
            <a:endParaRPr lang="cs-CZ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6068144"/>
          </a:xfrm>
        </p:spPr>
        <p:txBody>
          <a:bodyPr/>
          <a:lstStyle/>
          <a:p>
            <a:pPr marL="571500" lvl="0" indent="-457200">
              <a:buFont typeface="+mj-lt"/>
              <a:buAutoNum type="arabicParenR" startAt="5"/>
            </a:pPr>
            <a:r>
              <a:rPr lang="cs-CZ" sz="2600" b="1" dirty="0" smtClean="0"/>
              <a:t>Vlastní inseminace</a:t>
            </a:r>
            <a:endParaRPr lang="cs-CZ" sz="2600" dirty="0" smtClean="0"/>
          </a:p>
          <a:p>
            <a:pPr lvl="2"/>
            <a:r>
              <a:rPr lang="cs-CZ" sz="2000" dirty="0" smtClean="0"/>
              <a:t>Provádí ji inseminační technik</a:t>
            </a:r>
          </a:p>
          <a:p>
            <a:pPr lvl="2">
              <a:buNone/>
            </a:pPr>
            <a:endParaRPr lang="cs-CZ" sz="2000" dirty="0" smtClean="0"/>
          </a:p>
          <a:p>
            <a:pPr lvl="1"/>
            <a:r>
              <a:rPr lang="cs-CZ" sz="2600" u="sng" dirty="0" smtClean="0"/>
              <a:t>Postup:</a:t>
            </a:r>
            <a:endParaRPr lang="cs-CZ" sz="2600" dirty="0" smtClean="0"/>
          </a:p>
          <a:p>
            <a:pPr lvl="2"/>
            <a:r>
              <a:rPr lang="cs-CZ" sz="2000" dirty="0" smtClean="0"/>
              <a:t>Prověření totožnosti zvířete</a:t>
            </a:r>
          </a:p>
          <a:p>
            <a:pPr lvl="2"/>
            <a:r>
              <a:rPr lang="cs-CZ" sz="2000" dirty="0" smtClean="0"/>
              <a:t>Provede se kontrola říje</a:t>
            </a:r>
          </a:p>
          <a:p>
            <a:pPr lvl="2"/>
            <a:r>
              <a:rPr lang="cs-CZ" sz="2000" dirty="0" smtClean="0"/>
              <a:t>Příprava inseminační dávky ( u pelet – </a:t>
            </a:r>
            <a:r>
              <a:rPr lang="cs-CZ" sz="2000" dirty="0" err="1" smtClean="0"/>
              <a:t>výjmutí</a:t>
            </a:r>
            <a:r>
              <a:rPr lang="cs-CZ" sz="2000" dirty="0" smtClean="0"/>
              <a:t> pilulky a rozpuštění v citronanu sodném, u </a:t>
            </a:r>
            <a:r>
              <a:rPr lang="cs-CZ" sz="2000" dirty="0" err="1" smtClean="0"/>
              <a:t>pejet</a:t>
            </a:r>
            <a:r>
              <a:rPr lang="cs-CZ" sz="2000" dirty="0" smtClean="0"/>
              <a:t> se rozpustí teplem ruky nebo se dává pod paži )</a:t>
            </a:r>
          </a:p>
          <a:p>
            <a:pPr lvl="2"/>
            <a:r>
              <a:rPr lang="cs-CZ" sz="2000" dirty="0" smtClean="0"/>
              <a:t>Nasátí inseminační dávky do pipety – u pelet, u </a:t>
            </a:r>
            <a:r>
              <a:rPr lang="cs-CZ" sz="2000" dirty="0" err="1" smtClean="0"/>
              <a:t>pejet</a:t>
            </a:r>
            <a:r>
              <a:rPr lang="cs-CZ" sz="2000" dirty="0" smtClean="0"/>
              <a:t> do inseminační pistole</a:t>
            </a:r>
          </a:p>
          <a:p>
            <a:pPr lvl="2"/>
            <a:r>
              <a:rPr lang="cs-CZ" sz="2000" dirty="0" smtClean="0"/>
              <a:t>Levou rukou vyprázdníme konečník,očistíme stydké pysky, mezi které zavedeme inseminační pipetu nebo pistoli až do děložního krčku a vytlačíme inseminační dávku</a:t>
            </a:r>
          </a:p>
          <a:p>
            <a:pPr lvl="2"/>
            <a:r>
              <a:rPr lang="cs-CZ" sz="2000" dirty="0" smtClean="0"/>
              <a:t>Provede se masáž dělohy</a:t>
            </a:r>
          </a:p>
          <a:p>
            <a:pPr lvl="2"/>
            <a:r>
              <a:rPr lang="cs-CZ" sz="2000" dirty="0" smtClean="0"/>
              <a:t>Nakonec se provede zápis do průkazu plemenice a do výkazu o inseminaci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Obraze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6528725" cy="4896544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1835696" y="404664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/>
              <a:t>Inseminace skotu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 descr="https://encrypted-tbn0.gstatic.com/images?q=tbn:ANd9GcQACyap2YObD3eIPUbT5IRp3t_3-y3uKdBRugP5R5r0BnfSbra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5060" name="Picture 4" descr="https://encrypted-tbn0.gstatic.com/images?q=tbn:ANd9GcQACyap2YObD3eIPUbT5IRp3t_3-y3uKdBRugP5R5r0BnfSbra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278598" cy="3960440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2843808" y="476672"/>
            <a:ext cx="3096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Inseminace skotu</a:t>
            </a:r>
            <a:endParaRPr lang="cs-CZ" sz="2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759822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1331640" y="404664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dirty="0" smtClean="0"/>
              <a:t>Fixace děložního krčku – pohled zprava</a:t>
            </a:r>
            <a:endParaRPr lang="cs-CZ" sz="2500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563938" y="6467475"/>
            <a:ext cx="18716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cs-CZ" sz="1200" smtClean="0">
                <a:latin typeface="+mj-lt"/>
              </a:rPr>
              <a:t>Zdroje: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  <a:r>
              <a:rPr lang="en-US" sz="1200" smtClean="0">
                <a:latin typeface="+mj-lt"/>
              </a:rPr>
              <a:t>[</a:t>
            </a:r>
            <a:r>
              <a:rPr lang="cs-CZ" sz="1200" smtClean="0">
                <a:latin typeface="+mj-lt"/>
              </a:rPr>
              <a:t>1</a:t>
            </a:r>
            <a:r>
              <a:rPr lang="en-US" sz="1200" smtClean="0">
                <a:latin typeface="+mj-lt"/>
              </a:rPr>
              <a:t>]</a:t>
            </a:r>
            <a:r>
              <a:rPr lang="cs-CZ" sz="1200" smtClean="0">
                <a:latin typeface="+mj-lt"/>
              </a:rPr>
              <a:t>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404664"/>
            <a:ext cx="7620000" cy="5952728"/>
          </a:xfrm>
        </p:spPr>
        <p:txBody>
          <a:bodyPr/>
          <a:lstStyle/>
          <a:p>
            <a:pPr marL="571500" lvl="0" indent="-457200">
              <a:buFont typeface="+mj-lt"/>
              <a:buAutoNum type="arabicPeriod" startAt="4"/>
            </a:pPr>
            <a:r>
              <a:rPr lang="cs-CZ" sz="3000" b="1" u="sng" dirty="0" smtClean="0"/>
              <a:t>Říje</a:t>
            </a:r>
            <a:endParaRPr lang="cs-CZ" sz="3000" dirty="0" smtClean="0"/>
          </a:p>
          <a:p>
            <a:pPr lvl="1"/>
            <a:endParaRPr lang="cs-CZ" sz="2200" dirty="0" smtClean="0"/>
          </a:p>
          <a:p>
            <a:pPr lvl="1"/>
            <a:r>
              <a:rPr lang="cs-CZ" sz="2200" dirty="0" smtClean="0"/>
              <a:t>Je fyziologický stav, kdy může dojít k oplodnění samice</a:t>
            </a:r>
          </a:p>
          <a:p>
            <a:pPr lvl="1"/>
            <a:r>
              <a:rPr lang="cs-CZ" sz="2200" dirty="0" smtClean="0"/>
              <a:t>Skot je </a:t>
            </a:r>
            <a:r>
              <a:rPr lang="cs-CZ" sz="2200" dirty="0" err="1" smtClean="0"/>
              <a:t>polyestrické</a:t>
            </a:r>
            <a:r>
              <a:rPr lang="cs-CZ" sz="2200" dirty="0" smtClean="0"/>
              <a:t> zvíře ( několik říjí za rok )</a:t>
            </a:r>
          </a:p>
          <a:p>
            <a:pPr lvl="1"/>
            <a:r>
              <a:rPr lang="cs-CZ" sz="2200" dirty="0" smtClean="0"/>
              <a:t>Od 21. – 90. dne po porodu se dostavuje říje</a:t>
            </a:r>
          </a:p>
          <a:p>
            <a:pPr lvl="1"/>
            <a:r>
              <a:rPr lang="cs-CZ" sz="2200" dirty="0" smtClean="0"/>
              <a:t>Zapouštět  42. den  po porodu – ve druhé říji</a:t>
            </a:r>
          </a:p>
          <a:p>
            <a:pPr lvl="1"/>
            <a:r>
              <a:rPr lang="cs-CZ" sz="2200" dirty="0" smtClean="0"/>
              <a:t>Interval se opakuje co 21 dnů + - 3 dny( jalovice 20 + - 3 dny )</a:t>
            </a:r>
          </a:p>
          <a:p>
            <a:pPr lvl="1"/>
            <a:r>
              <a:rPr lang="cs-CZ" sz="2200" dirty="0" smtClean="0"/>
              <a:t>Trvá 24 – 36 hodin, zapouštět ve 2. polovině říje</a:t>
            </a:r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755498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1187624" y="476672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00" dirty="0" smtClean="0"/>
              <a:t>Fixace děložního krčku – pohled zleva</a:t>
            </a:r>
            <a:endParaRPr lang="cs-CZ" sz="2500" dirty="0"/>
          </a:p>
        </p:txBody>
      </p:sp>
    </p:spTree>
  </p:cSld>
  <p:clrMapOvr>
    <a:masterClrMapping/>
  </p:clrMapOvr>
  <p:transition>
    <p:dissolv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Použité zdroje</a:t>
            </a:r>
            <a:endParaRPr lang="cs-CZ" dirty="0"/>
          </a:p>
        </p:txBody>
      </p:sp>
      <p:sp>
        <p:nvSpPr>
          <p:cNvPr id="7171" name="Zástupný symbol pro obsah 2"/>
          <p:cNvSpPr>
            <a:spLocks/>
          </p:cNvSpPr>
          <p:nvPr/>
        </p:nvSpPr>
        <p:spPr bwMode="auto">
          <a:xfrm>
            <a:off x="323528" y="1124744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[časopis]. [cit. </a:t>
            </a:r>
            <a:r>
              <a:rPr lang="it-IT" sz="1200" dirty="0" smtClean="0"/>
              <a:t>2013-</a:t>
            </a:r>
            <a:r>
              <a:rPr lang="cs-CZ" sz="1200" dirty="0" smtClean="0"/>
              <a:t>09</a:t>
            </a:r>
            <a:r>
              <a:rPr lang="it-IT" sz="1200" dirty="0" smtClean="0"/>
              <a:t>-2</a:t>
            </a:r>
            <a:r>
              <a:rPr lang="cs-CZ" sz="1200" dirty="0" smtClean="0"/>
              <a:t>3]. Dostupné z: Náš chov – ročník 2012/11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[časopis]. [cit. </a:t>
            </a:r>
            <a:r>
              <a:rPr lang="it-IT" sz="1200" dirty="0" smtClean="0"/>
              <a:t>2013-</a:t>
            </a:r>
            <a:r>
              <a:rPr lang="cs-CZ" sz="1200" dirty="0" smtClean="0"/>
              <a:t>09</a:t>
            </a:r>
            <a:r>
              <a:rPr lang="it-IT" sz="1200" dirty="0" smtClean="0"/>
              <a:t>-2</a:t>
            </a:r>
            <a:r>
              <a:rPr lang="cs-CZ" sz="1200" dirty="0" smtClean="0"/>
              <a:t>3]. Dostupné z: Náš chov – ročník 2013/5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[časopis]. [cit. </a:t>
            </a:r>
            <a:r>
              <a:rPr lang="it-IT" sz="1200" dirty="0" smtClean="0"/>
              <a:t>2013-</a:t>
            </a:r>
            <a:r>
              <a:rPr lang="cs-CZ" sz="1200" dirty="0" smtClean="0"/>
              <a:t>09</a:t>
            </a:r>
            <a:r>
              <a:rPr lang="it-IT" sz="1200" dirty="0" smtClean="0"/>
              <a:t>-2</a:t>
            </a:r>
            <a:r>
              <a:rPr lang="cs-CZ" sz="1200" dirty="0" smtClean="0"/>
              <a:t>3]. Dostupné z: Náš chov – ročník 2012/1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2"/>
              </a:rPr>
              <a:t>http://www.guyokrma.cz/ke_stazeni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3"/>
              </a:rPr>
              <a:t>http://www.zverimexshop.cz/chovatelskepotreby/eshop/9-1-Hospodarska-zvirata/144-3-Ostatni-potreby/5/6192-Detektor-rije-skotu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3"/>
              </a:rPr>
              <a:t>http://www.zverimexshop.cz/chovatelskepotreby/eshop/9-1-Hospodarska-zvirata/144-3-Ostatni-potreby/5/6192-Detektor-rije-skotu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4"/>
              </a:rPr>
              <a:t>http://www.minitube.de/Products-Services/Porcine/Semen-Collection/Artificial-Vagina-for-Porcine-With-Air-Pump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5"/>
              </a:rPr>
              <a:t>http://web2.mendelu.cz/af_291_projekty2/vseo/stranka.php?kod=91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6"/>
              </a:rPr>
              <a:t>http://www.naschov.cz/@AGRO/informacni-servis/Inseminace-je-stale-klicovou-metodou__s485x59390.html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7"/>
              </a:rPr>
              <a:t>http://www.selko.cz/sada-pro-inseminacni-techniky-s-mt-35-42~z3050a.html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8"/>
              </a:rPr>
              <a:t>http://ubdnes.nolimit.cz/obsah-ubdnes/cesi-v-ub/rozvojova-spoluprace/vyberove-rizeni-cra-rozvoj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9"/>
              </a:rPr>
              <a:t>http://www.zootechnika.cz/clanky/chov-skotu/porod---teleni-jalovic-a-krav/inseminace-a-plodnost-krav.html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10"/>
              </a:rPr>
              <a:t>http://eagri.cz/public/web/file/26938/Prirozena_plemenitba.pdf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it-IT" sz="1200" dirty="0" smtClean="0"/>
              <a:t>[online]. [cit. 2013-10-23]. Dostupné z: </a:t>
            </a:r>
            <a:r>
              <a:rPr lang="it-IT" sz="1200" dirty="0" smtClean="0">
                <a:hlinkClick r:id="rId11"/>
              </a:rPr>
              <a:t>http://www.crvcz.cz/Portals/0/Files/Nabidka/Vyroba%20sexovanych%20ID.pdf</a:t>
            </a: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cs-CZ" sz="1200" dirty="0" smtClean="0"/>
              <a:t>Inseminace skotu – vydalo Státní  zemědělské nakladatelství v Praze roku 1961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 smtClean="0"/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cs-CZ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pPr lvl="1"/>
            <a:r>
              <a:rPr lang="cs-CZ" sz="2600" b="1" u="sng" dirty="0" smtClean="0"/>
              <a:t>Příznaky:</a:t>
            </a:r>
          </a:p>
          <a:p>
            <a:pPr lvl="1"/>
            <a:endParaRPr lang="cs-CZ" sz="2500" dirty="0" smtClean="0"/>
          </a:p>
          <a:p>
            <a:pPr lvl="2"/>
            <a:r>
              <a:rPr lang="cs-CZ" sz="2200" dirty="0" smtClean="0"/>
              <a:t>Neklid, bučení, nechutenství, prohýbání hřbetu, olizování sousedních zvířat, skákání a snášení skoku</a:t>
            </a:r>
          </a:p>
          <a:p>
            <a:pPr lvl="2"/>
            <a:r>
              <a:rPr lang="cs-CZ" sz="2200" dirty="0" smtClean="0"/>
              <a:t>Výtok hlenu z pochvy, zčervenání poševní sliznice, snížení užitkovosti</a:t>
            </a:r>
          </a:p>
          <a:p>
            <a:pPr lvl="2"/>
            <a:r>
              <a:rPr lang="cs-CZ" sz="2200" dirty="0" smtClean="0"/>
              <a:t>Říje může být silná, normální, tichá</a:t>
            </a:r>
          </a:p>
          <a:p>
            <a:pPr lvl="2"/>
            <a:r>
              <a:rPr lang="cs-CZ" sz="2200" dirty="0" smtClean="0"/>
              <a:t>Trvají -li příznaky druhý den, je možné provést </a:t>
            </a:r>
            <a:r>
              <a:rPr lang="cs-CZ" sz="2200" dirty="0" err="1" smtClean="0"/>
              <a:t>reinseminaci</a:t>
            </a:r>
            <a:r>
              <a:rPr lang="cs-CZ" sz="2200" dirty="0" smtClean="0"/>
              <a:t> ( použití stejného býka nebo jeho spermatu )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35231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344816" cy="594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/>
          <a:lstStyle/>
          <a:p>
            <a:pPr lvl="1"/>
            <a:r>
              <a:rPr lang="cs-CZ" sz="2600" b="1" u="sng" dirty="0" smtClean="0"/>
              <a:t>Vyhledávání říjících se plemenic</a:t>
            </a:r>
          </a:p>
          <a:p>
            <a:pPr lvl="1"/>
            <a:endParaRPr lang="cs-CZ" sz="2600" dirty="0" smtClean="0"/>
          </a:p>
          <a:p>
            <a:pPr lvl="2"/>
            <a:r>
              <a:rPr lang="cs-CZ" sz="2200" dirty="0" smtClean="0"/>
              <a:t>Pozorování</a:t>
            </a:r>
          </a:p>
          <a:p>
            <a:pPr lvl="2"/>
            <a:r>
              <a:rPr lang="cs-CZ" sz="2200" dirty="0" smtClean="0"/>
              <a:t>Mikroskopické vyšetření poševního hlenu</a:t>
            </a:r>
          </a:p>
          <a:p>
            <a:pPr lvl="2"/>
            <a:r>
              <a:rPr lang="cs-CZ" sz="2200" dirty="0" smtClean="0"/>
              <a:t>Progesteronový test</a:t>
            </a:r>
          </a:p>
          <a:p>
            <a:pPr lvl="2"/>
            <a:r>
              <a:rPr lang="cs-CZ" sz="2200" dirty="0" smtClean="0"/>
              <a:t>Zjištění elektrické vodivosti poševního hlenu</a:t>
            </a:r>
          </a:p>
          <a:p>
            <a:pPr lvl="2"/>
            <a:r>
              <a:rPr lang="cs-CZ" sz="2200" dirty="0" err="1" smtClean="0"/>
              <a:t>Androgenizovaná</a:t>
            </a:r>
            <a:r>
              <a:rPr lang="cs-CZ" sz="2200" dirty="0" smtClean="0"/>
              <a:t> dojnice ( vyřazené krávě se aplikují samčí pohlavní hormony, chová se jako býk )</a:t>
            </a:r>
          </a:p>
          <a:p>
            <a:pPr lvl="2"/>
            <a:r>
              <a:rPr lang="cs-CZ" sz="2200" dirty="0" smtClean="0"/>
              <a:t>Tlakové detektory – minimálně se používají</a:t>
            </a:r>
          </a:p>
          <a:p>
            <a:pPr lvl="2"/>
            <a:r>
              <a:rPr lang="cs-CZ" sz="2200" dirty="0" smtClean="0"/>
              <a:t>Pedometr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Fig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59832" y="260648"/>
            <a:ext cx="5257800" cy="3151187"/>
          </a:xfrm>
          <a:prstGeom prst="rect">
            <a:avLst/>
          </a:prstGeom>
          <a:noFill/>
        </p:spPr>
      </p:pic>
      <p:pic>
        <p:nvPicPr>
          <p:cNvPr id="3" name="Picture 4" descr="Picture 12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3645024"/>
            <a:ext cx="4572000" cy="3048000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395536" y="980728"/>
            <a:ext cx="21602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Detektor říje</a:t>
            </a:r>
            <a:endParaRPr lang="cs-CZ" sz="2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icture 13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47664" y="1052736"/>
            <a:ext cx="5380112" cy="487918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2555776" y="404664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Pedometr (krokoměr)</a:t>
            </a:r>
            <a:endParaRPr lang="cs-CZ" sz="2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lona_prezentace_dum_nj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sablona_prezentace_dum_nj</Template>
  <TotalTime>124</TotalTime>
  <Words>761</Words>
  <Application>Microsoft Office PowerPoint</Application>
  <PresentationFormat>Předvádění na obrazovce (4:3)</PresentationFormat>
  <Paragraphs>141</Paragraphs>
  <Slides>31</Slides>
  <Notes>0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2" baseType="lpstr">
      <vt:lpstr>sablona_prezentace_dum_nj</vt:lpstr>
      <vt:lpstr>Říje a inseminace skotu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Snímek 28</vt:lpstr>
      <vt:lpstr>Snímek 29</vt:lpstr>
      <vt:lpstr>Snímek 30</vt:lpstr>
      <vt:lpstr>Použité 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Reprodukce 2. část</dc:title>
  <dc:creator>Administrator</dc:creator>
  <cp:lastModifiedBy>verys</cp:lastModifiedBy>
  <cp:revision>75</cp:revision>
  <dcterms:created xsi:type="dcterms:W3CDTF">2013-10-23T16:40:04Z</dcterms:created>
  <dcterms:modified xsi:type="dcterms:W3CDTF">2014-09-18T07:36:08Z</dcterms:modified>
</cp:coreProperties>
</file>