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86" r:id="rId1"/>
  </p:sldMasterIdLst>
  <p:notesMasterIdLst>
    <p:notesMasterId r:id="rId20"/>
  </p:notesMasterIdLst>
  <p:sldIdLst>
    <p:sldId id="256" r:id="rId2"/>
    <p:sldId id="257" r:id="rId3"/>
    <p:sldId id="258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60" r:id="rId19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Styl s motivem 1 – zvýraznění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84E427A-3D55-4303-BF80-6455036E1DE7}" styleName="Styl s motivem 1 – zvýraznění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 Středně sytá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98A40DA6-C596-48AC-B2F3-274968C9219B}" type="datetimeFigureOut">
              <a:rPr lang="cs-CZ"/>
              <a:pPr>
                <a:defRPr/>
              </a:pPr>
              <a:t>18. 9. 2014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 smtClean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F72D8E00-150F-4DEF-94FB-0FDEA5B7701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4075" y="188913"/>
            <a:ext cx="5256213" cy="104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A84F0-19FC-498B-A1EC-72BCC35258A7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6D48DB-940F-4D98-9DC8-0F00CC34BBE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DC1346-C82C-4BFD-9934-50802B20C68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FA67B8-B79A-4A80-B938-B8F50F07F63D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BC3C9C-EAC5-4E40-A0A6-2B3C6D1C7E0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43A8A9-3291-4CE4-A522-58D91AB9EA7A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DA0135-F23E-4817-8981-8B1125ACF55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EB700D-2B69-44EC-8B5E-3167C04B6E43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526541-B7D4-42CC-AB0E-191C8E98C49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89835C-FC33-4DFA-A139-DB2C6FC530F4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542F11-9FCD-4AA1-901E-54697548D24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F62090-F1D6-4B21-B49F-74EA2F2BB910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B65592-EE7F-4FCD-8860-73944957146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8E3014-432C-4111-B18D-2BA3E81E78AF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5FB2B3-6F44-4260-90B1-406236FD2CF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6371C7-FD86-4F0C-A39D-7B27E3946DBC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FC5E7C-41C8-4E70-8086-E70C7EDE5BA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A2EECD-C2EB-489F-ACDC-BC03FA693917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FE171B-74FB-46AD-9F4A-2D1AA0F82AB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E731FB-F205-4930-858A-E628C7472074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Klepnutím na ikonu přidáte obrázek.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A3E2DD-A1D9-4A16-8B2F-08BA0E4DE79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ADC380-1A57-45C0-A25C-2680DBB5B311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620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smtClean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225" y="5648325"/>
            <a:ext cx="549275" cy="396875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D9329F1-EF7C-44F8-9FCF-ECEBCF1EE6B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7456" y="4048919"/>
            <a:ext cx="2366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738" y="1646237"/>
            <a:ext cx="2438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F282F453-772E-4715-9A3C-80FC27023E95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  <p:pic>
        <p:nvPicPr>
          <p:cNvPr id="1033" name="Picture 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508625" y="6105525"/>
            <a:ext cx="3455988" cy="71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33" r:id="rId1"/>
    <p:sldLayoutId id="2147484123" r:id="rId2"/>
    <p:sldLayoutId id="2147484124" r:id="rId3"/>
    <p:sldLayoutId id="2147484125" r:id="rId4"/>
    <p:sldLayoutId id="2147484126" r:id="rId5"/>
    <p:sldLayoutId id="2147484127" r:id="rId6"/>
    <p:sldLayoutId id="2147484128" r:id="rId7"/>
    <p:sldLayoutId id="2147484129" r:id="rId8"/>
    <p:sldLayoutId id="2147484130" r:id="rId9"/>
    <p:sldLayoutId id="2147484131" r:id="rId10"/>
    <p:sldLayoutId id="2147484132" r:id="rId11"/>
  </p:sldLayoutIdLst>
  <p:transition>
    <p:dissolve/>
  </p:transition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600" kern="1200" spc="-1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9pPr>
    </p:titleStyle>
    <p:bodyStyle>
      <a:lvl1pPr marL="3429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888" indent="-228600" algn="l" rtl="0" eaLnBrk="1" fontAlgn="base" hangingPunct="1">
        <a:spcBef>
          <a:spcPct val="20000"/>
        </a:spcBef>
        <a:spcAft>
          <a:spcPct val="0"/>
        </a:spcAft>
        <a:buClr>
          <a:srgbClr val="D2CB6C"/>
        </a:buClr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1" fontAlgn="base" hangingPunct="1">
        <a:spcBef>
          <a:spcPct val="20000"/>
        </a:spcBef>
        <a:spcAft>
          <a:spcPct val="0"/>
        </a:spcAft>
        <a:buClr>
          <a:srgbClr val="95A39D"/>
        </a:buClr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1" fontAlgn="base" hangingPunct="1">
        <a:spcBef>
          <a:spcPct val="20000"/>
        </a:spcBef>
        <a:spcAft>
          <a:spcPct val="0"/>
        </a:spcAft>
        <a:buClr>
          <a:srgbClr val="C89F5D"/>
        </a:buClr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agriaffaires.cz/pouzite-zarizeni/skot/2113306/limousine.html" TargetMode="External"/><Relationship Id="rId13" Type="http://schemas.openxmlformats.org/officeDocument/2006/relationships/hyperlink" Target="http://www.topbeef.cz/galloway/plemeno3.html" TargetMode="External"/><Relationship Id="rId3" Type="http://schemas.openxmlformats.org/officeDocument/2006/relationships/hyperlink" Target="http://www.plemko.cz/montbeliard/" TargetMode="External"/><Relationship Id="rId7" Type="http://schemas.openxmlformats.org/officeDocument/2006/relationships/hyperlink" Target="http://gullivestockllc.com/charolais.html" TargetMode="External"/><Relationship Id="rId12" Type="http://schemas.openxmlformats.org/officeDocument/2006/relationships/hyperlink" Target="http://www.eamos.cz/amos/koz/modules/low/kurz_text.php?startpos=15&amp;id_kap=8&amp;kod_kurzu=koz_118" TargetMode="External"/><Relationship Id="rId2" Type="http://schemas.openxmlformats.org/officeDocument/2006/relationships/hyperlink" Target="http://cs.wikipedia.org/wiki/Siment%C3%A1lsk%C3%BD_skot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agropress.cz/hereford.php" TargetMode="External"/><Relationship Id="rId11" Type="http://schemas.openxmlformats.org/officeDocument/2006/relationships/hyperlink" Target="http://www.topbeef.cz/piemontese/plemeno17.html" TargetMode="External"/><Relationship Id="rId5" Type="http://schemas.openxmlformats.org/officeDocument/2006/relationships/hyperlink" Target="http://www.farmakretin.websnadno.cz/Kravy.html" TargetMode="External"/><Relationship Id="rId15" Type="http://schemas.openxmlformats.org/officeDocument/2006/relationships/hyperlink" Target="http://www.biolib.cz/cz/taxonimage/id136329/" TargetMode="External"/><Relationship Id="rId10" Type="http://schemas.openxmlformats.org/officeDocument/2006/relationships/hyperlink" Target="http://cs.wikipedia.org/wiki/Belgick%C3%A9_modrob%C3%ADl%C3%A9" TargetMode="External"/><Relationship Id="rId4" Type="http://schemas.openxmlformats.org/officeDocument/2006/relationships/hyperlink" Target="http://www.biolib.cz/cz/taxonimage/id32592/" TargetMode="External"/><Relationship Id="rId9" Type="http://schemas.openxmlformats.org/officeDocument/2006/relationships/hyperlink" Target="http://www.osel.cz/index.php?clanek=2874" TargetMode="External"/><Relationship Id="rId14" Type="http://schemas.openxmlformats.org/officeDocument/2006/relationships/hyperlink" Target="http://zivotnafarme.infoblog.cz/clanek/salersky-skot-12059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3284538"/>
            <a:ext cx="7543800" cy="998537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cs-CZ" dirty="0" smtClean="0"/>
              <a:t>Kombinovaná a masná plemena</a:t>
            </a:r>
            <a:endParaRPr lang="cs-CZ" dirty="0"/>
          </a:p>
        </p:txBody>
      </p:sp>
      <p:sp>
        <p:nvSpPr>
          <p:cNvPr id="4" name="Nadpis 1"/>
          <p:cNvSpPr txBox="1">
            <a:spLocks/>
          </p:cNvSpPr>
          <p:nvPr/>
        </p:nvSpPr>
        <p:spPr>
          <a:xfrm>
            <a:off x="684213" y="1273175"/>
            <a:ext cx="7543800" cy="500063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cs-CZ" sz="1800" dirty="0" smtClean="0"/>
              <a:t>Střední škola technická a zemědělská, Nový Jičín, příspěvková organizace </a:t>
            </a:r>
            <a:endParaRPr lang="cs-CZ" sz="1800" dirty="0"/>
          </a:p>
        </p:txBody>
      </p:sp>
      <p:sp>
        <p:nvSpPr>
          <p:cNvPr id="5" name="Nadpis 1"/>
          <p:cNvSpPr txBox="1">
            <a:spLocks/>
          </p:cNvSpPr>
          <p:nvPr/>
        </p:nvSpPr>
        <p:spPr>
          <a:xfrm>
            <a:off x="684213" y="5018088"/>
            <a:ext cx="7543800" cy="498475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cs-CZ" sz="1800" dirty="0" smtClean="0"/>
              <a:t>Září,  2013</a:t>
            </a:r>
            <a:endParaRPr lang="cs-CZ" sz="18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780928"/>
            <a:ext cx="7620000" cy="3619872"/>
          </a:xfrm>
        </p:spPr>
        <p:txBody>
          <a:bodyPr/>
          <a:lstStyle/>
          <a:p>
            <a:r>
              <a:rPr lang="cs-CZ" dirty="0" smtClean="0"/>
              <a:t>Francouzské plemeno</a:t>
            </a:r>
          </a:p>
          <a:p>
            <a:r>
              <a:rPr lang="cs-CZ" dirty="0" smtClean="0"/>
              <a:t>Barva smetanově bílá až nažloutlá</a:t>
            </a:r>
          </a:p>
          <a:p>
            <a:r>
              <a:rPr lang="cs-CZ" dirty="0" smtClean="0"/>
              <a:t>Velkého tělesného rámce ( krávy 700 – 900 kg, býci až 1500 kg)</a:t>
            </a:r>
          </a:p>
          <a:p>
            <a:r>
              <a:rPr lang="cs-CZ" dirty="0" smtClean="0"/>
              <a:t>Velmi dobře přizpůsobivé, rané</a:t>
            </a:r>
          </a:p>
          <a:p>
            <a:r>
              <a:rPr lang="cs-CZ" dirty="0" smtClean="0"/>
              <a:t>Tvrdá konstituce dobré využití pastvy</a:t>
            </a:r>
          </a:p>
          <a:p>
            <a:r>
              <a:rPr lang="cs-CZ" dirty="0" smtClean="0"/>
              <a:t>Produkce kvalitního jemného masa s nízkým podílem tuku</a:t>
            </a:r>
          </a:p>
          <a:p>
            <a:r>
              <a:rPr lang="cs-CZ" dirty="0" smtClean="0"/>
              <a:t>Chová se v čisté formě, může mít těžší porody</a:t>
            </a:r>
          </a:p>
          <a:p>
            <a:r>
              <a:rPr lang="cs-CZ" dirty="0" smtClean="0"/>
              <a:t>Má dvojitá bedra</a:t>
            </a:r>
            <a:endParaRPr lang="cs-CZ" dirty="0"/>
          </a:p>
        </p:txBody>
      </p:sp>
      <p:pic>
        <p:nvPicPr>
          <p:cNvPr id="24578" name="Picture 2" descr="http://gullivestockllc.com/wp-content/uploads/2012/05/charolais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188640"/>
            <a:ext cx="4362359" cy="2996952"/>
          </a:xfrm>
          <a:prstGeom prst="rect">
            <a:avLst/>
          </a:prstGeom>
          <a:noFill/>
        </p:spPr>
      </p:pic>
      <p:sp>
        <p:nvSpPr>
          <p:cNvPr id="5" name="TextovéPole 4"/>
          <p:cNvSpPr txBox="1"/>
          <p:nvPr/>
        </p:nvSpPr>
        <p:spPr>
          <a:xfrm>
            <a:off x="1259632" y="1124744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err="1" smtClean="0"/>
              <a:t>Charolais</a:t>
            </a:r>
            <a:endParaRPr lang="cs-CZ" b="1" u="sng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3356992"/>
            <a:ext cx="7620000" cy="2899792"/>
          </a:xfrm>
        </p:spPr>
        <p:txBody>
          <a:bodyPr/>
          <a:lstStyle/>
          <a:p>
            <a:r>
              <a:rPr lang="cs-CZ" dirty="0" smtClean="0"/>
              <a:t>Pochází z Francie</a:t>
            </a:r>
          </a:p>
          <a:p>
            <a:r>
              <a:rPr lang="cs-CZ" dirty="0" smtClean="0"/>
              <a:t>Barva červenohnědá plášťová, světlejší kolem </a:t>
            </a:r>
            <a:r>
              <a:rPr lang="cs-CZ" dirty="0" err="1" smtClean="0"/>
              <a:t>mulce</a:t>
            </a:r>
            <a:r>
              <a:rPr lang="cs-CZ" dirty="0" smtClean="0"/>
              <a:t>, očí a končetin</a:t>
            </a:r>
          </a:p>
          <a:p>
            <a:r>
              <a:rPr lang="cs-CZ" dirty="0" smtClean="0"/>
              <a:t>Má střední až větší tělesný rámec</a:t>
            </a:r>
          </a:p>
          <a:p>
            <a:r>
              <a:rPr lang="cs-CZ" dirty="0" smtClean="0"/>
              <a:t>Dobrá ranost, přizpůsobivost, snadnější telení</a:t>
            </a:r>
          </a:p>
          <a:p>
            <a:r>
              <a:rPr lang="cs-CZ" dirty="0" smtClean="0"/>
              <a:t>U nás se chová v čistokrevných chovech</a:t>
            </a:r>
          </a:p>
          <a:p>
            <a:r>
              <a:rPr lang="cs-CZ" dirty="0" smtClean="0"/>
              <a:t>V Novém Jičíně je šlechtitelský chov tohoto plemene</a:t>
            </a:r>
            <a:endParaRPr lang="cs-CZ" dirty="0"/>
          </a:p>
        </p:txBody>
      </p:sp>
      <p:pic>
        <p:nvPicPr>
          <p:cNvPr id="25602" name="Picture 2" descr="http://ads-img.cdn.mbdsrv.com/328_328594_2013071822617_1/limousin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404664"/>
            <a:ext cx="5076825" cy="3162301"/>
          </a:xfrm>
          <a:prstGeom prst="rect">
            <a:avLst/>
          </a:prstGeom>
          <a:noFill/>
        </p:spPr>
      </p:pic>
      <p:sp>
        <p:nvSpPr>
          <p:cNvPr id="5" name="TextovéPole 4"/>
          <p:cNvSpPr txBox="1"/>
          <p:nvPr/>
        </p:nvSpPr>
        <p:spPr>
          <a:xfrm>
            <a:off x="827584" y="1196752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err="1" smtClean="0"/>
              <a:t>Limousine</a:t>
            </a:r>
            <a:endParaRPr lang="cs-CZ" b="1" u="sng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3284984"/>
            <a:ext cx="7620000" cy="3115816"/>
          </a:xfrm>
        </p:spPr>
        <p:txBody>
          <a:bodyPr/>
          <a:lstStyle/>
          <a:p>
            <a:r>
              <a:rPr lang="cs-CZ" dirty="0" smtClean="0"/>
              <a:t>Pochází z Belgie</a:t>
            </a:r>
          </a:p>
          <a:p>
            <a:r>
              <a:rPr lang="cs-CZ" dirty="0" smtClean="0"/>
              <a:t>Barva je bílá, skvrny mají namodralý nádech </a:t>
            </a:r>
          </a:p>
          <a:p>
            <a:r>
              <a:rPr lang="cs-CZ" dirty="0" smtClean="0"/>
              <a:t>Má velký tělesný rámec</a:t>
            </a:r>
          </a:p>
          <a:p>
            <a:r>
              <a:rPr lang="cs-CZ" dirty="0" smtClean="0"/>
              <a:t>Velmi obtížné porody – až 100 % se provádí císařským řezem</a:t>
            </a:r>
          </a:p>
          <a:p>
            <a:r>
              <a:rPr lang="cs-CZ" dirty="0" smtClean="0"/>
              <a:t>U nás se používá v čistokrevné formě nebo v užitkovém křížení s českým strakatým skotem</a:t>
            </a:r>
          </a:p>
          <a:p>
            <a:r>
              <a:rPr lang="cs-CZ" dirty="0" smtClean="0"/>
              <a:t>Velmi dobře vyvinuté masné partie</a:t>
            </a:r>
          </a:p>
          <a:p>
            <a:endParaRPr lang="cs-CZ" dirty="0"/>
          </a:p>
        </p:txBody>
      </p:sp>
      <p:pic>
        <p:nvPicPr>
          <p:cNvPr id="26626" name="Picture 2" descr="http://upload.wikimedia.org/wikipedia/commons/thumb/1/10/Oxcroft_Adora.jpg/250px-Oxcroft_Ador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476672"/>
            <a:ext cx="3836490" cy="2808312"/>
          </a:xfrm>
          <a:prstGeom prst="rect">
            <a:avLst/>
          </a:prstGeom>
          <a:noFill/>
        </p:spPr>
      </p:pic>
      <p:pic>
        <p:nvPicPr>
          <p:cNvPr id="26628" name="Picture 4" descr="http://www.osel.cz/_popisky/118_/s_11884909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268760"/>
            <a:ext cx="3384376" cy="2274301"/>
          </a:xfrm>
          <a:prstGeom prst="rect">
            <a:avLst/>
          </a:prstGeom>
          <a:noFill/>
        </p:spPr>
      </p:pic>
      <p:sp>
        <p:nvSpPr>
          <p:cNvPr id="6" name="TextovéPole 5"/>
          <p:cNvSpPr txBox="1"/>
          <p:nvPr/>
        </p:nvSpPr>
        <p:spPr>
          <a:xfrm>
            <a:off x="4788024" y="548680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Belgické modré</a:t>
            </a:r>
            <a:endParaRPr lang="cs-CZ" b="1" u="sng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3212976"/>
            <a:ext cx="7620000" cy="3187824"/>
          </a:xfrm>
        </p:spPr>
        <p:txBody>
          <a:bodyPr/>
          <a:lstStyle/>
          <a:p>
            <a:r>
              <a:rPr lang="cs-CZ" dirty="0" smtClean="0"/>
              <a:t>Původ z Itálie</a:t>
            </a:r>
          </a:p>
          <a:p>
            <a:r>
              <a:rPr lang="cs-CZ" dirty="0" smtClean="0"/>
              <a:t>Barva žlutošedá, u býků je tmavší</a:t>
            </a:r>
          </a:p>
          <a:p>
            <a:r>
              <a:rPr lang="cs-CZ" dirty="0" smtClean="0"/>
              <a:t>Dobře přizpůsobivé, nenáročné</a:t>
            </a:r>
          </a:p>
          <a:p>
            <a:r>
              <a:rPr lang="cs-CZ" dirty="0" smtClean="0"/>
              <a:t>U nás se chová v čistokrevné plemenitbě nebo v užitkovém křížení</a:t>
            </a:r>
          </a:p>
          <a:p>
            <a:r>
              <a:rPr lang="cs-CZ" dirty="0" smtClean="0"/>
              <a:t>Chová se v </a:t>
            </a:r>
            <a:r>
              <a:rPr lang="cs-CZ" dirty="0" err="1" smtClean="0"/>
              <a:t>Suchdole</a:t>
            </a:r>
            <a:r>
              <a:rPr lang="cs-CZ" dirty="0" smtClean="0"/>
              <a:t> nad Odrou - </a:t>
            </a:r>
            <a:r>
              <a:rPr lang="cs-CZ" dirty="0" err="1" smtClean="0"/>
              <a:t>Agrosumak</a:t>
            </a:r>
            <a:endParaRPr lang="cs-CZ" dirty="0" smtClean="0"/>
          </a:p>
        </p:txBody>
      </p:sp>
      <p:pic>
        <p:nvPicPr>
          <p:cNvPr id="27650" name="Picture 2" descr="http://www.topbeef.cz/upload/plemena/zzz-piemontes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332656"/>
            <a:ext cx="4610522" cy="3240141"/>
          </a:xfrm>
          <a:prstGeom prst="rect">
            <a:avLst/>
          </a:prstGeom>
          <a:noFill/>
        </p:spPr>
      </p:pic>
      <p:sp>
        <p:nvSpPr>
          <p:cNvPr id="5" name="TextovéPole 4"/>
          <p:cNvSpPr txBox="1"/>
          <p:nvPr/>
        </p:nvSpPr>
        <p:spPr>
          <a:xfrm>
            <a:off x="899592" y="1556792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Piemontský</a:t>
            </a:r>
            <a:endParaRPr lang="cs-CZ" b="1" u="sng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3212976"/>
            <a:ext cx="7620000" cy="3187824"/>
          </a:xfrm>
        </p:spPr>
        <p:txBody>
          <a:bodyPr/>
          <a:lstStyle/>
          <a:p>
            <a:r>
              <a:rPr lang="cs-CZ" dirty="0" smtClean="0"/>
              <a:t>Pochází z Francie</a:t>
            </a:r>
          </a:p>
          <a:p>
            <a:r>
              <a:rPr lang="cs-CZ" dirty="0" smtClean="0"/>
              <a:t>Zbarvení je plavé až načervenalé ( odstín pšenice)</a:t>
            </a:r>
          </a:p>
          <a:p>
            <a:r>
              <a:rPr lang="cs-CZ" dirty="0" smtClean="0"/>
              <a:t>Velký tělesný rámec, vysoká růstová schopnost</a:t>
            </a:r>
          </a:p>
          <a:p>
            <a:r>
              <a:rPr lang="cs-CZ" dirty="0" smtClean="0"/>
              <a:t>Porážková hmotnost 750 až 800 kg, bez ukládání tuku</a:t>
            </a:r>
          </a:p>
          <a:p>
            <a:r>
              <a:rPr lang="cs-CZ" dirty="0" smtClean="0"/>
              <a:t>Nízký výskyt obtížných porodů</a:t>
            </a:r>
          </a:p>
          <a:p>
            <a:r>
              <a:rPr lang="cs-CZ" dirty="0" smtClean="0"/>
              <a:t>Dobře chodivé, snáší extrémní teploty i vysoké srážky</a:t>
            </a:r>
          </a:p>
          <a:p>
            <a:r>
              <a:rPr lang="cs-CZ" smtClean="0"/>
              <a:t>U nás </a:t>
            </a:r>
            <a:r>
              <a:rPr lang="cs-CZ" dirty="0" smtClean="0"/>
              <a:t>se používá se k užitkovému </a:t>
            </a:r>
            <a:r>
              <a:rPr lang="cs-CZ" smtClean="0"/>
              <a:t>křížení </a:t>
            </a:r>
            <a:endParaRPr lang="cs-CZ" dirty="0"/>
          </a:p>
        </p:txBody>
      </p:sp>
      <p:pic>
        <p:nvPicPr>
          <p:cNvPr id="28674" name="Picture 2" descr="http://www.eamos.cz/amos/koz/img_upload/koz_0885/masne/BA_cow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260648"/>
            <a:ext cx="5000625" cy="3324226"/>
          </a:xfrm>
          <a:prstGeom prst="rect">
            <a:avLst/>
          </a:prstGeom>
          <a:noFill/>
        </p:spPr>
      </p:pic>
      <p:sp>
        <p:nvSpPr>
          <p:cNvPr id="5" name="TextovéPole 4"/>
          <p:cNvSpPr txBox="1"/>
          <p:nvPr/>
        </p:nvSpPr>
        <p:spPr>
          <a:xfrm>
            <a:off x="755576" y="1412776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err="1" smtClean="0"/>
              <a:t>Akvitánské</a:t>
            </a:r>
            <a:r>
              <a:rPr lang="cs-CZ" b="1" u="sng" dirty="0" smtClean="0"/>
              <a:t> plavé</a:t>
            </a:r>
            <a:endParaRPr lang="cs-CZ" b="1" u="sng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8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80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80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800" decel="100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800" decel="100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Plemena lokálního významu</a:t>
            </a:r>
            <a:endParaRPr lang="cs-CZ" dirty="0"/>
          </a:p>
        </p:txBody>
      </p:sp>
      <p:pic>
        <p:nvPicPr>
          <p:cNvPr id="29698" name="Picture 2" descr="http://www.topbeef.cz/upload/plemena/zzz-galloway---byk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412776"/>
            <a:ext cx="6120680" cy="4590511"/>
          </a:xfrm>
          <a:prstGeom prst="rect">
            <a:avLst/>
          </a:prstGeom>
          <a:noFill/>
        </p:spPr>
      </p:pic>
      <p:sp>
        <p:nvSpPr>
          <p:cNvPr id="6" name="TextovéPole 5"/>
          <p:cNvSpPr txBox="1"/>
          <p:nvPr/>
        </p:nvSpPr>
        <p:spPr>
          <a:xfrm>
            <a:off x="3491880" y="1700808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err="1" smtClean="0"/>
              <a:t>Galloway</a:t>
            </a:r>
            <a:endParaRPr lang="cs-CZ" b="1" u="sng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upload.wikimedia.org/wikipedia/commons/thumb/3/32/SalersBreed_Cow_5.JPG/258px-SalersBreed_Cow_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836712"/>
            <a:ext cx="6480720" cy="4546552"/>
          </a:xfrm>
          <a:prstGeom prst="rect">
            <a:avLst/>
          </a:prstGeom>
          <a:noFill/>
        </p:spPr>
      </p:pic>
      <p:sp>
        <p:nvSpPr>
          <p:cNvPr id="3" name="TextovéPole 2"/>
          <p:cNvSpPr txBox="1"/>
          <p:nvPr/>
        </p:nvSpPr>
        <p:spPr>
          <a:xfrm>
            <a:off x="3059832" y="476672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err="1" smtClean="0"/>
              <a:t>Salerský</a:t>
            </a:r>
            <a:r>
              <a:rPr lang="cs-CZ" b="1" u="sng" dirty="0" smtClean="0"/>
              <a:t> skot</a:t>
            </a:r>
            <a:endParaRPr lang="cs-CZ" b="1" u="sng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800" decel="100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800" decel="100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www.biolib.cz/IMG/GAL/1363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764704"/>
            <a:ext cx="7143750" cy="5114926"/>
          </a:xfrm>
          <a:prstGeom prst="rect">
            <a:avLst/>
          </a:prstGeom>
          <a:noFill/>
        </p:spPr>
      </p:pic>
      <p:sp>
        <p:nvSpPr>
          <p:cNvPr id="3" name="TextovéPole 2"/>
          <p:cNvSpPr txBox="1"/>
          <p:nvPr/>
        </p:nvSpPr>
        <p:spPr>
          <a:xfrm>
            <a:off x="2699792" y="260648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Skotský náhorní</a:t>
            </a:r>
            <a:endParaRPr lang="cs-CZ" b="1" u="sng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dirty="0" smtClean="0"/>
              <a:t>Použité zdroje</a:t>
            </a:r>
            <a:endParaRPr lang="cs-CZ" dirty="0"/>
          </a:p>
        </p:txBody>
      </p:sp>
      <p:sp>
        <p:nvSpPr>
          <p:cNvPr id="7171" name="Zástupný symbol pro obsah 2"/>
          <p:cNvSpPr>
            <a:spLocks/>
          </p:cNvSpPr>
          <p:nvPr/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Arial" pitchFamily="34" charset="0"/>
              <a:buChar char="•"/>
            </a:pPr>
            <a:r>
              <a:rPr lang="it-IT" sz="1200" dirty="0" smtClean="0"/>
              <a:t>[online]. [cit. 2013-08-25]. Dostupné z: </a:t>
            </a:r>
            <a:r>
              <a:rPr lang="it-IT" sz="1200" dirty="0" smtClean="0">
                <a:hlinkClick r:id="rId2"/>
              </a:rPr>
              <a:t>http://cs.wikipedia.org/wiki/Siment%C3%A1lsk%C3%BD_skot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Arial" pitchFamily="34" charset="0"/>
              <a:buChar char="•"/>
            </a:pPr>
            <a:r>
              <a:rPr lang="it-IT" sz="1200" dirty="0" smtClean="0"/>
              <a:t>[online]. [cit. 2013-08-25]. Dostupné z: </a:t>
            </a:r>
            <a:r>
              <a:rPr lang="it-IT" sz="1200" dirty="0" smtClean="0">
                <a:hlinkClick r:id="rId3"/>
              </a:rPr>
              <a:t>http://www.plemko.cz/montbeliard/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Arial" pitchFamily="34" charset="0"/>
              <a:buChar char="•"/>
            </a:pPr>
            <a:r>
              <a:rPr lang="it-IT" sz="1200" dirty="0" smtClean="0"/>
              <a:t>[online]. [cit. 2013-08-25]. Dostupné z: </a:t>
            </a:r>
            <a:r>
              <a:rPr lang="it-IT" sz="1200" dirty="0" smtClean="0">
                <a:hlinkClick r:id="rId4"/>
              </a:rPr>
              <a:t>http://www.biolib.cz/cz/taxonimage/id32592/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Arial" pitchFamily="34" charset="0"/>
              <a:buChar char="•"/>
            </a:pPr>
            <a:r>
              <a:rPr lang="it-IT" sz="1200" dirty="0" smtClean="0"/>
              <a:t>[online]. [cit. 2013-08-25]. Dostupné z: </a:t>
            </a:r>
            <a:r>
              <a:rPr lang="it-IT" sz="1200" dirty="0" smtClean="0">
                <a:hlinkClick r:id="rId5"/>
              </a:rPr>
              <a:t>http://www.farmakretin.websnadno.cz/Kravy.html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Arial" pitchFamily="34" charset="0"/>
              <a:buChar char="•"/>
            </a:pPr>
            <a:r>
              <a:rPr lang="it-IT" sz="1200" dirty="0" smtClean="0"/>
              <a:t>[online]. [cit. 2013-08-25]. Dostupné z: </a:t>
            </a:r>
            <a:r>
              <a:rPr lang="it-IT" sz="1200" dirty="0" smtClean="0">
                <a:hlinkClick r:id="rId5"/>
              </a:rPr>
              <a:t>http://www.farmakretin.websnadno.cz/Kravy.html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Arial" pitchFamily="34" charset="0"/>
              <a:buChar char="•"/>
            </a:pPr>
            <a:r>
              <a:rPr lang="it-IT" sz="1200" dirty="0" smtClean="0"/>
              <a:t>[online]. [cit. 2013-08-25]. Dostupné z: </a:t>
            </a:r>
            <a:r>
              <a:rPr lang="it-IT" sz="1200" dirty="0" smtClean="0">
                <a:hlinkClick r:id="rId6"/>
              </a:rPr>
              <a:t>http://www.agropress.cz/hereford.php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Arial" pitchFamily="34" charset="0"/>
              <a:buChar char="•"/>
            </a:pPr>
            <a:r>
              <a:rPr lang="it-IT" sz="1200" dirty="0" smtClean="0"/>
              <a:t>[online]. [cit. 2013-08-25]. Dostupné z: </a:t>
            </a:r>
            <a:r>
              <a:rPr lang="it-IT" sz="1200" dirty="0" smtClean="0">
                <a:hlinkClick r:id="rId7"/>
              </a:rPr>
              <a:t>http://gullivestockllc.com/charolais.html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Arial" pitchFamily="34" charset="0"/>
              <a:buChar char="•"/>
            </a:pPr>
            <a:r>
              <a:rPr lang="it-IT" sz="1200" dirty="0" smtClean="0"/>
              <a:t>[online]. [cit. 2013-08-25]. Dostupné z: </a:t>
            </a:r>
            <a:r>
              <a:rPr lang="it-IT" sz="1200" dirty="0" smtClean="0">
                <a:hlinkClick r:id="rId8"/>
              </a:rPr>
              <a:t>http://www.agriaffaires.cz/pouzite-zarizeni/skot/2113306/limousine.html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Arial" pitchFamily="34" charset="0"/>
              <a:buChar char="•"/>
            </a:pPr>
            <a:r>
              <a:rPr lang="it-IT" sz="1200" dirty="0" smtClean="0"/>
              <a:t>[online]. [cit. 2013-08-25]. Dostupné z: </a:t>
            </a:r>
            <a:r>
              <a:rPr lang="it-IT" sz="1200" dirty="0" smtClean="0">
                <a:hlinkClick r:id="rId9"/>
              </a:rPr>
              <a:t>http://www.osel.cz/index.php?clanek=2874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Arial" pitchFamily="34" charset="0"/>
              <a:buChar char="•"/>
            </a:pPr>
            <a:r>
              <a:rPr lang="it-IT" sz="1200" dirty="0" smtClean="0"/>
              <a:t>[online]. [cit. 2013-08-25]. Dostupné z: </a:t>
            </a:r>
            <a:r>
              <a:rPr lang="it-IT" sz="1200" dirty="0" smtClean="0">
                <a:hlinkClick r:id="rId10"/>
              </a:rPr>
              <a:t>http://cs.wikipedia.org/wiki/Belgick%C3%A9_modrob%C3%ADl%C3%A9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Arial" pitchFamily="34" charset="0"/>
              <a:buChar char="•"/>
            </a:pPr>
            <a:r>
              <a:rPr lang="it-IT" sz="1200" dirty="0" smtClean="0"/>
              <a:t>[online]. [cit. 2013-08-25]. Dostupné z: </a:t>
            </a:r>
            <a:r>
              <a:rPr lang="it-IT" sz="1200" dirty="0" smtClean="0">
                <a:hlinkClick r:id="rId11"/>
              </a:rPr>
              <a:t>http://www.topbeef.cz/piemontese/plemeno17.html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Arial" pitchFamily="34" charset="0"/>
              <a:buChar char="•"/>
            </a:pPr>
            <a:r>
              <a:rPr lang="it-IT" sz="1200" dirty="0" smtClean="0"/>
              <a:t>[online]. [cit. 2013-08-25]. Dostupné z: </a:t>
            </a:r>
            <a:r>
              <a:rPr lang="it-IT" sz="1200" dirty="0" smtClean="0">
                <a:hlinkClick r:id="rId12"/>
              </a:rPr>
              <a:t>http://www.eamos.cz/amos/koz/modules/low/kurz_text.php?startpos=15&amp;id_kap=8&amp;kod_kurzu=koz_118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Arial" pitchFamily="34" charset="0"/>
              <a:buChar char="•"/>
            </a:pPr>
            <a:r>
              <a:rPr lang="it-IT" sz="1200" dirty="0" smtClean="0"/>
              <a:t>[online]. [cit. 2013-08-25]. Dostupné z: </a:t>
            </a:r>
            <a:r>
              <a:rPr lang="it-IT" sz="1200" dirty="0" smtClean="0">
                <a:hlinkClick r:id="rId13"/>
              </a:rPr>
              <a:t>http://www.topbeef.cz/galloway/plemeno3.html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Arial" pitchFamily="34" charset="0"/>
              <a:buChar char="•"/>
            </a:pPr>
            <a:r>
              <a:rPr lang="it-IT" sz="1200" dirty="0" smtClean="0"/>
              <a:t>[online]. [cit. 2013-08-25]. Dostupné z: </a:t>
            </a:r>
            <a:r>
              <a:rPr lang="it-IT" sz="1200" dirty="0" smtClean="0">
                <a:hlinkClick r:id="rId14"/>
              </a:rPr>
              <a:t>http://zivotnafarme.infoblog.cz/clanek/salersky-skot-12059/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Arial" pitchFamily="34" charset="0"/>
              <a:buChar char="•"/>
            </a:pPr>
            <a:r>
              <a:rPr lang="it-IT" sz="1200" dirty="0" smtClean="0"/>
              <a:t>[online]. [cit. 2013-08-25]. Dostupné z: </a:t>
            </a:r>
            <a:r>
              <a:rPr lang="it-IT" sz="1200" dirty="0" smtClean="0">
                <a:hlinkClick r:id="rId15"/>
              </a:rPr>
              <a:t>http://www.biolib.cz/cz/taxonimage/id136329/</a:t>
            </a:r>
            <a:endParaRPr lang="cs-CZ" sz="120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Arial" pitchFamily="34" charset="0"/>
              <a:buChar char="•"/>
            </a:pPr>
            <a:endParaRPr lang="cs-CZ" sz="1200" dirty="0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Zástupný symbol pro obsah 5"/>
          <p:cNvGraphicFramePr>
            <a:graphicFrameLocks noGrp="1"/>
          </p:cNvGraphicFramePr>
          <p:nvPr>
            <p:ph idx="1"/>
          </p:nvPr>
        </p:nvGraphicFramePr>
        <p:xfrm>
          <a:off x="107950" y="987425"/>
          <a:ext cx="8856663" cy="57546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23447"/>
                <a:gridCol w="6133216"/>
              </a:tblGrid>
              <a:tr h="365828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Autor a téma DUM: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[Ing.</a:t>
                      </a:r>
                      <a:r>
                        <a:rPr lang="cs-CZ" sz="1400" baseline="0" dirty="0" smtClean="0">
                          <a:latin typeface="+mj-lt"/>
                        </a:rPr>
                        <a:t> Iva Rašková</a:t>
                      </a:r>
                      <a:r>
                        <a:rPr lang="cs-CZ" sz="1400" dirty="0" smtClean="0">
                          <a:latin typeface="+mj-lt"/>
                        </a:rPr>
                        <a:t>]     [Kombinovaná </a:t>
                      </a:r>
                      <a:r>
                        <a:rPr lang="cs-CZ" sz="1400" baseline="0" dirty="0" smtClean="0">
                          <a:latin typeface="+mj-lt"/>
                        </a:rPr>
                        <a:t> a masná plemena</a:t>
                      </a:r>
                      <a:r>
                        <a:rPr lang="cs-CZ" sz="1400" dirty="0" smtClean="0">
                          <a:latin typeface="+mj-lt"/>
                        </a:rPr>
                        <a:t>]</a:t>
                      </a:r>
                    </a:p>
                  </a:txBody>
                  <a:tcPr marL="91437" marR="91437" marT="45728" marB="45728" anchor="ctr"/>
                </a:tc>
              </a:tr>
              <a:tr h="365828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Číslo a název projektu: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CZ.1.07/1.5.00/34.0906     EU peníze </a:t>
                      </a:r>
                      <a:r>
                        <a:rPr lang="cs-CZ" sz="1400" dirty="0" err="1" smtClean="0">
                          <a:latin typeface="+mj-lt"/>
                        </a:rPr>
                        <a:t>SŠPřZe</a:t>
                      </a:r>
                      <a:r>
                        <a:rPr lang="cs-CZ" sz="1400" dirty="0" smtClean="0">
                          <a:latin typeface="+mj-lt"/>
                        </a:rPr>
                        <a:t> Nový Jičín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  <a:tr h="947379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Anotace, vč. možností využití: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DUM obsahuje 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[</a:t>
                      </a:r>
                      <a:r>
                        <a:rPr lang="cs-CZ" sz="14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stručný zápis učiva, obrázky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]</a:t>
                      </a:r>
                      <a:r>
                        <a:rPr lang="cs-CZ" sz="14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. Lze využít k 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[</a:t>
                      </a:r>
                      <a:r>
                        <a:rPr lang="cs-CZ" sz="14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probírání nového učiva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]</a:t>
                      </a:r>
                      <a:r>
                        <a:rPr lang="cs-CZ" sz="14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  <a:tr h="541279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Počet</a:t>
                      </a:r>
                      <a:r>
                        <a:rPr lang="cs-CZ" sz="1800" baseline="0" dirty="0" smtClean="0">
                          <a:latin typeface="+mj-lt"/>
                        </a:rPr>
                        <a:t> vyučovacích hodin: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1 hodina  </a:t>
                      </a:r>
                    </a:p>
                  </a:txBody>
                  <a:tcPr marL="91437" marR="91437" marT="45728" marB="45728" anchor="ctr"/>
                </a:tc>
              </a:tr>
              <a:tr h="947379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Určeno pro obory: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err="1" smtClean="0">
                          <a:latin typeface="+mj-lt"/>
                        </a:rPr>
                        <a:t>Agropodnikání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  <a:tr h="1489512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Šablona:</a:t>
                      </a:r>
                    </a:p>
                    <a:p>
                      <a:endParaRPr lang="cs-CZ" sz="1800" dirty="0" smtClean="0">
                        <a:latin typeface="+mj-lt"/>
                      </a:endParaRPr>
                    </a:p>
                    <a:p>
                      <a:r>
                        <a:rPr lang="cs-CZ" sz="1800" dirty="0" smtClean="0">
                          <a:latin typeface="+mj-lt"/>
                        </a:rPr>
                        <a:t>Téma (název) sady DUM: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cs-CZ" sz="14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V/2 </a:t>
                      </a:r>
                      <a:r>
                        <a:rPr lang="cs-CZ" sz="14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Inovace a zkvalitnění výuky směřující k rozvoji odborných kompetencí žáků středních škol  </a:t>
                      </a:r>
                    </a:p>
                    <a:p>
                      <a:pPr marL="0" algn="l" defTabSz="914400" rtl="0" eaLnBrk="1" latinLnBrk="0" hangingPunct="1"/>
                      <a:endParaRPr lang="cs-CZ" sz="1400" kern="1200" dirty="0" smtClean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r>
                        <a:rPr lang="cs-CZ" sz="14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Chov zvířat</a:t>
                      </a:r>
                      <a:endParaRPr lang="cs-CZ" sz="14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1437" marR="91437" marT="45728" marB="45728" anchor="ctr"/>
                </a:tc>
              </a:tr>
              <a:tr h="10974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dirty="0" smtClean="0">
                          <a:latin typeface="+mj-lt"/>
                        </a:rPr>
                        <a:t>Číslo DUM </a:t>
                      </a:r>
                      <a:r>
                        <a:rPr lang="cs-CZ" sz="1200" dirty="0" smtClean="0">
                          <a:latin typeface="+mj-lt"/>
                        </a:rPr>
                        <a:t>(</a:t>
                      </a:r>
                      <a:r>
                        <a:rPr lang="cs-CZ" sz="1200" dirty="0" err="1" smtClean="0">
                          <a:latin typeface="+mj-lt"/>
                        </a:rPr>
                        <a:t>šablona_číslo</a:t>
                      </a:r>
                      <a:r>
                        <a:rPr lang="cs-CZ" sz="1200" dirty="0" smtClean="0">
                          <a:latin typeface="+mj-lt"/>
                        </a:rPr>
                        <a:t> </a:t>
                      </a:r>
                      <a:r>
                        <a:rPr lang="cs-CZ" sz="1200" dirty="0" err="1" smtClean="0">
                          <a:latin typeface="+mj-lt"/>
                        </a:rPr>
                        <a:t>šablony_číslo</a:t>
                      </a:r>
                      <a:r>
                        <a:rPr lang="cs-CZ" sz="1200" dirty="0" smtClean="0">
                          <a:latin typeface="+mj-lt"/>
                        </a:rPr>
                        <a:t> </a:t>
                      </a:r>
                      <a:r>
                        <a:rPr lang="cs-CZ" sz="1200" dirty="0" err="1" smtClean="0">
                          <a:latin typeface="+mj-lt"/>
                        </a:rPr>
                        <a:t>sady_číslo</a:t>
                      </a:r>
                      <a:r>
                        <a:rPr lang="cs-CZ" sz="1200" dirty="0" smtClean="0">
                          <a:latin typeface="+mj-lt"/>
                        </a:rPr>
                        <a:t> </a:t>
                      </a:r>
                      <a:r>
                        <a:rPr lang="cs-CZ" sz="1200" dirty="0" err="1" smtClean="0">
                          <a:latin typeface="+mj-lt"/>
                        </a:rPr>
                        <a:t>projektu_číslo</a:t>
                      </a:r>
                      <a:r>
                        <a:rPr lang="cs-CZ" sz="1200" dirty="0" smtClean="0">
                          <a:latin typeface="+mj-lt"/>
                        </a:rPr>
                        <a:t> DUM)</a:t>
                      </a:r>
                      <a:r>
                        <a:rPr lang="cs-CZ" sz="1800" dirty="0" smtClean="0">
                          <a:latin typeface="+mj-lt"/>
                        </a:rPr>
                        <a:t>:</a:t>
                      </a:r>
                    </a:p>
                    <a:p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cs-CZ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52_1_S1_0906_D3</a:t>
                      </a:r>
                      <a:endParaRPr lang="cs-CZ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</a:tbl>
          </a:graphicData>
        </a:graphic>
      </p:graphicFrame>
      <p:pic>
        <p:nvPicPr>
          <p:cNvPr id="4124" name="Picture 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61913"/>
            <a:ext cx="3744912" cy="919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0"/>
            <a:ext cx="76200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dirty="0" smtClean="0"/>
              <a:t>Kombinovaná</a:t>
            </a:r>
            <a:endParaRPr lang="cs-CZ" dirty="0"/>
          </a:p>
        </p:txBody>
      </p:sp>
      <p:sp>
        <p:nvSpPr>
          <p:cNvPr id="13316" name="Text Box 5"/>
          <p:cNvSpPr txBox="1">
            <a:spLocks noChangeArrowheads="1"/>
          </p:cNvSpPr>
          <p:nvPr/>
        </p:nvSpPr>
        <p:spPr bwMode="auto">
          <a:xfrm>
            <a:off x="3563938" y="6467475"/>
            <a:ext cx="1871662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/>
            </a:pPr>
            <a:r>
              <a:rPr lang="cs-CZ" sz="1200" smtClean="0">
                <a:latin typeface="+mj-lt"/>
              </a:rPr>
              <a:t>Zdroje: </a:t>
            </a:r>
            <a:r>
              <a:rPr lang="en-US" sz="1200" smtClean="0">
                <a:latin typeface="+mj-lt"/>
              </a:rPr>
              <a:t>[</a:t>
            </a:r>
            <a:r>
              <a:rPr lang="cs-CZ" sz="1200" smtClean="0">
                <a:latin typeface="+mj-lt"/>
              </a:rPr>
              <a:t>1</a:t>
            </a:r>
            <a:r>
              <a:rPr lang="en-US" sz="1200" smtClean="0">
                <a:latin typeface="+mj-lt"/>
              </a:rPr>
              <a:t>]</a:t>
            </a:r>
            <a:r>
              <a:rPr lang="cs-CZ" sz="1200" smtClean="0">
                <a:latin typeface="+mj-lt"/>
              </a:rPr>
              <a:t> </a:t>
            </a:r>
            <a:r>
              <a:rPr lang="en-US" sz="1200" smtClean="0">
                <a:latin typeface="+mj-lt"/>
              </a:rPr>
              <a:t>[</a:t>
            </a:r>
            <a:r>
              <a:rPr lang="cs-CZ" sz="1200" smtClean="0">
                <a:latin typeface="+mj-lt"/>
              </a:rPr>
              <a:t>1</a:t>
            </a:r>
            <a:r>
              <a:rPr lang="en-US" sz="1200" smtClean="0">
                <a:latin typeface="+mj-lt"/>
              </a:rPr>
              <a:t>]</a:t>
            </a:r>
            <a:r>
              <a:rPr lang="cs-CZ" sz="1200" smtClean="0">
                <a:latin typeface="+mj-lt"/>
              </a:rPr>
              <a:t> </a:t>
            </a:r>
          </a:p>
        </p:txBody>
      </p:sp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3833664"/>
            <a:ext cx="7620000" cy="3024336"/>
          </a:xfrm>
        </p:spPr>
        <p:txBody>
          <a:bodyPr/>
          <a:lstStyle/>
          <a:p>
            <a:pPr marL="571500" indent="-457200"/>
            <a:r>
              <a:rPr lang="cs-CZ" sz="2000" dirty="0" smtClean="0"/>
              <a:t>V 70. letech byl zušlechťován červeným </a:t>
            </a:r>
            <a:r>
              <a:rPr lang="cs-CZ" sz="2000" dirty="0" err="1" smtClean="0"/>
              <a:t>holštýnem</a:t>
            </a:r>
            <a:endParaRPr lang="cs-CZ" sz="2000" dirty="0" smtClean="0"/>
          </a:p>
          <a:p>
            <a:pPr marL="571500" indent="-457200"/>
            <a:r>
              <a:rPr lang="cs-CZ" sz="2000" dirty="0" smtClean="0"/>
              <a:t>Větší tělesný rámec</a:t>
            </a:r>
          </a:p>
          <a:p>
            <a:pPr marL="571500" indent="-457200"/>
            <a:r>
              <a:rPr lang="cs-CZ" sz="2000" dirty="0" smtClean="0"/>
              <a:t> Barva červenostrakatá, bílá hlava i distální části končetin</a:t>
            </a:r>
          </a:p>
          <a:p>
            <a:pPr marL="571500" indent="-457200"/>
            <a:r>
              <a:rPr lang="cs-CZ" sz="2000" dirty="0" smtClean="0"/>
              <a:t>Rozšířeno po celé Evropě, podílelo se na vzniku strakatých plemen v českých zemích, Německu, Rakousku, Francii</a:t>
            </a:r>
          </a:p>
          <a:p>
            <a:pPr marL="571500" indent="-457200"/>
            <a:r>
              <a:rPr lang="cs-CZ" sz="2000" dirty="0" smtClean="0"/>
              <a:t>Užitkovost 6000 kg, tuk 4 %, bílkoviny 3,5 %</a:t>
            </a:r>
          </a:p>
        </p:txBody>
      </p:sp>
      <p:pic>
        <p:nvPicPr>
          <p:cNvPr id="3074" name="Picture 2" descr="http://upload.wikimedia.org/wikipedia/commons/thumb/a/a6/Simmentaler_Fleckvieh.jpg/275px-Simmentaler_Fleckvie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268760"/>
            <a:ext cx="3960437" cy="2376264"/>
          </a:xfrm>
          <a:prstGeom prst="rect">
            <a:avLst/>
          </a:prstGeom>
          <a:noFill/>
        </p:spPr>
      </p:pic>
      <p:sp>
        <p:nvSpPr>
          <p:cNvPr id="6" name="TextovéPole 5"/>
          <p:cNvSpPr txBox="1"/>
          <p:nvPr/>
        </p:nvSpPr>
        <p:spPr>
          <a:xfrm>
            <a:off x="827584" y="980728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Švýcarské strakaté - simentálské</a:t>
            </a:r>
            <a:endParaRPr lang="cs-CZ" b="1" u="sng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 build="p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3573016"/>
            <a:ext cx="7620000" cy="2827784"/>
          </a:xfrm>
        </p:spPr>
        <p:txBody>
          <a:bodyPr/>
          <a:lstStyle/>
          <a:p>
            <a:r>
              <a:rPr lang="cs-CZ" dirty="0" smtClean="0"/>
              <a:t>Vznikl ve Francii překřížením domácích plemen simentálským skotem</a:t>
            </a:r>
          </a:p>
          <a:p>
            <a:r>
              <a:rPr lang="cs-CZ" dirty="0" smtClean="0"/>
              <a:t>Šlechtěn na výraznější mléčnou užitkovost</a:t>
            </a:r>
          </a:p>
          <a:p>
            <a:r>
              <a:rPr lang="cs-CZ" dirty="0" smtClean="0"/>
              <a:t>Větší tělesný rámec</a:t>
            </a:r>
          </a:p>
          <a:p>
            <a:r>
              <a:rPr lang="cs-CZ" dirty="0" smtClean="0"/>
              <a:t>Zbarvení červenostrakaté, bílá hlava a končetiny</a:t>
            </a:r>
          </a:p>
          <a:p>
            <a:r>
              <a:rPr lang="cs-CZ" dirty="0" smtClean="0"/>
              <a:t>V současné době se využívá pro šlechtění českého strakatého skotu</a:t>
            </a:r>
            <a:endParaRPr lang="cs-CZ" dirty="0"/>
          </a:p>
        </p:txBody>
      </p:sp>
      <p:pic>
        <p:nvPicPr>
          <p:cNvPr id="19458" name="Picture 2" descr="http://www.plemko.cz/wp-content/uploads/2012/09/13-fr6950401826-gaec_gonon_69_unistar_begonia_p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404664"/>
            <a:ext cx="4392488" cy="3138134"/>
          </a:xfrm>
          <a:prstGeom prst="rect">
            <a:avLst/>
          </a:prstGeom>
          <a:noFill/>
        </p:spPr>
      </p:pic>
      <p:sp>
        <p:nvSpPr>
          <p:cNvPr id="5" name="TextovéPole 4"/>
          <p:cNvSpPr txBox="1"/>
          <p:nvPr/>
        </p:nvSpPr>
        <p:spPr>
          <a:xfrm>
            <a:off x="3995936" y="332656"/>
            <a:ext cx="4464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err="1" smtClean="0"/>
              <a:t>Montbeliardské</a:t>
            </a:r>
            <a:endParaRPr lang="cs-CZ" b="1" u="sng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9552" y="3933056"/>
            <a:ext cx="7620000" cy="3115816"/>
          </a:xfrm>
        </p:spPr>
        <p:txBody>
          <a:bodyPr/>
          <a:lstStyle/>
          <a:p>
            <a:r>
              <a:rPr lang="cs-CZ" dirty="0" smtClean="0"/>
              <a:t>Nejstarší kulturní plemeno, kombinovaného užitkového typu</a:t>
            </a:r>
          </a:p>
          <a:p>
            <a:r>
              <a:rPr lang="cs-CZ" dirty="0" smtClean="0"/>
              <a:t>Střední až větší tělesný rámec</a:t>
            </a:r>
          </a:p>
          <a:p>
            <a:r>
              <a:rPr lang="cs-CZ" dirty="0" smtClean="0"/>
              <a:t>Barva šedohnědá, </a:t>
            </a:r>
            <a:r>
              <a:rPr lang="cs-CZ" dirty="0" err="1" smtClean="0"/>
              <a:t>mulec</a:t>
            </a:r>
            <a:r>
              <a:rPr lang="cs-CZ" dirty="0" smtClean="0"/>
              <a:t>, konce rohů a paznehty černé</a:t>
            </a:r>
          </a:p>
          <a:p>
            <a:r>
              <a:rPr lang="cs-CZ" dirty="0" smtClean="0"/>
              <a:t>Rozšířilo se do 4 světadílů (40 zemí)</a:t>
            </a:r>
          </a:p>
          <a:p>
            <a:r>
              <a:rPr lang="cs-CZ" dirty="0" smtClean="0"/>
              <a:t>Užitkovost do 5000 l mléka</a:t>
            </a:r>
            <a:endParaRPr lang="cs-CZ" dirty="0"/>
          </a:p>
        </p:txBody>
      </p:sp>
      <p:pic>
        <p:nvPicPr>
          <p:cNvPr id="1026" name="Picture 2" descr="http://www.biolib.cz/IMG/GAL/3259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620688"/>
            <a:ext cx="4320480" cy="3153950"/>
          </a:xfrm>
          <a:prstGeom prst="rect">
            <a:avLst/>
          </a:prstGeom>
          <a:noFill/>
        </p:spPr>
      </p:pic>
      <p:sp>
        <p:nvSpPr>
          <p:cNvPr id="5" name="TextovéPole 4"/>
          <p:cNvSpPr txBox="1"/>
          <p:nvPr/>
        </p:nvSpPr>
        <p:spPr>
          <a:xfrm>
            <a:off x="2411760" y="188640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Švýcarský hnědý (</a:t>
            </a:r>
            <a:r>
              <a:rPr lang="cs-CZ" b="1" u="sng" dirty="0" err="1" smtClean="0"/>
              <a:t>švýcký</a:t>
            </a:r>
            <a:r>
              <a:rPr lang="cs-CZ" b="1" u="sng" dirty="0" smtClean="0"/>
              <a:t>)</a:t>
            </a:r>
            <a:endParaRPr lang="cs-CZ" b="1" u="sng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8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80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80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2852936"/>
            <a:ext cx="7620000" cy="3475856"/>
          </a:xfrm>
        </p:spPr>
        <p:txBody>
          <a:bodyPr/>
          <a:lstStyle/>
          <a:p>
            <a:r>
              <a:rPr lang="cs-CZ" sz="2000" dirty="0" smtClean="0"/>
              <a:t>Vznikl v českých zemích</a:t>
            </a:r>
          </a:p>
          <a:p>
            <a:r>
              <a:rPr lang="cs-CZ" sz="2000" dirty="0" smtClean="0"/>
              <a:t>Šlechtěno na výraznější masnou užitkovost </a:t>
            </a:r>
          </a:p>
          <a:p>
            <a:r>
              <a:rPr lang="cs-CZ" sz="2000" dirty="0" smtClean="0"/>
              <a:t>Větší tělesný rámec, červenobílá barva</a:t>
            </a:r>
          </a:p>
          <a:p>
            <a:r>
              <a:rPr lang="cs-CZ" sz="2000" dirty="0" smtClean="0"/>
              <a:t>Užitkovost nad 6000 kg mléka, tučnost 4 %, obsah bílkovin 3,5 %</a:t>
            </a:r>
          </a:p>
          <a:p>
            <a:r>
              <a:rPr lang="cs-CZ" sz="2000" dirty="0" smtClean="0"/>
              <a:t>Chová se v čistokrevné formě, využívá se zušlechťovací křížení pro zlepšení funkčních a tvarových vlastností vemene</a:t>
            </a:r>
          </a:p>
          <a:p>
            <a:r>
              <a:rPr lang="cs-CZ" sz="2000" dirty="0" smtClean="0"/>
              <a:t>Užitkové křížení se provádí prostřednictvím masných plemen a </a:t>
            </a:r>
            <a:r>
              <a:rPr lang="cs-CZ" sz="2000" dirty="0" err="1" smtClean="0"/>
              <a:t>převodné</a:t>
            </a:r>
            <a:r>
              <a:rPr lang="cs-CZ" sz="2000" dirty="0" smtClean="0"/>
              <a:t> křížení </a:t>
            </a:r>
            <a:r>
              <a:rPr lang="cs-CZ" sz="2000" dirty="0" err="1" smtClean="0"/>
              <a:t>holštýnem</a:t>
            </a:r>
            <a:endParaRPr lang="cs-CZ" sz="2000" dirty="0" smtClean="0"/>
          </a:p>
          <a:p>
            <a:r>
              <a:rPr lang="cs-CZ" sz="2000" dirty="0" smtClean="0"/>
              <a:t>Aby nedocházelo k příbuzenské plemenitbě, používá se </a:t>
            </a:r>
            <a:r>
              <a:rPr lang="cs-CZ" sz="2000" dirty="0" err="1" smtClean="0"/>
              <a:t>montbeliardský</a:t>
            </a:r>
            <a:r>
              <a:rPr lang="cs-CZ" sz="2000" dirty="0" smtClean="0"/>
              <a:t> skot</a:t>
            </a:r>
            <a:endParaRPr lang="cs-CZ" sz="2000" dirty="0"/>
          </a:p>
        </p:txBody>
      </p:sp>
      <p:pic>
        <p:nvPicPr>
          <p:cNvPr id="21506" name="Picture 2" descr="http://farmakretin.websnadno.cz/kravicky/krav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188640"/>
            <a:ext cx="4200466" cy="3024336"/>
          </a:xfrm>
          <a:prstGeom prst="rect">
            <a:avLst/>
          </a:prstGeom>
          <a:noFill/>
        </p:spPr>
      </p:pic>
      <p:sp>
        <p:nvSpPr>
          <p:cNvPr id="5" name="TextovéPole 4"/>
          <p:cNvSpPr txBox="1"/>
          <p:nvPr/>
        </p:nvSpPr>
        <p:spPr>
          <a:xfrm>
            <a:off x="827584" y="908720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Český strakatý skot</a:t>
            </a:r>
            <a:endParaRPr lang="cs-CZ" b="1" u="sng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800" decel="100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800" decel="100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476672"/>
            <a:ext cx="7620000" cy="5924128"/>
          </a:xfrm>
        </p:spPr>
        <p:txBody>
          <a:bodyPr/>
          <a:lstStyle/>
          <a:p>
            <a:r>
              <a:rPr lang="cs-CZ" sz="2000" dirty="0" smtClean="0"/>
              <a:t>V polovině 19. století, kdy docházelo k rozvoji průmyslu a měst se zvyšoval požadavek na produkci potravin a docházelo k importu býků užitkovějších plemen ze Švýcarska a Rakouska</a:t>
            </a:r>
          </a:p>
          <a:p>
            <a:r>
              <a:rPr lang="cs-CZ" sz="2000" dirty="0" smtClean="0"/>
              <a:t>V českých zemích se chovaly červinky, na Slovensku uherský stepní, šedý karpatský a červeno </a:t>
            </a:r>
            <a:r>
              <a:rPr lang="cs-CZ" sz="2000" smtClean="0"/>
              <a:t>karpatský skot </a:t>
            </a:r>
            <a:r>
              <a:rPr lang="cs-CZ" sz="2000" dirty="0" smtClean="0"/>
              <a:t>– užitkovost 1200 kg mléka o tučnosti 4 až 5 %</a:t>
            </a:r>
          </a:p>
          <a:p>
            <a:r>
              <a:rPr lang="cs-CZ" sz="2000" dirty="0" smtClean="0"/>
              <a:t>Docházelo ke křížení červinek s importovanými býky a vznikaly rázy – </a:t>
            </a:r>
            <a:r>
              <a:rPr lang="cs-CZ" sz="2000" dirty="0" err="1" smtClean="0"/>
              <a:t>Simensko</a:t>
            </a:r>
            <a:r>
              <a:rPr lang="cs-CZ" sz="2000" dirty="0" smtClean="0"/>
              <a:t> – český, </a:t>
            </a:r>
            <a:r>
              <a:rPr lang="cs-CZ" sz="2000" dirty="0" err="1" smtClean="0"/>
              <a:t>Bernsko</a:t>
            </a:r>
            <a:r>
              <a:rPr lang="cs-CZ" sz="2000" dirty="0" smtClean="0"/>
              <a:t> – český, </a:t>
            </a:r>
            <a:r>
              <a:rPr lang="cs-CZ" sz="2000" dirty="0" err="1" smtClean="0"/>
              <a:t>Bernsko</a:t>
            </a:r>
            <a:r>
              <a:rPr lang="cs-CZ" sz="2000" dirty="0" smtClean="0"/>
              <a:t> – hanácký, Kravařský a </a:t>
            </a:r>
            <a:r>
              <a:rPr lang="cs-CZ" sz="2000" dirty="0" err="1" smtClean="0"/>
              <a:t>Hřbinecký</a:t>
            </a:r>
            <a:endParaRPr lang="cs-CZ" sz="2000" dirty="0" smtClean="0"/>
          </a:p>
          <a:p>
            <a:r>
              <a:rPr lang="cs-CZ" sz="2000" dirty="0" smtClean="0"/>
              <a:t>Roku 1924 vznikl zákon o plemenitbě hospodářských zvířat a došlo k tvorbě českého a moravského červenostrakatého skotu</a:t>
            </a:r>
          </a:p>
          <a:p>
            <a:r>
              <a:rPr lang="cs-CZ" sz="2000" dirty="0" smtClean="0"/>
              <a:t>Roku 1945 vznikl červenostrakatý skot se dvěma rázy – Kravařský a </a:t>
            </a:r>
            <a:r>
              <a:rPr lang="cs-CZ" sz="2000" dirty="0" err="1" smtClean="0"/>
              <a:t>Hřbinecký</a:t>
            </a:r>
            <a:endParaRPr lang="cs-CZ" sz="2000" dirty="0" smtClean="0"/>
          </a:p>
          <a:p>
            <a:r>
              <a:rPr lang="cs-CZ" sz="2000" dirty="0" smtClean="0"/>
              <a:t>Roku 1974 vzniká Český strakatý skot (C) – bez rázů</a:t>
            </a:r>
          </a:p>
          <a:p>
            <a:r>
              <a:rPr lang="cs-CZ" sz="2000" dirty="0" smtClean="0"/>
              <a:t>Roku 1984 vzniká Černostrakatý skot (N) – dnešní </a:t>
            </a:r>
            <a:r>
              <a:rPr lang="cs-CZ" sz="2000" dirty="0" err="1" smtClean="0"/>
              <a:t>holštýn</a:t>
            </a:r>
            <a:endParaRPr lang="cs-CZ" sz="2000" dirty="0" smtClean="0"/>
          </a:p>
          <a:p>
            <a:endParaRPr lang="cs-CZ" sz="20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Masná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4077072"/>
            <a:ext cx="7620000" cy="2323728"/>
          </a:xfrm>
        </p:spPr>
        <p:txBody>
          <a:bodyPr/>
          <a:lstStyle/>
          <a:p>
            <a:r>
              <a:rPr lang="cs-CZ" dirty="0" smtClean="0"/>
              <a:t>Pochází ze Skotska </a:t>
            </a:r>
          </a:p>
          <a:p>
            <a:r>
              <a:rPr lang="cs-CZ" dirty="0" smtClean="0"/>
              <a:t>Pevná konstituce, vysoká výtěžnost masa</a:t>
            </a:r>
          </a:p>
          <a:p>
            <a:r>
              <a:rPr lang="cs-CZ" dirty="0" smtClean="0"/>
              <a:t>Dobré využití krmiv, přizpůsobivé, lehké porody</a:t>
            </a:r>
          </a:p>
          <a:p>
            <a:r>
              <a:rPr lang="cs-CZ" dirty="0" smtClean="0"/>
              <a:t>Je bezrohé</a:t>
            </a:r>
          </a:p>
          <a:p>
            <a:r>
              <a:rPr lang="cs-CZ" dirty="0" smtClean="0"/>
              <a:t>Barva plášťově černá nebo červená</a:t>
            </a:r>
          </a:p>
          <a:p>
            <a:r>
              <a:rPr lang="cs-CZ" dirty="0" smtClean="0"/>
              <a:t>Maso má příchuť divočiny</a:t>
            </a:r>
          </a:p>
          <a:p>
            <a:endParaRPr lang="cs-CZ" dirty="0"/>
          </a:p>
        </p:txBody>
      </p:sp>
      <p:pic>
        <p:nvPicPr>
          <p:cNvPr id="22530" name="Picture 2" descr="http://farmakretin.websnadno.cz/prace/about-u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1124744"/>
            <a:ext cx="4279404" cy="2852937"/>
          </a:xfrm>
          <a:prstGeom prst="rect">
            <a:avLst/>
          </a:prstGeom>
          <a:noFill/>
        </p:spPr>
      </p:pic>
      <p:sp>
        <p:nvSpPr>
          <p:cNvPr id="5" name="TextovéPole 4"/>
          <p:cNvSpPr txBox="1"/>
          <p:nvPr/>
        </p:nvSpPr>
        <p:spPr>
          <a:xfrm>
            <a:off x="755576" y="1988840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err="1" smtClean="0"/>
              <a:t>Aberdeen</a:t>
            </a:r>
            <a:r>
              <a:rPr lang="cs-CZ" b="1" u="sng" dirty="0" smtClean="0"/>
              <a:t> </a:t>
            </a:r>
            <a:r>
              <a:rPr lang="cs-CZ" b="1" u="sng" dirty="0" err="1" smtClean="0"/>
              <a:t>angus</a:t>
            </a:r>
            <a:endParaRPr lang="cs-CZ" b="1" u="sng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2924944"/>
            <a:ext cx="7620000" cy="3691880"/>
          </a:xfrm>
        </p:spPr>
        <p:txBody>
          <a:bodyPr/>
          <a:lstStyle/>
          <a:p>
            <a:r>
              <a:rPr lang="cs-CZ" dirty="0" smtClean="0"/>
              <a:t>Pochází z Anglie</a:t>
            </a:r>
          </a:p>
          <a:p>
            <a:r>
              <a:rPr lang="cs-CZ" dirty="0" smtClean="0"/>
              <a:t>Střední tělesný rámec</a:t>
            </a:r>
          </a:p>
          <a:p>
            <a:r>
              <a:rPr lang="cs-CZ" dirty="0" smtClean="0"/>
              <a:t>Dobře snáší nepříznivé klimatické podmínky</a:t>
            </a:r>
          </a:p>
          <a:p>
            <a:r>
              <a:rPr lang="cs-CZ" dirty="0" smtClean="0"/>
              <a:t>Skromný, dobré pastevní schopnosti</a:t>
            </a:r>
          </a:p>
          <a:p>
            <a:r>
              <a:rPr lang="cs-CZ" dirty="0" smtClean="0"/>
              <a:t>Lehké porody, velmi dobře vyvinutý mateřský pud</a:t>
            </a:r>
          </a:p>
          <a:p>
            <a:r>
              <a:rPr lang="cs-CZ" dirty="0" smtClean="0"/>
              <a:t>Ukládání tuku nad 550 kg</a:t>
            </a:r>
          </a:p>
          <a:p>
            <a:r>
              <a:rPr lang="cs-CZ" dirty="0" smtClean="0"/>
              <a:t>Barva sytě červená, hlava bílá i pruh od hlavy po kohoutek, spodní část trupu a končetin je taky bílá</a:t>
            </a:r>
            <a:endParaRPr lang="cs-CZ" dirty="0"/>
          </a:p>
        </p:txBody>
      </p:sp>
      <p:pic>
        <p:nvPicPr>
          <p:cNvPr id="23554" name="Picture 2" descr="http://www.agropress.cz/img/plemena/masna/hereford/hereford126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404664"/>
            <a:ext cx="4589741" cy="3168352"/>
          </a:xfrm>
          <a:prstGeom prst="rect">
            <a:avLst/>
          </a:prstGeom>
          <a:noFill/>
        </p:spPr>
      </p:pic>
      <p:sp>
        <p:nvSpPr>
          <p:cNvPr id="5" name="TextovéPole 4"/>
          <p:cNvSpPr txBox="1"/>
          <p:nvPr/>
        </p:nvSpPr>
        <p:spPr>
          <a:xfrm>
            <a:off x="1043608" y="1196752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err="1" smtClean="0"/>
              <a:t>Hereford</a:t>
            </a:r>
            <a:endParaRPr lang="cs-CZ" b="1" u="sng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8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80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80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800" decel="100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800" decel="100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blona_prezentace_dum_nj">
  <a:themeElements>
    <a:clrScheme name="Sousedství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ousedství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sablona_prezentace_dum_nj</Template>
  <TotalTime>149</TotalTime>
  <Words>999</Words>
  <Application>Microsoft Office PowerPoint</Application>
  <PresentationFormat>Předvádění na obrazovce (4:3)</PresentationFormat>
  <Paragraphs>129</Paragraphs>
  <Slides>18</Slides>
  <Notes>0</Notes>
  <HiddenSlides>1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18</vt:i4>
      </vt:variant>
    </vt:vector>
  </HeadingPairs>
  <TitlesOfParts>
    <vt:vector size="19" baseType="lpstr">
      <vt:lpstr>sablona_prezentace_dum_nj</vt:lpstr>
      <vt:lpstr>Kombinovaná a masná plemena</vt:lpstr>
      <vt:lpstr>Snímek 2</vt:lpstr>
      <vt:lpstr>Kombinovaná</vt:lpstr>
      <vt:lpstr>Snímek 4</vt:lpstr>
      <vt:lpstr>Snímek 5</vt:lpstr>
      <vt:lpstr>Snímek 6</vt:lpstr>
      <vt:lpstr>Snímek 7</vt:lpstr>
      <vt:lpstr>Masná</vt:lpstr>
      <vt:lpstr>Snímek 9</vt:lpstr>
      <vt:lpstr>Snímek 10</vt:lpstr>
      <vt:lpstr>Snímek 11</vt:lpstr>
      <vt:lpstr>Snímek 12</vt:lpstr>
      <vt:lpstr>Snímek 13</vt:lpstr>
      <vt:lpstr>Snímek 14</vt:lpstr>
      <vt:lpstr>Plemena lokálního významu</vt:lpstr>
      <vt:lpstr>Snímek 16</vt:lpstr>
      <vt:lpstr>Snímek 17</vt:lpstr>
      <vt:lpstr>Použité zdroje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Kombinovaná a masná plemena</dc:title>
  <dc:creator>Administrator</dc:creator>
  <cp:lastModifiedBy>verys</cp:lastModifiedBy>
  <cp:revision>69</cp:revision>
  <dcterms:created xsi:type="dcterms:W3CDTF">2013-08-25T10:29:32Z</dcterms:created>
  <dcterms:modified xsi:type="dcterms:W3CDTF">2014-09-18T07:33:02Z</dcterms:modified>
</cp:coreProperties>
</file>