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cut thruBlk="1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/>
            <a:r>
              <a:rPr lang="cs-CZ" b="1" dirty="0" smtClean="0"/>
              <a:t>Plemenitba prasat</a:t>
            </a:r>
            <a:endParaRPr lang="cs-CZ" b="1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Březen,  2014</a:t>
            </a:r>
            <a:endParaRPr lang="cs-CZ" sz="18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Zjišťování březosti:</a:t>
            </a:r>
          </a:p>
          <a:p>
            <a:pPr lvl="1"/>
            <a:r>
              <a:rPr lang="cs-CZ" sz="2200" dirty="0" smtClean="0"/>
              <a:t>Progesteronový test </a:t>
            </a:r>
          </a:p>
          <a:p>
            <a:pPr lvl="1"/>
            <a:r>
              <a:rPr lang="cs-CZ" sz="2200" dirty="0" smtClean="0"/>
              <a:t>Ultrazvukem – 30 – 40 den po inseminaci</a:t>
            </a:r>
          </a:p>
          <a:p>
            <a:pPr lvl="1"/>
            <a:r>
              <a:rPr lang="cs-CZ" sz="2200" dirty="0" smtClean="0"/>
              <a:t>Hormonální metody – se nepoužívají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Ovlivňování reprodukčního cyklu:</a:t>
            </a:r>
          </a:p>
          <a:p>
            <a:pPr marL="868363" lvl="1" indent="-457200">
              <a:buFont typeface="+mj-lt"/>
              <a:buAutoNum type="alphaUcPeriod"/>
            </a:pPr>
            <a:r>
              <a:rPr lang="cs-CZ" sz="2200" b="1" dirty="0" smtClean="0"/>
              <a:t>Synchronizace říje </a:t>
            </a:r>
            <a:endParaRPr lang="cs-CZ" sz="2200" dirty="0" smtClean="0"/>
          </a:p>
          <a:p>
            <a:pPr lvl="2"/>
            <a:r>
              <a:rPr lang="cs-CZ" sz="2000" dirty="0" smtClean="0"/>
              <a:t>Současné vyvolání říje u skupiny prasnic</a:t>
            </a:r>
          </a:p>
          <a:p>
            <a:pPr lvl="2"/>
            <a:r>
              <a:rPr lang="cs-CZ" sz="2000" dirty="0" smtClean="0"/>
              <a:t>Pomocí hormonálních přípravků, které se podávají do krmiva, po vyřazení nastupuje říje u skupiny prasnic</a:t>
            </a:r>
          </a:p>
          <a:p>
            <a:pPr lvl="2"/>
            <a:r>
              <a:rPr lang="cs-CZ" sz="2000" dirty="0" smtClean="0"/>
              <a:t>Cílem je dosažení skupinových porodů</a:t>
            </a:r>
          </a:p>
          <a:p>
            <a:endParaRPr lang="cs-CZ" sz="2400" dirty="0" smtClean="0"/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868363" lvl="1" indent="-457200">
              <a:buFont typeface="+mj-lt"/>
              <a:buAutoNum type="alphaUcPeriod" startAt="2"/>
            </a:pPr>
            <a:r>
              <a:rPr lang="cs-CZ" sz="2200" b="1" dirty="0" smtClean="0"/>
              <a:t>Stimulace říje</a:t>
            </a:r>
            <a:endParaRPr lang="cs-CZ" sz="2200" dirty="0" smtClean="0"/>
          </a:p>
          <a:p>
            <a:pPr lvl="2"/>
            <a:r>
              <a:rPr lang="cs-CZ" sz="2000" dirty="0" smtClean="0"/>
              <a:t>Zvýšením krmné dávky, přítomností kance</a:t>
            </a:r>
          </a:p>
          <a:p>
            <a:pPr lvl="1">
              <a:buNone/>
            </a:pPr>
            <a:r>
              <a:rPr lang="cs-CZ" dirty="0" smtClean="0"/>
              <a:t> </a:t>
            </a:r>
          </a:p>
          <a:p>
            <a:pPr marL="868363" lvl="1" indent="-457200">
              <a:buFont typeface="+mj-lt"/>
              <a:buAutoNum type="alphaUcPeriod" startAt="3"/>
            </a:pPr>
            <a:r>
              <a:rPr lang="cs-CZ" sz="2200" b="1" dirty="0" smtClean="0"/>
              <a:t>Raná diagnostika gravidity (RDG)</a:t>
            </a:r>
            <a:endParaRPr lang="cs-CZ" sz="2200" dirty="0" smtClean="0"/>
          </a:p>
          <a:p>
            <a:pPr lvl="1"/>
            <a:endParaRPr lang="cs-CZ" dirty="0" smtClean="0"/>
          </a:p>
          <a:p>
            <a:pPr marL="868363" lvl="1" indent="-457200">
              <a:buFont typeface="+mj-lt"/>
              <a:buAutoNum type="alphaUcPeriod" startAt="4"/>
            </a:pPr>
            <a:r>
              <a:rPr lang="cs-CZ" sz="2200" b="1" dirty="0" smtClean="0"/>
              <a:t>Indukce porodů</a:t>
            </a:r>
            <a:endParaRPr lang="cs-CZ" sz="2200" dirty="0" smtClean="0"/>
          </a:p>
          <a:p>
            <a:pPr lvl="2"/>
            <a:r>
              <a:rPr lang="cs-CZ" sz="2000" dirty="0" smtClean="0"/>
              <a:t>Soustředění porodů do určitých dnů či období</a:t>
            </a:r>
          </a:p>
          <a:p>
            <a:pPr lvl="1">
              <a:buNone/>
            </a:pPr>
            <a:r>
              <a:rPr lang="cs-CZ" dirty="0" smtClean="0"/>
              <a:t> </a:t>
            </a:r>
          </a:p>
          <a:p>
            <a:pPr marL="868363" lvl="1" indent="-457200">
              <a:buFont typeface="+mj-lt"/>
              <a:buAutoNum type="alphaUcPeriod" startAt="5"/>
            </a:pPr>
            <a:r>
              <a:rPr lang="cs-CZ" sz="2200" b="1" dirty="0" smtClean="0"/>
              <a:t>Aktivní ovlivňování puerperia (poporodní období)</a:t>
            </a:r>
            <a:endParaRPr lang="cs-CZ" sz="2200" dirty="0" smtClean="0"/>
          </a:p>
          <a:p>
            <a:pPr lvl="2"/>
            <a:r>
              <a:rPr lang="cs-CZ" sz="2000" dirty="0" smtClean="0"/>
              <a:t>Rychlé navrácení dělohy do původního stavu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1200"/>
              <a:t>[</a:t>
            </a:r>
            <a:r>
              <a:rPr lang="cs-CZ" sz="1200"/>
              <a:t>1</a:t>
            </a:r>
            <a:r>
              <a:rPr lang="en-US" sz="1200"/>
              <a:t>]</a:t>
            </a:r>
            <a:r>
              <a:rPr lang="cs-CZ" sz="1200"/>
              <a:t>      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US" sz="1200"/>
              <a:t>[</a:t>
            </a:r>
            <a:r>
              <a:rPr lang="cs-CZ" sz="1200"/>
              <a:t>2</a:t>
            </a:r>
            <a:r>
              <a:rPr lang="en-US" sz="1200"/>
              <a:t>]</a:t>
            </a:r>
            <a:r>
              <a:rPr lang="cs-CZ" sz="1200"/>
              <a:t>   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</a:t>
                      </a:r>
                      <a:r>
                        <a:rPr lang="cs-CZ" sz="1400" b="1" dirty="0" smtClean="0"/>
                        <a:t>Plemenitba prasat</a:t>
                      </a:r>
                      <a:r>
                        <a:rPr lang="cs-CZ" sz="1400" dirty="0" smtClean="0">
                          <a:latin typeface="+mj-lt"/>
                        </a:rPr>
                        <a:t>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52_1_S1_0906_D27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Použití prasat k plemenitbě</a:t>
            </a:r>
            <a:endParaRPr lang="cs-CZ" sz="2400" dirty="0" smtClean="0"/>
          </a:p>
          <a:p>
            <a:pPr lvl="1"/>
            <a:r>
              <a:rPr lang="cs-CZ" sz="2200" b="1" dirty="0" smtClean="0"/>
              <a:t>Prasničky</a:t>
            </a:r>
            <a:endParaRPr lang="cs-CZ" sz="2200" dirty="0" smtClean="0"/>
          </a:p>
          <a:p>
            <a:pPr lvl="2"/>
            <a:r>
              <a:rPr lang="cs-CZ" sz="2000" dirty="0" smtClean="0"/>
              <a:t>Věk 7,5 měsíců, hmotnost 110 – 130 kg</a:t>
            </a:r>
          </a:p>
          <a:p>
            <a:pPr lvl="2"/>
            <a:r>
              <a:rPr lang="cs-CZ" sz="2000" dirty="0" smtClean="0"/>
              <a:t>Počet potřebných prasnic závisí na intenzitě brakování (30 – 40 %)</a:t>
            </a:r>
          </a:p>
          <a:p>
            <a:pPr lvl="2"/>
            <a:r>
              <a:rPr lang="cs-CZ" sz="2000" dirty="0" smtClean="0"/>
              <a:t>% zabřezávání 75 – 80 %</a:t>
            </a:r>
          </a:p>
          <a:p>
            <a:pPr lvl="2"/>
            <a:r>
              <a:rPr lang="cs-CZ" sz="2000" dirty="0" smtClean="0"/>
              <a:t>Na jednu prasničku zařazujeme do odchovu dvě odstavčata</a:t>
            </a:r>
          </a:p>
          <a:p>
            <a:pPr>
              <a:buNone/>
            </a:pPr>
            <a:r>
              <a:rPr lang="cs-CZ" sz="2400" dirty="0" smtClean="0"/>
              <a:t> </a:t>
            </a:r>
          </a:p>
          <a:p>
            <a:pPr lvl="1"/>
            <a:r>
              <a:rPr lang="cs-CZ" sz="2200" b="1" dirty="0" smtClean="0"/>
              <a:t>Kanci</a:t>
            </a:r>
            <a:endParaRPr lang="cs-CZ" sz="2200" dirty="0" smtClean="0"/>
          </a:p>
          <a:p>
            <a:pPr lvl="2"/>
            <a:r>
              <a:rPr lang="cs-CZ" sz="2000" dirty="0" smtClean="0"/>
              <a:t>Zařazujeme do plemenitby po základním výběru, ve stáří 6 – 9 měsíců</a:t>
            </a:r>
            <a:endParaRPr lang="cs-CZ" sz="20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2"/>
            </a:pPr>
            <a:r>
              <a:rPr lang="cs-CZ" sz="2400" b="1" dirty="0" smtClean="0"/>
              <a:t>Technika plemenitby</a:t>
            </a:r>
            <a:endParaRPr lang="cs-CZ" sz="2400" dirty="0" smtClean="0"/>
          </a:p>
          <a:p>
            <a:pPr lvl="1"/>
            <a:r>
              <a:rPr lang="cs-CZ" sz="2200" b="1" dirty="0" smtClean="0"/>
              <a:t>Přirozená plemenitba</a:t>
            </a:r>
            <a:endParaRPr lang="cs-CZ" sz="2200" dirty="0" smtClean="0"/>
          </a:p>
          <a:p>
            <a:pPr lvl="2"/>
            <a:r>
              <a:rPr lang="cs-CZ" sz="2000" dirty="0" smtClean="0"/>
              <a:t>Říje se dostavuje do 5 – 10 dnů po odstavu selat</a:t>
            </a:r>
          </a:p>
          <a:p>
            <a:pPr lvl="2"/>
            <a:r>
              <a:rPr lang="cs-CZ" sz="2000" dirty="0" smtClean="0"/>
              <a:t>Trvá 2 – 3 dny</a:t>
            </a:r>
          </a:p>
          <a:p>
            <a:pPr lvl="2"/>
            <a:r>
              <a:rPr lang="cs-CZ" sz="2000" dirty="0" smtClean="0"/>
              <a:t>Interval 21 ± 3 dny</a:t>
            </a:r>
          </a:p>
          <a:p>
            <a:pPr lvl="2"/>
            <a:r>
              <a:rPr lang="cs-CZ" sz="2000" dirty="0" smtClean="0"/>
              <a:t>Říji se říká </a:t>
            </a:r>
            <a:r>
              <a:rPr lang="cs-CZ" sz="2000" dirty="0" err="1" smtClean="0"/>
              <a:t>boukání</a:t>
            </a:r>
            <a:endParaRPr lang="cs-CZ" sz="2000" dirty="0" smtClean="0"/>
          </a:p>
          <a:p>
            <a:pPr lvl="2"/>
            <a:r>
              <a:rPr lang="cs-CZ" sz="2000" dirty="0" smtClean="0"/>
              <a:t>Zevní příznaky – neklid, překrvení sliznice vnějších pohlavních orgánů, vysoká vnímavost na přítomnost kance, dostavuje se reflex nehybnosti</a:t>
            </a:r>
          </a:p>
          <a:p>
            <a:pPr lvl="2"/>
            <a:r>
              <a:rPr lang="cs-CZ" sz="2000" dirty="0" smtClean="0"/>
              <a:t>Ovulace nastává 30 – 40 hodin od započetí říje</a:t>
            </a:r>
          </a:p>
          <a:p>
            <a:pPr lvl="2"/>
            <a:r>
              <a:rPr lang="cs-CZ" sz="2000" dirty="0" smtClean="0"/>
              <a:t>Kontrola říje je 2x denně (kanec prubíř vyhledává říjící se prasnici, ověřit tlakem – reflex nehybnosti)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lvl="2"/>
            <a:r>
              <a:rPr lang="cs-CZ" sz="2000" dirty="0" smtClean="0"/>
              <a:t>Zapouštění provádíme ve výběhu kance nebo v </a:t>
            </a:r>
            <a:r>
              <a:rPr lang="cs-CZ" sz="2000" dirty="0" err="1" smtClean="0"/>
              <a:t>připouštědle</a:t>
            </a:r>
            <a:r>
              <a:rPr lang="cs-CZ" sz="2000" dirty="0" smtClean="0"/>
              <a:t> </a:t>
            </a:r>
          </a:p>
          <a:p>
            <a:pPr lvl="2"/>
            <a:r>
              <a:rPr lang="cs-CZ" sz="2000" dirty="0" smtClean="0"/>
              <a:t>Páření trvá 10 – 30 minut</a:t>
            </a:r>
          </a:p>
          <a:p>
            <a:pPr lvl="2"/>
            <a:r>
              <a:rPr lang="cs-CZ" sz="2000" dirty="0" smtClean="0"/>
              <a:t>Vlastní ejakulace trvá 5 – 15 minut</a:t>
            </a:r>
          </a:p>
          <a:p>
            <a:pPr lvl="2"/>
            <a:r>
              <a:rPr lang="cs-CZ" sz="2000" dirty="0" smtClean="0"/>
              <a:t>Je možné provádět tzv. </a:t>
            </a:r>
            <a:r>
              <a:rPr lang="cs-CZ" sz="2000" dirty="0" err="1" smtClean="0"/>
              <a:t>dvojskok</a:t>
            </a:r>
            <a:r>
              <a:rPr lang="cs-CZ" sz="2000" dirty="0" smtClean="0"/>
              <a:t> (po 10 až 12 hodinách)</a:t>
            </a:r>
          </a:p>
          <a:p>
            <a:pPr lvl="1"/>
            <a:endParaRPr lang="cs-CZ" b="1" dirty="0" smtClean="0"/>
          </a:p>
          <a:p>
            <a:pPr lvl="1"/>
            <a:r>
              <a:rPr lang="cs-CZ" sz="2400" b="1" dirty="0" smtClean="0"/>
              <a:t>Inseminace</a:t>
            </a:r>
            <a:endParaRPr lang="cs-CZ" sz="2400" dirty="0" smtClean="0"/>
          </a:p>
          <a:p>
            <a:pPr lvl="2"/>
            <a:r>
              <a:rPr lang="cs-CZ" sz="2200" dirty="0" smtClean="0"/>
              <a:t>Provádí se:</a:t>
            </a:r>
          </a:p>
          <a:p>
            <a:pPr lvl="3"/>
            <a:r>
              <a:rPr lang="cs-CZ" sz="2000" dirty="0" smtClean="0"/>
              <a:t>Dodavatelským způsobem – inseminační stanice dodá inseminační dávky a chovatel si provede inseminaci sám</a:t>
            </a:r>
          </a:p>
          <a:p>
            <a:pPr lvl="3"/>
            <a:r>
              <a:rPr lang="cs-CZ" sz="2000" dirty="0" smtClean="0"/>
              <a:t>Servisním způsobem – přijede inseminační technik a provede inseminaci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Inseminace prasat:</a:t>
            </a:r>
          </a:p>
          <a:p>
            <a:pPr lvl="1"/>
            <a:r>
              <a:rPr lang="cs-CZ" sz="2200" dirty="0" smtClean="0"/>
              <a:t>Na inseminační stanici kanců se provádí odběr ejakulátu (do ruky – manuální) do PVC sáčku se jímají 2 – 3 frakce</a:t>
            </a:r>
          </a:p>
          <a:p>
            <a:pPr lvl="1"/>
            <a:r>
              <a:rPr lang="cs-CZ" sz="2200" dirty="0" smtClean="0"/>
              <a:t>Výměšek  </a:t>
            </a:r>
            <a:r>
              <a:rPr lang="cs-CZ" sz="2200" dirty="0" err="1" smtClean="0"/>
              <a:t>cowperových</a:t>
            </a:r>
            <a:r>
              <a:rPr lang="cs-CZ" sz="2200" dirty="0" smtClean="0"/>
              <a:t> žláz je rosolovitý – plní funkci biologické zátky, při inseminaci je nepotřebný, odfiltruje se přes gázu</a:t>
            </a:r>
          </a:p>
          <a:p>
            <a:pPr lvl="1">
              <a:buNone/>
            </a:pPr>
            <a:r>
              <a:rPr lang="cs-CZ" sz="2200" b="1" dirty="0" smtClean="0"/>
              <a:t>    Vyšetření spermatu:</a:t>
            </a:r>
          </a:p>
          <a:p>
            <a:pPr lvl="1"/>
            <a:r>
              <a:rPr lang="cs-CZ" sz="2200" dirty="0" smtClean="0"/>
              <a:t>Makroskopické – vzhled, barva, zápach</a:t>
            </a:r>
          </a:p>
          <a:p>
            <a:pPr lvl="1"/>
            <a:r>
              <a:rPr lang="cs-CZ" sz="2200" dirty="0" smtClean="0"/>
              <a:t>Mikroskopické – počet aktivních spermií 70 %, abnormalita do 25 %</a:t>
            </a:r>
          </a:p>
          <a:p>
            <a:pPr lvl="1"/>
            <a:r>
              <a:rPr lang="cs-CZ" sz="2200" dirty="0" smtClean="0"/>
              <a:t>Hustota minimálně 150 000/1ml – zjišťuje se </a:t>
            </a:r>
            <a:r>
              <a:rPr lang="cs-CZ" sz="2200" dirty="0" err="1" smtClean="0"/>
              <a:t>fotokolorimetrem</a:t>
            </a:r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Ředění spermatu</a:t>
            </a:r>
          </a:p>
          <a:p>
            <a:pPr lvl="1"/>
            <a:r>
              <a:rPr lang="cs-CZ" sz="2200" dirty="0" smtClean="0"/>
              <a:t>Z jednoho odběru se získá 6 – 40 inseminačních dávek</a:t>
            </a:r>
          </a:p>
          <a:p>
            <a:pPr lvl="1"/>
            <a:r>
              <a:rPr lang="cs-CZ" sz="2200" dirty="0" smtClean="0"/>
              <a:t>Z </a:t>
            </a:r>
            <a:r>
              <a:rPr lang="cs-CZ" sz="2200" dirty="0" err="1" smtClean="0"/>
              <a:t>dvojskoku</a:t>
            </a:r>
            <a:r>
              <a:rPr lang="cs-CZ" sz="2200" dirty="0" smtClean="0"/>
              <a:t> můžeme inseminovat 3 – 20 prasnic</a:t>
            </a:r>
          </a:p>
          <a:p>
            <a:pPr lvl="1"/>
            <a:r>
              <a:rPr lang="cs-CZ" sz="2200" dirty="0" smtClean="0"/>
              <a:t>Od roku 2000 se provádí jednostupňové ředění a sperma je dodáváno novými inseminačními aparaturami</a:t>
            </a:r>
          </a:p>
          <a:p>
            <a:pPr lvl="1"/>
            <a:r>
              <a:rPr lang="cs-CZ" sz="2200" dirty="0" smtClean="0"/>
              <a:t>Jedna inseminační dávka má mít 1,5 miliardy spermií a objem 80 cm</a:t>
            </a:r>
            <a:r>
              <a:rPr lang="cs-CZ" sz="2200" baseline="30000" dirty="0" smtClean="0"/>
              <a:t>3</a:t>
            </a:r>
            <a:endParaRPr lang="cs-CZ" sz="2200" dirty="0" smtClean="0"/>
          </a:p>
          <a:p>
            <a:pPr lvl="1"/>
            <a:r>
              <a:rPr lang="cs-CZ" sz="2200" dirty="0" smtClean="0"/>
              <a:t>Hluboce zmrazená dávka musí mít 2,5 miliardy spermií</a:t>
            </a:r>
          </a:p>
          <a:p>
            <a:pPr lvl="1">
              <a:buNone/>
            </a:pPr>
            <a:r>
              <a:rPr lang="cs-CZ" sz="2200" b="1" dirty="0" smtClean="0"/>
              <a:t>    Chlazení spermatu</a:t>
            </a:r>
          </a:p>
          <a:p>
            <a:pPr lvl="1"/>
            <a:r>
              <a:rPr lang="cs-CZ" sz="2200" dirty="0" smtClean="0"/>
              <a:t>Naředěné sperma se dává do polyetylenových lahví o objemu 250 – 500 ml</a:t>
            </a:r>
          </a:p>
          <a:p>
            <a:pPr lvl="1"/>
            <a:r>
              <a:rPr lang="cs-CZ" sz="2200" dirty="0" smtClean="0"/>
              <a:t>Vydrží 2 – 3 dny při teplotě 15 – 18 °C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Technika inseminace</a:t>
            </a:r>
          </a:p>
          <a:p>
            <a:pPr lvl="1"/>
            <a:r>
              <a:rPr lang="cs-CZ" sz="2200" dirty="0" smtClean="0"/>
              <a:t>Potřít olivu vazelínou</a:t>
            </a:r>
          </a:p>
          <a:p>
            <a:pPr lvl="1"/>
            <a:r>
              <a:rPr lang="cs-CZ" sz="2200" dirty="0" smtClean="0"/>
              <a:t>Očištění vnějších pohlavních orgánů – rozevření stydkých pysků a zavedení pipety do pochvy</a:t>
            </a:r>
          </a:p>
          <a:p>
            <a:pPr lvl="1"/>
            <a:r>
              <a:rPr lang="cs-CZ" sz="2200" dirty="0" smtClean="0"/>
              <a:t>Zavádíme směrem dorzálním (nahoru), až zaskočí oliva do krčku, je to cítit</a:t>
            </a:r>
          </a:p>
          <a:p>
            <a:pPr lvl="1"/>
            <a:r>
              <a:rPr lang="cs-CZ" sz="2200" dirty="0" smtClean="0"/>
              <a:t>Na konec pipety nasadíme sáček s naředěným spermatem nebo tubu s inseminační dávkou a mírným tlakem vytlačíme inseminační dávku</a:t>
            </a:r>
          </a:p>
          <a:p>
            <a:pPr lvl="1"/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3"/>
            </a:pPr>
            <a:r>
              <a:rPr lang="cs-CZ" sz="2400" b="1" dirty="0" smtClean="0"/>
              <a:t>Březost</a:t>
            </a:r>
            <a:endParaRPr lang="cs-CZ" sz="2400" dirty="0" smtClean="0"/>
          </a:p>
          <a:p>
            <a:pPr lvl="1"/>
            <a:r>
              <a:rPr lang="cs-CZ" dirty="0" smtClean="0"/>
              <a:t>Začíná splynutím pohlavních buněk</a:t>
            </a:r>
          </a:p>
          <a:p>
            <a:pPr lvl="1"/>
            <a:r>
              <a:rPr lang="cs-CZ" dirty="0" smtClean="0"/>
              <a:t>Probíhá v 1/3  vejcovodu</a:t>
            </a:r>
          </a:p>
          <a:p>
            <a:pPr lvl="1"/>
            <a:r>
              <a:rPr lang="cs-CZ" dirty="0" smtClean="0"/>
              <a:t>Rýhování, sestup do děložního rohu</a:t>
            </a:r>
          </a:p>
          <a:p>
            <a:pPr lvl="1"/>
            <a:r>
              <a:rPr lang="cs-CZ" dirty="0" smtClean="0"/>
              <a:t>25. </a:t>
            </a:r>
            <a:r>
              <a:rPr lang="cs-CZ" smtClean="0"/>
              <a:t>– 27. </a:t>
            </a:r>
            <a:r>
              <a:rPr lang="cs-CZ" dirty="0" smtClean="0"/>
              <a:t>den dojde k implantaci oplodněného vajíčka</a:t>
            </a:r>
          </a:p>
          <a:p>
            <a:pPr lvl="1"/>
            <a:r>
              <a:rPr lang="cs-CZ" dirty="0" smtClean="0"/>
              <a:t>Trvá 115 dnů ± 5 dnů</a:t>
            </a:r>
          </a:p>
          <a:p>
            <a:pPr lvl="1"/>
            <a:r>
              <a:rPr lang="cs-CZ" dirty="0" smtClean="0"/>
              <a:t>Chorion je pouze přiložen ke sliznici – ochranné látky mohou přecházet z krve matky do krve plodu, graviditou je sliznice dělohy málo narušená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Příznaky březosti:</a:t>
            </a:r>
          </a:p>
          <a:p>
            <a:pPr lvl="1"/>
            <a:r>
              <a:rPr lang="cs-CZ" sz="2200" dirty="0" smtClean="0"/>
              <a:t>Zvýšený příjem krmiva</a:t>
            </a:r>
          </a:p>
          <a:p>
            <a:pPr lvl="1"/>
            <a:r>
              <a:rPr lang="cs-CZ" sz="2200" dirty="0" smtClean="0"/>
              <a:t>Zklidnění zvířete, vynechání říje</a:t>
            </a:r>
          </a:p>
          <a:p>
            <a:pPr lvl="1"/>
            <a:r>
              <a:rPr lang="cs-CZ" sz="2200" dirty="0" smtClean="0"/>
              <a:t>Změny na vemeni, zvětšování objemu b</a:t>
            </a:r>
            <a:r>
              <a:rPr lang="cs-CZ" dirty="0" smtClean="0"/>
              <a:t>řicha</a:t>
            </a:r>
          </a:p>
          <a:p>
            <a:endParaRPr lang="cs-CZ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35</TotalTime>
  <Words>401</Words>
  <Application>Microsoft Office PowerPoint</Application>
  <PresentationFormat>Předvádění na obrazovce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sablona_prezentace_dum_nj</vt:lpstr>
      <vt:lpstr>Plemenitba prasat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Plemenitba prasat</dc:title>
  <dc:creator>Administrator</dc:creator>
  <cp:lastModifiedBy>verys</cp:lastModifiedBy>
  <cp:revision>34</cp:revision>
  <dcterms:created xsi:type="dcterms:W3CDTF">2014-03-16T18:53:30Z</dcterms:created>
  <dcterms:modified xsi:type="dcterms:W3CDTF">2014-09-18T07:47:36Z</dcterms:modified>
</cp:coreProperties>
</file>