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0" r:id="rId1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brosev.cz/zivocisna-vyroba.php?sekce=provereni-byci" TargetMode="External"/><Relationship Id="rId2" Type="http://schemas.openxmlformats.org/officeDocument/2006/relationships/hyperlink" Target="http://cs.wikipedia.org/wiki/%C4%8Cesk%C3%BD_strakat%C3%BD_sko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amos.cz/amos/koz/modules/low/kurz_text.php?startpos=17&amp;id_kap=8&amp;kod_kurzu=koz_118" TargetMode="External"/><Relationship Id="rId4" Type="http://schemas.openxmlformats.org/officeDocument/2006/relationships/hyperlink" Target="http://www.hospodarska-zvirata.cz/inzeraty/vypis-inzeratu-3.htm?kat=1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3068960"/>
            <a:ext cx="8136904" cy="121411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sz="4500" b="1" dirty="0" smtClean="0"/>
              <a:t>Kontrola dědičnosti v chovu skotu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Únor, 2014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179512" y="332656"/>
            <a:ext cx="8280920" cy="6024736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4"/>
            </a:pPr>
            <a:r>
              <a:rPr lang="cs-CZ" sz="2400" b="1" dirty="0" smtClean="0"/>
              <a:t>KD zdraví (KDZ):</a:t>
            </a:r>
          </a:p>
          <a:p>
            <a:pPr lvl="1"/>
            <a:r>
              <a:rPr lang="cs-CZ" sz="2200" dirty="0" smtClean="0"/>
              <a:t>provádí ji veterinární služba na inseminačních stanicích u plemenných býků a u krav ve šlechtitelských chovech.</a:t>
            </a:r>
          </a:p>
          <a:p>
            <a:pPr lvl="1"/>
            <a:endParaRPr lang="cs-CZ" dirty="0" smtClean="0"/>
          </a:p>
          <a:p>
            <a:pPr>
              <a:buNone/>
            </a:pPr>
            <a:r>
              <a:rPr lang="cs-CZ" sz="2400" b="1" dirty="0" smtClean="0"/>
              <a:t>Hodnotí se:</a:t>
            </a:r>
          </a:p>
          <a:p>
            <a:pPr lvl="1"/>
            <a:r>
              <a:rPr lang="cs-CZ" sz="2200" dirty="0" smtClean="0"/>
              <a:t>Užitkovost</a:t>
            </a:r>
          </a:p>
          <a:p>
            <a:pPr lvl="1"/>
            <a:r>
              <a:rPr lang="cs-CZ" sz="2200" dirty="0" smtClean="0"/>
              <a:t>Reprodukční vlastnosti, plodnost</a:t>
            </a:r>
          </a:p>
          <a:p>
            <a:pPr lvl="1"/>
            <a:r>
              <a:rPr lang="cs-CZ" sz="2200" dirty="0" smtClean="0"/>
              <a:t>Odolnost, průběh porodu</a:t>
            </a:r>
          </a:p>
          <a:p>
            <a:pPr lvl="1"/>
            <a:r>
              <a:rPr lang="cs-CZ" sz="2200" dirty="0" smtClean="0"/>
              <a:t>Mrtvě narozená telata</a:t>
            </a:r>
          </a:p>
          <a:p>
            <a:pPr lvl="1"/>
            <a:r>
              <a:rPr lang="cs-CZ" sz="2200" dirty="0" smtClean="0"/>
              <a:t>Cílem je zhodnotit zdraví</a:t>
            </a:r>
          </a:p>
          <a:p>
            <a:pPr lvl="1"/>
            <a:r>
              <a:rPr lang="cs-CZ" sz="2200" dirty="0" smtClean="0"/>
              <a:t>Provede se vyhodnocení: </a:t>
            </a:r>
            <a:br>
              <a:rPr lang="cs-CZ" sz="2200" dirty="0" smtClean="0"/>
            </a:br>
            <a:r>
              <a:rPr lang="cs-CZ" sz="2200" dirty="0" smtClean="0"/>
              <a:t>	</a:t>
            </a:r>
          </a:p>
          <a:p>
            <a:pPr lvl="2">
              <a:buNone/>
            </a:pPr>
            <a:r>
              <a:rPr lang="cs-CZ" sz="2200" dirty="0" smtClean="0"/>
              <a:t>  býci – třída A, B, C – nevyhovující</a:t>
            </a:r>
          </a:p>
          <a:p>
            <a:pPr>
              <a:buNone/>
            </a:pPr>
            <a:r>
              <a:rPr lang="cs-CZ" dirty="0" smtClean="0"/>
              <a:t>		krávy – třída A, B, C, D – nevyhovující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Schéma selekčního programu u C:</a:t>
            </a:r>
          </a:p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Stupeň </a:t>
            </a:r>
          </a:p>
          <a:p>
            <a:pPr lvl="1"/>
            <a:r>
              <a:rPr lang="cs-CZ" sz="2200" dirty="0" smtClean="0"/>
              <a:t>Býčci pocházející ze záměrného připařování jsou vykoupeni (420 ks)</a:t>
            </a:r>
          </a:p>
          <a:p>
            <a:pPr lvl="1"/>
            <a:r>
              <a:rPr lang="cs-CZ" sz="2200" dirty="0" smtClean="0"/>
              <a:t>Provede se selekce na zdraví, zevnějšek, vitalitu, konstituci</a:t>
            </a:r>
          </a:p>
          <a:p>
            <a:pPr lvl="1"/>
            <a:r>
              <a:rPr lang="cs-CZ" sz="2200" dirty="0" smtClean="0"/>
              <a:t>Projde 320 – 350 ks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rabicPeriod" startAt="2"/>
            </a:pPr>
            <a:r>
              <a:rPr lang="cs-CZ" sz="2400" b="1" dirty="0" smtClean="0"/>
              <a:t>Stupeň</a:t>
            </a:r>
          </a:p>
          <a:p>
            <a:pPr lvl="1"/>
            <a:r>
              <a:rPr lang="cs-CZ" sz="2200" dirty="0" smtClean="0"/>
              <a:t>Zkoušky masných užitkovostí</a:t>
            </a:r>
          </a:p>
          <a:p>
            <a:pPr lvl="1"/>
            <a:r>
              <a:rPr lang="cs-CZ" sz="2200" dirty="0" smtClean="0"/>
              <a:t>Selekce na intenzitu růstu, vývin, zevnějšek, zdraví, způsobilost k plemenitbě</a:t>
            </a:r>
          </a:p>
          <a:p>
            <a:pPr lvl="1"/>
            <a:r>
              <a:rPr lang="cs-CZ" sz="2200" dirty="0" smtClean="0"/>
              <a:t>Vybere se 120 – 140 býků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628650" lvl="0" indent="-514350">
              <a:buFont typeface="+mj-lt"/>
              <a:buAutoNum type="arabicPeriod" startAt="3"/>
            </a:pPr>
            <a:r>
              <a:rPr lang="cs-CZ" sz="2400" b="1" dirty="0" smtClean="0"/>
              <a:t>Stupeň</a:t>
            </a:r>
          </a:p>
          <a:p>
            <a:pPr lvl="1"/>
            <a:r>
              <a:rPr lang="cs-CZ" sz="2200" dirty="0" smtClean="0"/>
              <a:t>Probíhá na inseminačních stanicích </a:t>
            </a:r>
          </a:p>
          <a:p>
            <a:pPr lvl="1"/>
            <a:r>
              <a:rPr lang="cs-CZ" sz="2200" dirty="0" smtClean="0"/>
              <a:t>Provede se testovací připařování – výběr dle produkce spermatu, pohlavní aktivity, plodnosti</a:t>
            </a:r>
          </a:p>
          <a:p>
            <a:pPr lvl="1"/>
            <a:r>
              <a:rPr lang="cs-CZ" sz="2200" dirty="0" smtClean="0"/>
              <a:t>Vybere se 120 ks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marL="571500" lvl="0" indent="-457200">
              <a:buFont typeface="+mj-lt"/>
              <a:buAutoNum type="arabicPeriod" startAt="4"/>
            </a:pPr>
            <a:r>
              <a:rPr lang="cs-CZ" sz="2400" b="1" dirty="0" smtClean="0"/>
              <a:t>Stupeň</a:t>
            </a:r>
          </a:p>
          <a:p>
            <a:pPr lvl="1"/>
            <a:r>
              <a:rPr lang="cs-CZ" sz="2200" dirty="0" smtClean="0"/>
              <a:t>Potomstvo z testovacího připařování je prověřeno kontrolou dědičnosti</a:t>
            </a:r>
          </a:p>
          <a:p>
            <a:pPr lvl="1"/>
            <a:r>
              <a:rPr lang="cs-CZ" sz="2200" dirty="0" smtClean="0"/>
              <a:t>Dle výsledků se vybere: 	</a:t>
            </a:r>
          </a:p>
          <a:p>
            <a:pPr lvl="1"/>
            <a:endParaRPr lang="cs-CZ" dirty="0" smtClean="0"/>
          </a:p>
          <a:p>
            <a:pPr lvl="1">
              <a:buNone/>
            </a:pPr>
            <a:r>
              <a:rPr lang="cs-CZ" sz="2200" dirty="0" smtClean="0"/>
              <a:t>4 – 6 býků jako otcové další generace</a:t>
            </a:r>
          </a:p>
          <a:p>
            <a:pPr>
              <a:buNone/>
            </a:pPr>
            <a:r>
              <a:rPr lang="cs-CZ" dirty="0" smtClean="0"/>
              <a:t>	12 – 20 býků k připařování ve stádě</a:t>
            </a:r>
          </a:p>
          <a:p>
            <a:pPr>
              <a:buNone/>
            </a:pPr>
            <a:r>
              <a:rPr lang="cs-CZ" dirty="0" smtClean="0"/>
              <a:t>	4 – 6 býků ke zlepšení masné užitkovosti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Schéma selekčního programu u H:</a:t>
            </a:r>
          </a:p>
          <a:p>
            <a:endParaRPr lang="cs-CZ" dirty="0" smtClean="0"/>
          </a:p>
          <a:p>
            <a:pPr lvl="1"/>
            <a:r>
              <a:rPr lang="cs-CZ" sz="2200" dirty="0" smtClean="0"/>
              <a:t>Do </a:t>
            </a:r>
            <a:r>
              <a:rPr lang="cs-CZ" sz="2200" dirty="0" err="1" smtClean="0"/>
              <a:t>testace</a:t>
            </a:r>
            <a:r>
              <a:rPr lang="cs-CZ" sz="2200" dirty="0" smtClean="0"/>
              <a:t> jde 70 – 80 býků</a:t>
            </a:r>
          </a:p>
          <a:p>
            <a:pPr lvl="1"/>
            <a:r>
              <a:rPr lang="cs-CZ" sz="2200" dirty="0" smtClean="0"/>
              <a:t>Vybere se 8 -10 % </a:t>
            </a:r>
          </a:p>
          <a:p>
            <a:pPr lvl="1"/>
            <a:r>
              <a:rPr lang="cs-CZ" sz="2200" dirty="0" smtClean="0"/>
              <a:t>Hlavním selekčním ukazatelem je relativní plemenná hodnota bílkovin (RPH bílkovin)</a:t>
            </a:r>
          </a:p>
          <a:p>
            <a:pPr lvl="1"/>
            <a:endParaRPr lang="cs-CZ" dirty="0" smtClean="0"/>
          </a:p>
          <a:p>
            <a:pPr>
              <a:buNone/>
            </a:pPr>
            <a:r>
              <a:rPr lang="cs-CZ" sz="2400" b="1" dirty="0" smtClean="0"/>
              <a:t>Selekční indexy:</a:t>
            </a:r>
          </a:p>
          <a:p>
            <a:pPr lvl="1"/>
            <a:r>
              <a:rPr lang="cs-CZ" sz="2200" b="1" dirty="0" smtClean="0"/>
              <a:t>USA </a:t>
            </a:r>
          </a:p>
          <a:p>
            <a:pPr lvl="2"/>
            <a:r>
              <a:rPr lang="cs-CZ" sz="2000" b="1" dirty="0" smtClean="0"/>
              <a:t>TPI</a:t>
            </a:r>
            <a:r>
              <a:rPr lang="cs-CZ" sz="2000" dirty="0" smtClean="0"/>
              <a:t> (typově produkční index) – vybírá se TOP 100 (Typově odpovídající plemeník)</a:t>
            </a:r>
          </a:p>
          <a:p>
            <a:pPr lvl="2"/>
            <a:r>
              <a:rPr lang="cs-CZ" sz="2000" dirty="0" smtClean="0"/>
              <a:t>TPI obsahuje plemennou hodnotu bílkovin, </a:t>
            </a:r>
            <a:r>
              <a:rPr lang="cs-CZ" sz="2000" smtClean="0"/>
              <a:t>tuků (kg), </a:t>
            </a:r>
            <a:r>
              <a:rPr lang="cs-CZ" sz="2000" dirty="0" smtClean="0"/>
              <a:t>typu, index vemene a nohou</a:t>
            </a:r>
          </a:p>
          <a:p>
            <a:pPr lvl="1"/>
            <a:r>
              <a:rPr lang="cs-CZ" sz="2200" b="1" dirty="0" smtClean="0"/>
              <a:t>NM</a:t>
            </a:r>
            <a:r>
              <a:rPr lang="cs-CZ" sz="2200" dirty="0" smtClean="0"/>
              <a:t> (ekonomický index) zahrnuje – plemennou hodnotu bílkovin, mléka, tuku, dlouhověkosti, počet somatických buněk</a:t>
            </a:r>
          </a:p>
          <a:p>
            <a:pPr lvl="2"/>
            <a:endParaRPr lang="cs-CZ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 </a:t>
            </a:r>
          </a:p>
          <a:p>
            <a:r>
              <a:rPr lang="cs-CZ" b="1" dirty="0" smtClean="0"/>
              <a:t>Kanada</a:t>
            </a:r>
          </a:p>
          <a:p>
            <a:pPr lvl="1"/>
            <a:r>
              <a:rPr lang="cs-CZ" b="1" dirty="0" smtClean="0"/>
              <a:t>LPI</a:t>
            </a:r>
            <a:r>
              <a:rPr lang="cs-CZ" dirty="0" smtClean="0"/>
              <a:t> – obsahuje plemennou hodnotu bílkovin, typu, index vemene a končetin, kapacitu</a:t>
            </a:r>
          </a:p>
          <a:p>
            <a:endParaRPr lang="cs-CZ" dirty="0"/>
          </a:p>
        </p:txBody>
      </p:sp>
      <p:sp>
        <p:nvSpPr>
          <p:cNvPr id="3076" name="AutoShape 4" descr="data:image/jpeg;base64,/9j/4AAQSkZJRgABAQAAAQABAAD/2wCEAAkGBxQTEhUTExQWFhUWGB4aGRgYGBgbHRweGx0fHBwcHRoeHCggHBwlGxwaITEhJSkrLi4vGx8zODMsNygtLisBCgoKDg0OGxAQGywkHyQsLCwsLCwsLCwsLCwsLCwsLCwsLCwsLCwsLCwsLCwsLCwsLCwsLCwsLCwsLCwsLCwsLP/AABEIAMIBAwMBIgACEQEDEQH/xAAcAAACAgMBAQAAAAAAAAAAAAAEBQMGAAIHAQj/xABDEAABAgQDBQYEBAUCBQQDAAABAhEAAyExBBJBBSJRYXEGE4GRobEywdHwB0Lh8RQVI1JicqIWM5LC0nOCsuIkQ1P/xAAYAQADAQEAAAAAAAAAAAAAAAABAgMABP/EACURAAICAgIDAAICAwAAAAAAAAABAhEDIRIxE0FRImEE8CMykf/aAAwDAQACEQMRAD8As2Cm06q9re0EqlhKsx0YHyhXgZzhLP8AGeGpLwxTNzEVo9eF4smQaBphy0OqgejmMJvWhNOv2LQMBvB7EjyjWfOypJ/tL/fmYnyH4hknGF97Rn6uP1jJynU/FV3+/swpxUwmXmD5mcCumkTy8aAkHmHF6Gj9dXjcrQeNES5W+sPUi3FtPEHwaIdnTipOY2zZfAVD+dYlxk3ecMVAZurG3iC0AYObuqRdiSehO6YFmobY2W8mcDUBj0rfq9PCJcM+ZCnYZSSdAWdm5BvKFm2MYU4aYtIfKkvzFPYj1g9H/wCtIYvuqH+oV8GB9IdPYrWibB/AW+Ih/fyrEeGmEomE0AtTX4vvpBWGG+sJuAAPUuTA+GWO7mHiT4E0PsYd6J1Yad+UyaHI/wC/KIcChpeVzwp6Hm1I1RO3VEGgSQ3EB29IHTjAmWQxdKwOdWI6U9o1hoPw2IKi3Inj1HmDAWAxYTiJtBUOS9XYG2loDwONIWag/e9bo/iYT46ZlxalB2KmJOjJ/WITmVjEuU3bQB3SDy6fZhPtfaa90pNBV+ujwlkzSF80lyNRX1ibEqzBWWgFQdKinrmiTm2iyjRtMxc1yQrdWgO9RuqJ/wC4wQvEZVSwo5gJhUK/4lNtCHhXtEZpIJLFBoeu75OQYKnTu8mAgKQDLCiWFzcDgSC/jARmjdeICtSSlR1tp5s1OsT4eeTmaoWSTpT7NjAmIlMl0j4S1aeLRmBVU1NyNNLHxDHxg2aj0rZWVxQV5cDwgaW4URS4JLPzcGJsYN7MmoYO2t6nwrEOHQQsgfmS9eRLVhX2FBcxQZdKOacwfvwgKaVDNlJfKR5vUxOpTkg/mJ+pfoB7REwJaWcywPhTW1/IVhZMKVjieoCQlWYZmBZ/At4cOcJMPiVd2AQ5JJL/AOr2o0bbNR3kn+pVSVFCT0cCkBbPcUuMxT6keUVkxIonTVQoQAov1IDs0Fy0pdvB7M/CBkuN3gosDcnr1pGYta94Jy6VPtEJMcJJUKjmD5coFwq8q1Fw+UBr3KvpEsheYJuLEj78fKF2EmArVUZ3oLWcCCmAKnHeLCnjHseYiSSokKT4u8ZDWYf4Kc+UW3leTw1/i0y0qSTVt35wlwCKIp+QH/aIhxK82UuXfL4uHfhHQ3xVkatjGbiKbrUGg6wKvHEioIpUCvD78YilziCmhuz00rXqNI1nzc5KkhLsdAOX20RcrVspVDDCylKQagjQn25awqEopUU0a4PuOtfaJkYpQbOrLcDLx1BSzeMaKlgpWR8QU504Urxh0xQheJzJQzEuXfQFvpC/ApKO8F2JeumYsPX0EeYJe8rMSCLPatGtb6RLhn71gN4rrwLZS54VBbpBRmF4hJ7qYgNnKWr6+YPm0TYKec8g/lIOamuVh570AYhbKJYsXD+B+kD7OxSu7QTRJXukaBLpHt6xuVMPG0WdE74in4mZ/EwFg5+7MBFO8DXpmAL8OJ84GkLIVQiqU0HFz+kA/wAUe8WirOlR5M6aeY84Z5BeA8x+IyJLEOtxToCB0ZxCEYwlSyfzEOP9P7fbwQqYSk/41PoAfX2gCWkJcX+VPpEZzbKRil2SDEKStCxbM3mG928oJx6gVgvUpBYtUkZSedjWBiHQtI0DAfemsQgElKixKUkOSOItTi/nAGCzLJUVjWvRvrHhl0cC7JUR/tpyqH5iJcPOGVjqbkaV842XYpLAHdzNzd/Y+EYzB5nwlJq6SnpwPUFjE2BUnIhjQS5Ye9QlyfAt5QDJQuYsoQha5lRlSkk0GnCusWDsp2OxScOhK5QlF331BwCXsHrATNQFiikpUxplpxqRBezez+Imb+TJLASc6yEpNGUbuzAVaLxsfs1LkDPMZawKqIASG4D5mFfartWkJMqUEzETEKSVBQLEilPWFlNIpDG2UjH4hEmZlB70NVSDmTWrVZ78IBkYxBmI3sqQ4JU4Ieqa2bTwhfisCuWlK3cF/QsR98RCZeIKSS8LGbZaWCKRZdtYhpZII3i26qwcn5esWXsR2jw2HQJhlh10KnBUEpof9xtHP9nyEqSolWVIepcsP3eEasbmLGwVcULG/wBYPHm9ehdY479naMNtPZOOU8pZw0wl2UAkE9Hy+RELZ2wjKlqmSJsvES0k5zLU+UG5KQSzcRHKV4ZaSRQ5eBHnDbZSMRJmZ8NPGdCc6sijQCpChZQ5Vh+vZLjfofLxFAKhRu1bFRvoIhxGLyuVDWpD04cndhFgVsA4zDJ2hgq5gROw4uhQO9k4pdyE3Y0iszw6Q+hswpyPlCtbJjHZakkkpNM3gX+/eIZiSFqYVaj8H49HMCYCWchYEDNd2YNTrVvOLJs/AXxE1CgGyy5bspZIBYf4gO/SFk+IeN6IpUpwDm9IyDF4xYLCQlv/AEkn1NTGQvL+2NxCNmElUoEsAkp4MpLX6CkQ44pKjloCSaWcDL6msRbbJTNmJJ/NuuWLKF+dTAKlMl7B8vUsNeF36R1Sl6IpbsKKky8omEKo7jqKBo2UuWVDMgMbE9H9Kwl7pfDMCFBIGpJQG60i87G7EYtUtJWtEkHQupXiOJ66xP2MJMRICn3i9SwDCnDpAKzk31upK2ezOKfIR0SV2AS1Z6napCAPnE8j8P8ADii1rWCGKd1IPkH8jD2BI5vLDJUsgZgNxx+UVy6WJceEebDkFRmKfMaDk5BJNa1cR12T2UwaWaQktqoqVe9zE8nYOGR8EiWm1kjQMPSMmGrOSbSLJIFwHKWNWrAGFrKCW+FT5dKqqOenrHcBgJQtLR/0p+kbKMuWknKlIHACA2hkvhxSZKmqWGlzFM3wpJ4tYc4yXsyeCsqkTQW3Xlru6Rw4E+UdPxXavKthLdPHj9IfScSCgLNAQ8SU4z6Y8sUo7aOLjDLSSkpWkLBCsyVMBfhxA8ojlYeY6h3SnFPhJJa2kde2ntTJKC0F3oISz9vzsyS7Cj8+MLLLGGh4YZS2iqYTs9jFAqEhdWG9lTTxIMRSuwuLd+6av98uzn/Lg0dXwGK71AUInUIqnatEnadM5nhuwuJUQFGWhPNWY+g+cPsN2CkADvVrmF3YHKn0r6xa8sYI1GoHwmClyhlloCRqwqepufGJTEjR6BGDYJiJWZJTxBHnHLNq7AVISFzAwVQF9a09HjroTCHttg0TMMUrLKKgJZ/zNh41ETnBNWUx5KdHJ9oqSuWBQ/KKptfCtvJtaCMTtAy1FJiI4xKk5T1hIRa2dMmv9T3ZUjvsOuWDlULHrUPyeKwqXlzZqKCmbmLvFm2YvIVNqPZyITbYkXmiylEEcDp51i+N1Jr0c2eFxT+EaRQKcH/GGGD2itAmCWQjvgEqApZ/R6xDKkPh0qHN+rkX8oHwuJCCMwBY+Lw+nZPao7x+DJlyZCsO+/mK3OrgAjwIPhD7tb2JkYsKWkCXON1gUU1gsC/+q452jjeydu5Fd6mbkOjEU4R3vY+NM3Cy5pIJVLCi1qiEjJ7TNOCTtHNtm9mJkiek4qWTKlkrUpIzJLJpbS1xoYf9pkS14c4hIEyWqWCh5eZQP5TmuBWoIgvtdImzUhKZ6ZMopV3rhzSobQvqCdNY5x2X7fzcMBKDKSk5ShXLUaiJNJlFUV+wJO1line5WowSin+yPI6Vh+20taQr+Gvzl/NjGQvHGb/IUfbOISrEM+dpaGNKXLcbv6RFtCalkpU4D8gQSGevn4RHjFtMmuB8VA4e1NKRBipozjKHVlerNRNAa1jpfZzIuHZOfhJEjPPT/VzbgIJuQwSNSSfbhHSsNmUMynD6cOvOOP8AYuQnEY+WlZ3ZSaA8Wctz/WOy4maiWkrWoJSkOSdIljk5bZfJFRpIixuORKSVLUAB5noNYQYbtimZMCRLIS7ZiR7Qv7a7ZlmTKWhlBRLE6NSuoDxSTtkIIJLa0iOTLLlUS+LBFxuS2drC42aK92T2mZuHStWpISeIGvvD0zxoY6Yu1ZyyjTogxmLTLDrUlI5lor/abaGTCzlirhh40FYqvazb38XMUiU6koolvzcTWl6D9YuWxsCFYRCJozApZQVEuTk2kdCgopNnMcBjcVMmAWST5eMdGwK1HDIlKKu8Uk5QfzN7BvlAH/ChRMPckd2ofCfykDQ6gwZtKeZQlFKgZjZSq7MzgDjWIK4XaLSqdJDH+XPhghSHUA4D6n94hldnf6agpTr0MZt/a5lhKUkhRYk8obYLGJmICgRFVHG3x+Ii3kjHl9Z5sjCd0gJJqanrB0RoL1Foki8UkqRzSbbtmqUxFMkA6qHQxOIwiCCwaRgUpOYKWTzUSPKJmMexsIwT0B4VdpsOteHWJaQqYllIB4pIVTnSG7Qr7QbV/h5JmgBWUhw9wSxbm0aVVsEbvRwHbmzBMVMullEh7gPY8wdIpk9ZSWBtH0H/ACnB49GKVKH9ZSc2VVMilJcEcioV8Y+fNopZRBDEEuOBBqPOBhRbPK1+zfCYo24hoKE1JBQfzKD/APVWFko0h/2Q2X361TFEZZICiDdRNAw4AsT4cYs4qyMcjqgTaeFnYdIBcS8ykoLiuvsYT5nNTF77SYdM+WEAstKgU2yl6EGr2rQQg/kcsfFMUGfNuht24EDlEVqTFezMOqbMShIcPXkNY6x2c7UDB7qZQUlmG8oEAaAO0U1OKlypZTLB3Tlcgcy5apdjAWLllSgavnCacGBFODGEncn8GjSLl2i7VTMSpIUnu5dWQlSiSeKjFUx+HSrfAKZjioLuK/pGmLxGUsTZ+I8vON8LikgpRLSFEkBzcv8ArxiKtbNKVhUqYsBnUpqPlVVoyLLISAkAiouzn1jyBr4NchZNOZcxWYpzLKUkAl25eBjfDYULxAZRJUAl8rsXAp5wUtSQlIYVNBqGf1+sRS8QlJExJLukitHCgesUUrRNE+1wrZ2NyoUCpCgoH/2h3HV/OCNv9s1zcEJalKKlTVHX4BYPrvG3KAfxfmZdok/3ISfcfKKxPSg4YFJUqeV/CxITLqno5W1L1HGJ+OjvWSLSfs2/nKwCCpxwjXZ3fYiYmVKBWtR3Rbz5AQkAeLx+FEhf8wlKCSyQoqLFmKSz9S0V8cYknllI7R2Z2OqTh5MqYd5KAD119YOxOHABDkBQIJFw+o5wc4MCYqaGKTqIxKzhOz1FGNEtLqCZlq2BNa6NWO0L2zKkS0iZYpdxXoGvWvkYp6eyyMKtc4LMyYrNlJvvVIJ/NXXwh1h+yYnJlqxK1P3aApAZgpOYmrPXMxaE4tLRVyUns1xfaJXdoZwtRqGqxBKTyenhDDZ2ywZSDOUSQSQCeLfT1hntHByQBMWlP9MOCdMo+jxScbt5UyaopOVITR/yka9WfziORcX+WysHyX46Iu0WMK56spJALDkzWiXDz5lEJBClpZtWuT4gQtxeISpSF5Vd2wClB94hyQ5sagH9Iu2ykzFz0Te6CJXdBnZwS1ONKjTWIwhylZWc1GNEvZ/FrcSyNxIp4M3ixgrbGIVKUhYcgultHNvWBZiEyZgUWUpUzcS9QFX61c9I07Q7QlpMlYIW0xsoNz7OC0dKtQaZzOnO0h3sxZVLSTBZVAsspQAkUHCIZ2MDtF10c7Vuw8VjYtCZe08iSonWjMzW+sB4XtLLWvKDBBxLIbUj572hjpiVrQpSsyZhBc0KgSCW8/OO94jFoQnOtYSkM5JAFSwqecfNva3G5sXiHpmnLIFHG8eFITJGy2B8W7LRsjtN3OJkrQKFwtIoVJYnLerEkjwjnfazaAxGKmzkpCRMVmAAoHHubnrF27HbMkzpRxMxSs0maMqaM4D143B8Ip/aWStc+fNWgoSSQlgACUgJSOQtDYYcRf5E03SEAVSLL2Pxndpm33glLNck0isy0EkJAcmgHWOh4HAy5UtAynMLsHLm/wC8Plmoo54IVycLOmzEqKcoSQS9NXp4RPjML/VCSd0qKiWepv6AjxhugqJewvzPWJe4q7A3qeccrzFNCzAbLQEKzJznPYlgwJy+hhlsvZc+YVlCQAkkKUkMnKLDNxjUYala/f7wZKlrCcoUrKS+V2D2ta0T8t9i2isdqNjEJ75KszHKRcvx6Czwk2O3foChTMH40084vGJ2cpVElKdCS/PhC6T2UQFZlzyW/sS2vEk+0Vx5lxpivuywo7QoQMicyUjQAnrV+NYyABszD/5HnmMZCcw839PJs0FIAGY1OatGTrGuIlJTLCkBIKm40LfQCkLv4wEHLQqAYnmeHBonxROQKBOXvCwvRI9AwHlFIJpBTD/xhRmOEnCoXJFerH5w1/BfYhV32IWlJlrAlpFC5SXVTlut4wp7cIMzZ+zVDeVlMvWrbo8yBF7/AA5wxASpE4HDhBSiWNVBRzKUWFSSaNw4RR9FYspW2fw6WVzJuCCV4c1lJBclqKFWsoFruIvvZTYRwOGCFrdZOZXBJIAyg8A14t+JlnS0LNoTe7luph1p6kwjsdT0Lpm3AjUdXhPtLtOEpWu+VJUzsKc4WbSxgUFTMwaoqbxVcTK75CkBZRm1HDhGTrsV/od9n+0GIxc9K1hKZRsAQavV+BofOOnScQpmoOMcu7PYP+pJlJ4gP7n3MWHt/jFS5KO6dYQrOcozPlBZ2I3QWeHsVDTtj2vl4WSE5M65jpQnQ8z4xzKXtUq/5YI3CppigGbUKLBT28Yp+O2vOxK0ZnUWCUAP6DrFh2HMOKntOXNyMlIbKVHKUgJ4JSHJdmABieTHfZfDkii47Rxae4MmSSuZkQtLA/Ap5qzl/wAVAmuiwGMW/slttQwkxc7OTKqSfiLjMzcnb7EDzEYCVPC0q7qahBJWEqMs5gEBK1gZSxZkvpCDshKM/EqVNxKZqCsqyB99aKBRAplAD0p8MKk09BbUogON7XEzytSwF5coWkOwZwx5mh6xolUzuMIqWQuUFFUxVEnMVgKDf48eAMQ9ruyqZeLlp71xPWpalKoUgF8oADNVuLkcIAkbFxEmWspWp1TCmVJuCgrFS9nvStfCGji+gnlSWjo0vtGmbMLAsOYHyjTE7bSl6P4wv/4cMuWo95vs5CbAcH1MV1ajY2joaOW2MZ+1Zs0GWDU2Hn6RnZ7Z60rK1oWAkXYv5QCieUHMCxjqGDwCTIClqukKJcWZ7iEe2FM4z+Ke1lLMoJUvugFApLgZn1FrWip7EwCcTMyZlJCQolbAgWyjK+pfX2jqu2tiLxOYMChQ3RehsXsBrCns3sD+EkLTJmonzJhaYZRCgAl2AABUKH3aGRrYk7JYadKRMzKIQs/ARVwWCjwppziDttiP6aJA+KYoeAFfdofpoa0itbRld7O73hup5CEc6dMyjyJeyfZdSUmavLmIZDswD1NdTUQ9Rs5T70yg4N8ojw6yzMWAatqRr3amYm/B45Ztzdsm5rpEy5UtOqlRuhaODUvAyJSgKnV2GsbZAC5Bo94XghObJVTkvuF08WAMRzJrluAryjWYwZywsfnG6WIa45O7fvDUvQtsjUt7RslstucSy0WoDwj0S2BJo/L6QDAxT/j7RkTZGpm/2xkNZqKvK2aokd0VqCWJowAAGviYeJ2Qru2mLCTmzFgTRVCOVHMEYFWUKSDdmF8rfCPWNgM4clRNLcnikpOjqUUhxiZEoYPAgkqQhcxiabwJINOdR4Q5/Djs3KwsvvEuuYQd5VKHQDQW0hRtiV/+BhApLby1APo5HzHnD3shjj3SQrUlmH9rU9YKk7pj2hh2d25jFLSjFYdKQsFQWlVE/wCCgfzVpyEadutqpRKUh95Qt1gzH7URh5ZnTN5R+AEVHL9Y5Ztjaa56ytZJJtyHAQxhdiMUWy6RJhSb2ECAOqppbx+sGzJJY6OLm0TddsVzUVTOhfhzsYqJxC7JdKRxOp6AFon7W4CVLdSBkJvfKXLmmhqbRy7Z/aLF4RYKVMl7AkpPh9mLcn8REYlBlYiUiv8AafVjYw/NBS9orON2ciyd0Zs26wrc14VhTtvHLkJMuUpkzQSsUcsX8hU+MMJ20U9+ZSUL5HRuL+kQ43ZsuYrOvM4DM9PKF5U9g76K5N2/MVJTh3/ppWVJfQm9deMXb8PNqzMJ3hyVm5N9VmAUolixNwG5jgYrH8iSmaFpKcgL5SD9msPJU2Hlkj6ClL2NsfjFd9Ln4qdnlSUKVyTMUqyAzsAco/0i7wfsHtJ3jTylhUIHJ2B8RFKl4Od3ij3oKFaEEsHqkJNLaw8E5gw0h1kikI02xztHbc5S5eRRCM2+CRVLcw9+B1hlK2YcQkzQUSwS28WBbpFS/igLx4radMoUW4OWjeWIOLLjhtiyFhaFTQpQDOkhgfG8ONi7UVlGDUAVIGRwbpFiOO60cyxM45TlLRL2b7QdzPzrN0lI63FfPzhfImx1HVnY9h7MkYVORFxUuSanqS3SFWD7P/wmLM2QGkzwpU8qIJcPkSnUB1KOtoP2FizOlIWaZq/flCztLt7LuAufusMlYLpFJ7SEd5MSksCot52hDIk5lBgWBqeY94Ix84zJ+QdSfeGEqWwADAdK+fWJ5JK39JuVIHmyVlrj2jyWggMKnxbn4coLSa38/wBY1mTGOUXsY57ZKkRFBcA+LDWjVjZnNAWtUv8AbRKhXn06Rrmawa8EBgw6WY1bx8Y3SgFwLdY1M0EUu1hGBTdYNGMXK6U842ymxMRGaxYe/HjHveDn4QaBZMUJ1d48iFUhy7+/0jI3ENmq0EU0+9Yl2fgwuYlPw5lAPe5aI5sux5WbmzQ27KSe9xcoKDZSFcaJt4uGjJWFLZcu1eyk/wAIB/8AzRTkwv5wF2NQlGCK5gBBmEpfwDjxcQ57V4crlFCbq3QOJNvWDcDhRJRLlNSWkJfidT51iqX5HRW0xf8Ay0TSF4hAIHwINW5mOffiJipYXlQlICOAt0joOOxGUTFVyoHmfG7RxXtPizMWT/cX8NPvlAkiqFGGlqmqzmyS6Rwi2iUb8KffhC3Y2BLZjRNPHoIclxQgEvUedfN4E6ZzZHugWbLSbh+L8YTY/s+S6pagCPyl/Q3EPhI53/Ye/rGM6QaOfv2iaVCKTj0Uv+JmylFC3BGh+RiFWNWLKPjFt2jgUzgEmqvyq1Ba3R6ftFXwWHC1pQqgJY/OHVM6seRSREnaqtYYYPFLWd1BPQU87RYpOy5DMZaS7ABgepcwYFSkpQAkgDRxbqzCr6RNyXwHm1oSDDT9EDqVD5R7/LJ6rrQnwJ+QhvJUOPSME0tUG/Lz9YyJPNIRnYRuuevwAH1jWf2fWP8AlzCeSm9x9IsAyqFTVnY2pEYJBIVQOaenyMGweSX0qePXPkbswZeH5knobjxhfJxGeZLQp05lpDityzjnFt21hjMlktRJofD9RFOxeEMtiOvKKwSZRZG0d7wu00iQlUsgpYpGUv8ACCCHbi48IqGIxBWsqOpgrY8xWIRh8oIC0OORAY0tp5wPjcCuScqxz++f1i8ULJgcjCEZlaqU56Gw8ImCVAu7D7+fvERxgew+6+0S98L2D+n6Rxvb2Sbs9LtHiQdR6xktI+f0p96RoVgeItz1+UbQpKJbcEv8o2yjgOsRT5gLZXNGJ6v5xpLUoqygFrxtMJLTRq8OUeJl7z8Bp9DG6sqG1JJ+/SMQbqdhw6UjUA0mJF2vp843KQmuV3vQUr848C2Q/wBhuXgYjmLc3cM3Q6HnrGpBC8j8uTGMgZE2l/WMhqBZuQXO6RlahDE8wDFv/D2QDmmqSQQyQSONS3HSEuwiFzMywE6uCSSAwZyaVpHQ0YlICQzMKDhE8XJq5HRGCvRLicWhJzEPlDsznwGpieQvOkFiAXvQwIhSVTE04+0e7W2mmSkqVbTmTYR1JjtFW7dbSSmV3SFDMSym++Ucomozr8Wi79oNm99LxGLSSyZiUgNegCj/ANRHrFRygGpAej9f0jMVypWNFISBlchhWlHDa9G84jUoklSblxpzbprGmHxKVKCCAG1Ym4rTgwg1ODKlboZ8oAFQ1SSeDlqczHHzp0yPHltAMxYSQXYXv0P1gxJdOUJ1udDpEM3CpKDnZOhZ6lJLgHhEq8SE5auQbNfWh4MPWHTFohnasapNa8PYE+hgLDYJOcTQBmO9ej9Obe8GKbMVBQOYMBQ6l355bX0iXBzcyVJSgAXCnYpytRjWtT+0Bz9hSa9kE2coKINE6/p4v5RrImFTuKnlZideg9REeIcqSTWjMLOXDU0zN6xqcTkA1dqW8uPTpD2IGGRRtfO9OHSN0J/MS5zUHga2ZqWhcueoKUA5S7gvcUA6aHzgyVOTMQpWUOw3kk6uxYuw+HyNom2/Q6S9k0vDgJUwLjM5uwJ1IpEeJmNR/hvzOo9T6wT3kzIZZKTQpNKkByaxiEfGosSSSAQ9RSos7PCxcvaGaj6BsZNJSpABKSm7UzUcDm5bwiubSwzhMWrut4Ju5FKByQSw4V15GFe0ZISVBqAqA1o/HWOnC7tGjrY+/DKVJKQVd4VgqAylWVNQwLGjufWLZ2ywfeSTMKkIEoFQo5P+L6CnPSKh2LSUTQJIQooBCkm6jlc1FquATo0M+22EmmXLUoEBSxmFdNNQBpzikZ9spaaEsvDoJAJq1eVR8iPt48yAFIJ43B0I0HFxGypJCgp6ljl06HjcNHhSSqpTrbUVe/JvKOa0RNZSmoBmcUrwcfv4R7/DpOTM7sHD6NofIRsjMFANYgihYZuL6VFOURz5CikVZh4VLjrSMAkTKSAApQoRVx08aAxrKU43STbRqOz+vpHhRxSSzmz/AA1vwob6xNJwh0NQAaczw8SfCNZiHEsMvR/Go6jSseSZiSHJ+EVI5msHS8KVEg1TkoG4MX5aesKJcoIV3dQC/op38vQQyFehphEuSCDb1YfIxN3HxACjO/Rm8XMDYKcQElZepHgGc+xg/EY1G6AQl92tXrY+L10rBtBSNhhEsKgUHDhGQuxGPGY6tSuXSn90exrQdDTZGWWUpOYqJaoISCSNDU3h7MxBK0k2AL+UDycKlKnGdQAcb1Te5vaN5xTlcXBs8STVHVBND3ZM4FSCLsfQEGBu0aAZapqwWljdD0K1UFOV4h7MTXmpTqlKvcfWC+2rlEtP5VLGbjQEhvGOmD1ZpFYl7SyYISggq7x0kAGpUTrxAYtHPtog7rDezBg3I05F29Y7B2eQCMrEZGIBbmHa2l4qM3BIGPxKFC28kaVYn3vpWApXBsSUbpFOwMmalefIQEjefVTCnTeIo9yIaTcekFRqlSRmZvBxW2vnFi/lCSGCsySw0P1DM8ZidmywD1tRyRZzxerxzOYvioqmLxYCXTmKQxrQc38GI4wBNxYJLqTm61cnUflAAq8Wif2ekTVglSt1J3czAWcniSH6xtK7P4RNpZ1YhVS5q/LQQVKNbA8TZWhilkqybguapKiGIOXTLpxDPGS8QBKICikqqw/tJALjWoJbgOkWtey8OAT3QDhnNWsKcuXLyMTgpQSHQji4Pk9dGhW16QfGygTSRkSHZ0gl7uxrSnGDZUqaVMpgUfCKmgZuYJ3hpaLcuQj+xKi9XHW1+JtG0sooyPAh68uLPf3jObMsRX9qYQrdMspBIcu9KUPM38S+kFfygoRlN8qKFnNTVgdatzhlKAqQGc+3ENdm+xBC5VyQehd/vWByY3iFkmVvUDgVf4W4WuHo0BlCkhlBzRyk3pcvQu7AG1YdqlpVUXGjAcafrGicGAEpAAANmFP3MZsKxlfXKmMAnLnILuXNyWBFne54QFOBysfiFx0vFu7vK5UzB3YmlH4XaEHY2TKxal94vJU5UFwpWpZxYAh+sdP8eXbYssfwf9k0lWMlKoK6IAzDu1s7DTNfU00i19vcKf4UrQN5JB5M+8/JnhZsXAHDTJYWaJJAJsQbHqKRcZ5E2WQhQZQooMRXnGxJJNDuLrZxfFUQlZCitWhZqcmINaeBPAxPhQpQDPmLAggs12HOgLmHmKWJdFyw6FEEFyXHUF49TjgreKUAX+L7rHO2L40CTQopUMjoys6fiKWrXXVusemXnIcKSlg2VLPS3gHhpLxxoQgAAXowb1asTjGKdJ3SCd4mlACaMKl6aQLG8a+iifg5mUAZicpehHxBgSAPlrAcmVNQQVF1AMHAUDYEny9odI2hNUAe7rqATqNBqB9iM/mc0JU8tIawzGuosH8xAtB8QDIC95EsF23g5AtoTYVbTjCvEbKnBedQOUJsm76tR+AtFlRtGaQNxLHgrmXtBiMUWLpQ/DOSfu8MpG8KfZRMR3xUVZFoYMQ1OAAADvS5gwbOWtCUh0ukEZQSQxv1P1i1ox1S4SCaAZr/AEiU4vdzbvm5PnasDkDwIqq+y81RzHMCbskX19Y8izd/NNUhxoyj9IyDzD4InuUJFSrW1OYr0+kRFLvkB1c8GtTjEffAsoEsHoQxBBHDzHWBEYhaVKUku9aOBXpqRryhQos/Y+W0xVqJPuOXKDO2EvNKAa6qF7UN6WivbE7QS5EwJmA/1AA6asXLOwqLb3MRYu1GzTOk7tSCFAVtrTpxjqxP8KFa2Luzack4kqScybDi/PT6xXe2chtopVUCYgVHGqfkI2wm01SQZiMqmqMyWo4DAkio+fSBe121UTcHJxrFK+9ICCQSAknMCRzSNdY2D8lxNPSsIVIIB3nN215asH4xoUA5m3VORZw9a39TFYx3bCQwOcuQ+6A7mtfaI9l9uJRcKBQ4fNevOho/vEPFP4Dmi2z5KQg6MS5NDQuCGu7V5ER4iegmiTew9/esU9XbcLmJSJSpg/NkTUs4onh1b0iCb2pAKs0icmzBmpw9adY3in8G5IvspaHKgkghmNwH/SB580Zt1AKiWbizvrUCpigTu1GIRVMhYlFviSp6XJNnYa9YK/4yXMQO4kTDMLVy5ho9RbSD4Zm8i6OgTJhTeWlnHHRq1HICI52JIc5A6tHB/b3jnuO7UbREtjJIOVs4SVKDF3YO0Kdl7cx5UQnOvjmlkgPqaOLv0hlgk1doDyfo62laUsSco4N05Hj6wv2lteUhxMWlwXAK2PK5o/DlFSnSMesDvcSzO3dJJdy9SAOca4PspJST3iu8Wauo08QDxu7wnGK7f/BnKT6Qertfhmy56V0URxvEiu2OFzZSTT8zEvqMvjAmG7PYfWWhxehYtwfj43hgdk4dKaJQH6D14MfWM3j+MCUjWV2llKLpSpTAFghWZ+Nma/rEWC7RjDY9eKRImYh5eRLIUO7JIKnBFXDeZg/DpGUJy5AmjN9D0sY9VKQnKAWvUcXu1/GMsnHpB4kc3tQvErUubKmBNgkpVY8KM/3WLLsXtdLlypcmVhlyywG+lgKcqeAivFJFLvbQ04X+keGUp/jUGLG3CnJwX9OUL5HbKWvaHO2sfvLmKAWuhoDVhQZRXhWKZtntoqUSn+EABDgqUa15fdoeTJQbdUoEipKX9OEBTtkSpkspWyk/3KfdIqcuiaaGNCaTuWxcm+tAWyPxDklARPk5aVKapPLLdrQdL7fYUkDItATXNlJd6WDsG0iGZ2dwoSVGUhstk3IsluBpct1jfYuzZUsPLlGWFHezFZdqgEquOLaxWUsb6TJ1IcYTbBP9ZpiUl1FJSqgFQEi9RoYLmY0mpKLkA8A7s3FmELChIUGCknnlAD8gKARDKmqKlKAWA7AHKBQVVxb9Yg0inJjZe0gh2BKbsAd0Fq8hcvo8R/zM1yn4akvozty6coFGNSWIL6MS4d2/LQudI9xSF5kqSvLmNgkEHrXN+wjUaxorFJQAogUO66XYGo6m/vA5n5yliCWqo60cMzQrQvKXIBSo3AFKlnB1qawThSDQEubDKj2FvGMax3KmqbTX8yRrwjIRHGEUKE+Q+seRqDyYTLzuQxUUFlAUG8d0nV6e8CoSrMxJO8xSCGof2hx3q0ksHoHcVDWJY8C0CT0KKjMzJAvweofxtAsUGk4HJNlzCNxCgWubvunS12iwYvtLPUXLIQQyQG83Jcm8J5czKvK16fDQMaGutSPGNsUTQFAIBAUHYhrZRyd/CCpPpMZNfBLtNE9S9yerKrQpDuARRTWo9h7GMxmxVzZWHw65h7uSCBLSGzPUlRuSSKkcYnxWNSlRIZgKl3ofQN9vBuFx/eEEMkihVV8tiH4jgYZTkhXTK1I7ESUjfzrJehcMP/beHEvYiGCTKTxSGALhquRpbxg+VPBJG8Wclmt41qfvWJJ6pjbuU/2vYcxqND5QJTlLtmikgTC4IpJUqUlCy9GDkCjk2f75xpiCXAUDS27XlfR/vSDkEgJMxbEFR52c1rprG+WWQzOp8p0ZtSbtAsYRT5YSaqJUWrvMeFB9tDCUBlYqDOxYng9vUxPMwiLj4eNSSfG4b70jeUM10MkEu5IoK1py94FsGgJSlFSggMaNe3HjW5jZINlOGN9SBccj+sHiYlJoAT8RdzR+OvCIxiZdsoANavV+lv2jGtCtC97Inoaeb8+ftEyED4gkA3JPGmh9IK+EHk5Aaj314BnHvECU5i2Z3clm0oQGPVrNANYOVoAzFVy2Yg141sf3jScTQAk5uYIA0bXnSCslkhAYCrGoPRqA8OrxkvCJKcxDkgAOTyJrpT7pGowqViVBwBvANdn5gEs/KIjjphCQtBAegDP15BqnRzD44QOrKHBbeLEdTR/sR6pYokgAVHGoDHTjBswGJiiUi96OXs7FwBQ87RsJalFO8W1IALksLEsWPHjygv8AlswElKN2pzUrzZvnoOETHDzAQ4DDS46U4XgWEWTETEukEdVXDGtiachA0qZMSohaXBJbe+IDgk0Dgnzh4rCLy5gCzMwvXUm9z4RrLwhJYptZ7+n3WDYBLLqkqmSnKrhIJ4EODwOkT4NaVLCRRSqMzUNBu2B8LQ3QjLulPUMSz25ueMTSpGVYNQr/AEtdJt16xrCVmX3mYHLQWIPxNdgdH1B0FTEndrUl8xQljwJHBybV41YGLDI7rN3ZScpLJL0OWjg6MaRkxMoA5SAC+ajF3y3bl4xrDxFKWy5QkEmxfSz1N3AibDoIVVGlDWlSW4aw0lIQKEJzA8gDqPf0iT+NSkEUYlmASK8TQ6VrW0FMFIRTsGszc6fgDlRbeNhRr2PnBkrBnL8Cn1qw8vAeAhlLLfmSkOcwy3L2HvSI52PIADgBbs4GY8XIeM2akJ5swgt3YpxIe0ZFikzENUAnUu2sZAsNIXYaYe4WXLurX/IRPiQ8tD1p/wCUZGQZdAXQNLSO7JarmuvxJF4iQXSDrx1+Em/WMjIVdigqMOglDpSf6uoB/IuNFJCUqyhnKXajvd4yMhn0BDuT/wApJ5iBncrBqP8A7xkZACyCdQJalh4cILk3RzV/5RkZAXYrMk3Hj7D6mBpij/t+RjyMgsBHhFEpDn7aJsQNwHiK+/vHsZBQ/ogw8pLIoNdB/aYPwyBmUWFCAPIR7GRkEmxiQFW1PtC/aQ3iP8flGRkZgZ7PLEAUp8oh2cN9HNYfn8UZGQk+grsdzZh7uZU0tXkqBUn+usaBCWHCukZGQWViRYRZK6k/k91RJgqynNS1z1j2MhY9mkGYkb6TrlH/AGwJiBvrOoSljGRkF9iMX7EFG0yKPi5r1hhjad2Rfe9oyMhl0ZHm0kjfppC+eP6krm//AMTGRkKwMd7MDoD9fl7QKpIrTT/tMZGQRn0SSpYKQSAaDTlGRkZAC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078" name="AutoShape 6" descr="data:image/jpeg;base64,/9j/4AAQSkZJRgABAQAAAQABAAD/2wCEAAkGBxQTEhUTExQWFhUWGB4aGRgYGBgbHRweGx0fHBwcHRoeHCggHBwlGxwaITEhJSkrLi4vGx8zODMsNygtLisBCgoKDg0OGxAQGywkHyQsLCwsLCwsLCwsLCwsLCwsLCwsLCwsLCwsLCwsLCwsLCwsLCwsLCwsLCwsLCwsLCwsLP/AABEIAMIBAwMBIgACEQEDEQH/xAAcAAACAgMBAQAAAAAAAAAAAAAEBQMGAAIHAQj/xABDEAABAgQDBQYEBAUCBQQDAAABAhEAAyExBBJBBSJRYXEGE4GRobEywdHwB0Lh8RQVI1JicqIWM5LC0nOCsuIkQ1P/xAAYAQADAQEAAAAAAAAAAAAAAAABAgMABP/EACURAAICAgIDAAICAwAAAAAAAAABAhEDIRIxE0FRImEE8CMykf/aAAwDAQACEQMRAD8As2Cm06q9re0EqlhKsx0YHyhXgZzhLP8AGeGpLwxTNzEVo9eF4smQaBphy0OqgejmMJvWhNOv2LQMBvB7EjyjWfOypJ/tL/fmYnyH4hknGF97Rn6uP1jJynU/FV3+/swpxUwmXmD5mcCumkTy8aAkHmHF6Gj9dXjcrQeNES5W+sPUi3FtPEHwaIdnTipOY2zZfAVD+dYlxk3ecMVAZurG3iC0AYObuqRdiSehO6YFmobY2W8mcDUBj0rfq9PCJcM+ZCnYZSSdAWdm5BvKFm2MYU4aYtIfKkvzFPYj1g9H/wCtIYvuqH+oV8GB9IdPYrWibB/AW+Ih/fyrEeGmEomE0AtTX4vvpBWGG+sJuAAPUuTA+GWO7mHiT4E0PsYd6J1Yad+UyaHI/wC/KIcChpeVzwp6Hm1I1RO3VEGgSQ3EB29IHTjAmWQxdKwOdWI6U9o1hoPw2IKi3Inj1HmDAWAxYTiJtBUOS9XYG2loDwONIWag/e9bo/iYT46ZlxalB2KmJOjJ/WITmVjEuU3bQB3SDy6fZhPtfaa90pNBV+ujwlkzSF80lyNRX1ibEqzBWWgFQdKinrmiTm2iyjRtMxc1yQrdWgO9RuqJ/wC4wQvEZVSwo5gJhUK/4lNtCHhXtEZpIJLFBoeu75OQYKnTu8mAgKQDLCiWFzcDgSC/jARmjdeICtSSlR1tp5s1OsT4eeTmaoWSTpT7NjAmIlMl0j4S1aeLRmBVU1NyNNLHxDHxg2aj0rZWVxQV5cDwgaW4URS4JLPzcGJsYN7MmoYO2t6nwrEOHQQsgfmS9eRLVhX2FBcxQZdKOacwfvwgKaVDNlJfKR5vUxOpTkg/mJ+pfoB7REwJaWcywPhTW1/IVhZMKVjieoCQlWYZmBZ/At4cOcJMPiVd2AQ5JJL/AOr2o0bbNR3kn+pVSVFCT0cCkBbPcUuMxT6keUVkxIonTVQoQAov1IDs0Fy0pdvB7M/CBkuN3gosDcnr1pGYta94Jy6VPtEJMcJJUKjmD5coFwq8q1Fw+UBr3KvpEsheYJuLEj78fKF2EmArVUZ3oLWcCCmAKnHeLCnjHseYiSSokKT4u8ZDWYf4Kc+UW3leTw1/i0y0qSTVt35wlwCKIp+QH/aIhxK82UuXfL4uHfhHQ3xVkatjGbiKbrUGg6wKvHEioIpUCvD78YilziCmhuz00rXqNI1nzc5KkhLsdAOX20RcrVspVDDCylKQagjQn25awqEopUU0a4PuOtfaJkYpQbOrLcDLx1BSzeMaKlgpWR8QU504Urxh0xQheJzJQzEuXfQFvpC/ApKO8F2JeumYsPX0EeYJe8rMSCLPatGtb6RLhn71gN4rrwLZS54VBbpBRmF4hJ7qYgNnKWr6+YPm0TYKec8g/lIOamuVh570AYhbKJYsXD+B+kD7OxSu7QTRJXukaBLpHt6xuVMPG0WdE74in4mZ/EwFg5+7MBFO8DXpmAL8OJ84GkLIVQiqU0HFz+kA/wAUe8WirOlR5M6aeY84Z5BeA8x+IyJLEOtxToCB0ZxCEYwlSyfzEOP9P7fbwQqYSk/41PoAfX2gCWkJcX+VPpEZzbKRil2SDEKStCxbM3mG928oJx6gVgvUpBYtUkZSedjWBiHQtI0DAfemsQgElKixKUkOSOItTi/nAGCzLJUVjWvRvrHhl0cC7JUR/tpyqH5iJcPOGVjqbkaV842XYpLAHdzNzd/Y+EYzB5nwlJq6SnpwPUFjE2BUnIhjQS5Ye9QlyfAt5QDJQuYsoQha5lRlSkk0GnCusWDsp2OxScOhK5QlF331BwCXsHrATNQFiikpUxplpxqRBezez+Imb+TJLASc6yEpNGUbuzAVaLxsfs1LkDPMZawKqIASG4D5mFfartWkJMqUEzETEKSVBQLEilPWFlNIpDG2UjH4hEmZlB70NVSDmTWrVZ78IBkYxBmI3sqQ4JU4Ieqa2bTwhfisCuWlK3cF/QsR98RCZeIKSS8LGbZaWCKRZdtYhpZII3i26qwcn5esWXsR2jw2HQJhlh10KnBUEpof9xtHP9nyEqSolWVIepcsP3eEasbmLGwVcULG/wBYPHm9ehdY479naMNtPZOOU8pZw0wl2UAkE9Hy+RELZ2wjKlqmSJsvES0k5zLU+UG5KQSzcRHKV4ZaSRQ5eBHnDbZSMRJmZ8NPGdCc6sijQCpChZQ5Vh+vZLjfofLxFAKhRu1bFRvoIhxGLyuVDWpD04cndhFgVsA4zDJ2hgq5gROw4uhQO9k4pdyE3Y0iszw6Q+hswpyPlCtbJjHZakkkpNM3gX+/eIZiSFqYVaj8H49HMCYCWchYEDNd2YNTrVvOLJs/AXxE1CgGyy5bspZIBYf4gO/SFk+IeN6IpUpwDm9IyDF4xYLCQlv/AEkn1NTGQvL+2NxCNmElUoEsAkp4MpLX6CkQ44pKjloCSaWcDL6msRbbJTNmJJ/NuuWLKF+dTAKlMl7B8vUsNeF36R1Sl6IpbsKKky8omEKo7jqKBo2UuWVDMgMbE9H9Kwl7pfDMCFBIGpJQG60i87G7EYtUtJWtEkHQupXiOJ66xP2MJMRICn3i9SwDCnDpAKzk31upK2ezOKfIR0SV2AS1Z6napCAPnE8j8P8ADii1rWCGKd1IPkH8jD2BI5vLDJUsgZgNxx+UVy6WJceEebDkFRmKfMaDk5BJNa1cR12T2UwaWaQktqoqVe9zE8nYOGR8EiWm1kjQMPSMmGrOSbSLJIFwHKWNWrAGFrKCW+FT5dKqqOenrHcBgJQtLR/0p+kbKMuWknKlIHACA2hkvhxSZKmqWGlzFM3wpJ4tYc4yXsyeCsqkTQW3Xlru6Rw4E+UdPxXavKthLdPHj9IfScSCgLNAQ8SU4z6Y8sUo7aOLjDLSSkpWkLBCsyVMBfhxA8ojlYeY6h3SnFPhJJa2kde2ntTJKC0F3oISz9vzsyS7Cj8+MLLLGGh4YZS2iqYTs9jFAqEhdWG9lTTxIMRSuwuLd+6av98uzn/Lg0dXwGK71AUInUIqnatEnadM5nhuwuJUQFGWhPNWY+g+cPsN2CkADvVrmF3YHKn0r6xa8sYI1GoHwmClyhlloCRqwqepufGJTEjR6BGDYJiJWZJTxBHnHLNq7AVISFzAwVQF9a09HjroTCHttg0TMMUrLKKgJZ/zNh41ETnBNWUx5KdHJ9oqSuWBQ/KKptfCtvJtaCMTtAy1FJiI4xKk5T1hIRa2dMmv9T3ZUjvsOuWDlULHrUPyeKwqXlzZqKCmbmLvFm2YvIVNqPZyITbYkXmiylEEcDp51i+N1Jr0c2eFxT+EaRQKcH/GGGD2itAmCWQjvgEqApZ/R6xDKkPh0qHN+rkX8oHwuJCCMwBY+Lw+nZPao7x+DJlyZCsO+/mK3OrgAjwIPhD7tb2JkYsKWkCXON1gUU1gsC/+q452jjeydu5Fd6mbkOjEU4R3vY+NM3Cy5pIJVLCi1qiEjJ7TNOCTtHNtm9mJkiek4qWTKlkrUpIzJLJpbS1xoYf9pkS14c4hIEyWqWCh5eZQP5TmuBWoIgvtdImzUhKZ6ZMopV3rhzSobQvqCdNY5x2X7fzcMBKDKSk5ShXLUaiJNJlFUV+wJO1line5WowSin+yPI6Vh+20taQr+Gvzl/NjGQvHGb/IUfbOISrEM+dpaGNKXLcbv6RFtCalkpU4D8gQSGevn4RHjFtMmuB8VA4e1NKRBipozjKHVlerNRNAa1jpfZzIuHZOfhJEjPPT/VzbgIJuQwSNSSfbhHSsNmUMynD6cOvOOP8AYuQnEY+WlZ3ZSaA8Wctz/WOy4maiWkrWoJSkOSdIljk5bZfJFRpIixuORKSVLUAB5noNYQYbtimZMCRLIS7ZiR7Qv7a7ZlmTKWhlBRLE6NSuoDxSTtkIIJLa0iOTLLlUS+LBFxuS2drC42aK92T2mZuHStWpISeIGvvD0zxoY6Yu1ZyyjTogxmLTLDrUlI5lor/abaGTCzlirhh40FYqvazb38XMUiU6koolvzcTWl6D9YuWxsCFYRCJozApZQVEuTk2kdCgopNnMcBjcVMmAWST5eMdGwK1HDIlKKu8Uk5QfzN7BvlAH/ChRMPckd2ofCfykDQ6gwZtKeZQlFKgZjZSq7MzgDjWIK4XaLSqdJDH+XPhghSHUA4D6n94hldnf6agpTr0MZt/a5lhKUkhRYk8obYLGJmICgRFVHG3x+Ii3kjHl9Z5sjCd0gJJqanrB0RoL1Foki8UkqRzSbbtmqUxFMkA6qHQxOIwiCCwaRgUpOYKWTzUSPKJmMexsIwT0B4VdpsOteHWJaQqYllIB4pIVTnSG7Qr7QbV/h5JmgBWUhw9wSxbm0aVVsEbvRwHbmzBMVMullEh7gPY8wdIpk9ZSWBtH0H/ACnB49GKVKH9ZSc2VVMilJcEcioV8Y+fNopZRBDEEuOBBqPOBhRbPK1+zfCYo24hoKE1JBQfzKD/APVWFko0h/2Q2X361TFEZZICiDdRNAw4AsT4cYs4qyMcjqgTaeFnYdIBcS8ykoLiuvsYT5nNTF77SYdM+WEAstKgU2yl6EGr2rQQg/kcsfFMUGfNuht24EDlEVqTFezMOqbMShIcPXkNY6x2c7UDB7qZQUlmG8oEAaAO0U1OKlypZTLB3Tlcgcy5apdjAWLllSgavnCacGBFODGEncn8GjSLl2i7VTMSpIUnu5dWQlSiSeKjFUx+HSrfAKZjioLuK/pGmLxGUsTZ+I8vON8LikgpRLSFEkBzcv8ArxiKtbNKVhUqYsBnUpqPlVVoyLLISAkAiouzn1jyBr4NchZNOZcxWYpzLKUkAl25eBjfDYULxAZRJUAl8rsXAp5wUtSQlIYVNBqGf1+sRS8QlJExJLukitHCgesUUrRNE+1wrZ2NyoUCpCgoH/2h3HV/OCNv9s1zcEJalKKlTVHX4BYPrvG3KAfxfmZdok/3ISfcfKKxPSg4YFJUqeV/CxITLqno5W1L1HGJ+OjvWSLSfs2/nKwCCpxwjXZ3fYiYmVKBWtR3Rbz5AQkAeLx+FEhf8wlKCSyQoqLFmKSz9S0V8cYknllI7R2Z2OqTh5MqYd5KAD119YOxOHABDkBQIJFw+o5wc4MCYqaGKTqIxKzhOz1FGNEtLqCZlq2BNa6NWO0L2zKkS0iZYpdxXoGvWvkYp6eyyMKtc4LMyYrNlJvvVIJ/NXXwh1h+yYnJlqxK1P3aApAZgpOYmrPXMxaE4tLRVyUns1xfaJXdoZwtRqGqxBKTyenhDDZ2ywZSDOUSQSQCeLfT1hntHByQBMWlP9MOCdMo+jxScbt5UyaopOVITR/yka9WfziORcX+WysHyX46Iu0WMK56spJALDkzWiXDz5lEJBClpZtWuT4gQtxeISpSF5Vd2wClB94hyQ5sagH9Iu2ykzFz0Te6CJXdBnZwS1ONKjTWIwhylZWc1GNEvZ/FrcSyNxIp4M3ixgrbGIVKUhYcgultHNvWBZiEyZgUWUpUzcS9QFX61c9I07Q7QlpMlYIW0xsoNz7OC0dKtQaZzOnO0h3sxZVLSTBZVAsspQAkUHCIZ2MDtF10c7Vuw8VjYtCZe08iSonWjMzW+sB4XtLLWvKDBBxLIbUj572hjpiVrQpSsyZhBc0KgSCW8/OO94jFoQnOtYSkM5JAFSwqecfNva3G5sXiHpmnLIFHG8eFITJGy2B8W7LRsjtN3OJkrQKFwtIoVJYnLerEkjwjnfazaAxGKmzkpCRMVmAAoHHubnrF27HbMkzpRxMxSs0maMqaM4D143B8Ip/aWStc+fNWgoSSQlgACUgJSOQtDYYcRf5E03SEAVSLL2Pxndpm33glLNck0isy0EkJAcmgHWOh4HAy5UtAynMLsHLm/wC8Plmoo54IVycLOmzEqKcoSQS9NXp4RPjML/VCSd0qKiWepv6AjxhugqJewvzPWJe4q7A3qeccrzFNCzAbLQEKzJznPYlgwJy+hhlsvZc+YVlCQAkkKUkMnKLDNxjUYala/f7wZKlrCcoUrKS+V2D2ta0T8t9i2isdqNjEJ75KszHKRcvx6Czwk2O3foChTMH40084vGJ2cpVElKdCS/PhC6T2UQFZlzyW/sS2vEk+0Vx5lxpivuywo7QoQMicyUjQAnrV+NYyABszD/5HnmMZCcw839PJs0FIAGY1OatGTrGuIlJTLCkBIKm40LfQCkLv4wEHLQqAYnmeHBonxROQKBOXvCwvRI9AwHlFIJpBTD/xhRmOEnCoXJFerH5w1/BfYhV32IWlJlrAlpFC5SXVTlut4wp7cIMzZ+zVDeVlMvWrbo8yBF7/AA5wxASpE4HDhBSiWNVBRzKUWFSSaNw4RR9FYspW2fw6WVzJuCCV4c1lJBclqKFWsoFruIvvZTYRwOGCFrdZOZXBJIAyg8A14t+JlnS0LNoTe7luph1p6kwjsdT0Lpm3AjUdXhPtLtOEpWu+VJUzsKc4WbSxgUFTMwaoqbxVcTK75CkBZRm1HDhGTrsV/od9n+0GIxc9K1hKZRsAQavV+BofOOnScQpmoOMcu7PYP+pJlJ4gP7n3MWHt/jFS5KO6dYQrOcozPlBZ2I3QWeHsVDTtj2vl4WSE5M65jpQnQ8z4xzKXtUq/5YI3CppigGbUKLBT28Yp+O2vOxK0ZnUWCUAP6DrFh2HMOKntOXNyMlIbKVHKUgJ4JSHJdmABieTHfZfDkii47Rxae4MmSSuZkQtLA/Ap5qzl/wAVAmuiwGMW/slttQwkxc7OTKqSfiLjMzcnb7EDzEYCVPC0q7qahBJWEqMs5gEBK1gZSxZkvpCDshKM/EqVNxKZqCsqyB99aKBRAplAD0p8MKk09BbUogON7XEzytSwF5coWkOwZwx5mh6xolUzuMIqWQuUFFUxVEnMVgKDf48eAMQ9ruyqZeLlp71xPWpalKoUgF8oADNVuLkcIAkbFxEmWspWp1TCmVJuCgrFS9nvStfCGji+gnlSWjo0vtGmbMLAsOYHyjTE7bSl6P4wv/4cMuWo95vs5CbAcH1MV1ajY2joaOW2MZ+1Zs0GWDU2Hn6RnZ7Z60rK1oWAkXYv5QCieUHMCxjqGDwCTIClqukKJcWZ7iEe2FM4z+Ke1lLMoJUvugFApLgZn1FrWip7EwCcTMyZlJCQolbAgWyjK+pfX2jqu2tiLxOYMChQ3RehsXsBrCns3sD+EkLTJmonzJhaYZRCgAl2AABUKH3aGRrYk7JYadKRMzKIQs/ARVwWCjwppziDttiP6aJA+KYoeAFfdofpoa0itbRld7O73hup5CEc6dMyjyJeyfZdSUmavLmIZDswD1NdTUQ9Rs5T70yg4N8ojw6yzMWAatqRr3amYm/B45Ztzdsm5rpEy5UtOqlRuhaODUvAyJSgKnV2GsbZAC5Bo94XghObJVTkvuF08WAMRzJrluAryjWYwZywsfnG6WIa45O7fvDUvQtsjUt7RslstucSy0WoDwj0S2BJo/L6QDAxT/j7RkTZGpm/2xkNZqKvK2aokd0VqCWJowAAGviYeJ2Qru2mLCTmzFgTRVCOVHMEYFWUKSDdmF8rfCPWNgM4clRNLcnikpOjqUUhxiZEoYPAgkqQhcxiabwJINOdR4Q5/Djs3KwsvvEuuYQd5VKHQDQW0hRtiV/+BhApLby1APo5HzHnD3shjj3SQrUlmH9rU9YKk7pj2hh2d25jFLSjFYdKQsFQWlVE/wCCgfzVpyEadutqpRKUh95Qt1gzH7URh5ZnTN5R+AEVHL9Y5Ztjaa56ytZJJtyHAQxhdiMUWy6RJhSb2ECAOqppbx+sGzJJY6OLm0TddsVzUVTOhfhzsYqJxC7JdKRxOp6AFon7W4CVLdSBkJvfKXLmmhqbRy7Z/aLF4RYKVMl7AkpPh9mLcn8REYlBlYiUiv8AafVjYw/NBS9orON2ciyd0Zs26wrc14VhTtvHLkJMuUpkzQSsUcsX8hU+MMJ20U9+ZSUL5HRuL+kQ43ZsuYrOvM4DM9PKF5U9g76K5N2/MVJTh3/ppWVJfQm9deMXb8PNqzMJ3hyVm5N9VmAUolixNwG5jgYrH8iSmaFpKcgL5SD9msPJU2Hlkj6ClL2NsfjFd9Ln4qdnlSUKVyTMUqyAzsAco/0i7wfsHtJ3jTylhUIHJ2B8RFKl4Od3ij3oKFaEEsHqkJNLaw8E5gw0h1kikI02xztHbc5S5eRRCM2+CRVLcw9+B1hlK2YcQkzQUSwS28WBbpFS/igLx4radMoUW4OWjeWIOLLjhtiyFhaFTQpQDOkhgfG8ONi7UVlGDUAVIGRwbpFiOO60cyxM45TlLRL2b7QdzPzrN0lI63FfPzhfImx1HVnY9h7MkYVORFxUuSanqS3SFWD7P/wmLM2QGkzwpU8qIJcPkSnUB1KOtoP2FizOlIWaZq/flCztLt7LuAufusMlYLpFJ7SEd5MSksCot52hDIk5lBgWBqeY94Ix84zJ+QdSfeGEqWwADAdK+fWJ5JK39JuVIHmyVlrj2jyWggMKnxbn4coLSa38/wBY1mTGOUXsY57ZKkRFBcA+LDWjVjZnNAWtUv8AbRKhXn06Rrmawa8EBgw6WY1bx8Y3SgFwLdY1M0EUu1hGBTdYNGMXK6U842ymxMRGaxYe/HjHveDn4QaBZMUJ1d48iFUhy7+/0jI3ENmq0EU0+9Yl2fgwuYlPw5lAPe5aI5sux5WbmzQ27KSe9xcoKDZSFcaJt4uGjJWFLZcu1eyk/wAIB/8AzRTkwv5wF2NQlGCK5gBBmEpfwDjxcQ57V4crlFCbq3QOJNvWDcDhRJRLlNSWkJfidT51iqX5HRW0xf8Ay0TSF4hAIHwINW5mOffiJipYXlQlICOAt0joOOxGUTFVyoHmfG7RxXtPizMWT/cX8NPvlAkiqFGGlqmqzmyS6Rwi2iUb8KffhC3Y2BLZjRNPHoIclxQgEvUedfN4E6ZzZHugWbLSbh+L8YTY/s+S6pagCPyl/Q3EPhI53/Ye/rGM6QaOfv2iaVCKTj0Uv+JmylFC3BGh+RiFWNWLKPjFt2jgUzgEmqvyq1Ba3R6ftFXwWHC1pQqgJY/OHVM6seRSREnaqtYYYPFLWd1BPQU87RYpOy5DMZaS7ABgepcwYFSkpQAkgDRxbqzCr6RNyXwHm1oSDDT9EDqVD5R7/LJ6rrQnwJ+QhvJUOPSME0tUG/Lz9YyJPNIRnYRuuevwAH1jWf2fWP8AlzCeSm9x9IsAyqFTVnY2pEYJBIVQOaenyMGweSX0qePXPkbswZeH5knobjxhfJxGeZLQp05lpDityzjnFt21hjMlktRJofD9RFOxeEMtiOvKKwSZRZG0d7wu00iQlUsgpYpGUv8ACCCHbi48IqGIxBWsqOpgrY8xWIRh8oIC0OORAY0tp5wPjcCuScqxz++f1i8ULJgcjCEZlaqU56Gw8ImCVAu7D7+fvERxgew+6+0S98L2D+n6Rxvb2Sbs9LtHiQdR6xktI+f0p96RoVgeItz1+UbQpKJbcEv8o2yjgOsRT5gLZXNGJ6v5xpLUoqygFrxtMJLTRq8OUeJl7z8Bp9DG6sqG1JJ+/SMQbqdhw6UjUA0mJF2vp843KQmuV3vQUr848C2Q/wBhuXgYjmLc3cM3Q6HnrGpBC8j8uTGMgZE2l/WMhqBZuQXO6RlahDE8wDFv/D2QDmmqSQQyQSONS3HSEuwiFzMywE6uCSSAwZyaVpHQ0YlICQzMKDhE8XJq5HRGCvRLicWhJzEPlDsznwGpieQvOkFiAXvQwIhSVTE04+0e7W2mmSkqVbTmTYR1JjtFW7dbSSmV3SFDMSym++Ucomozr8Wi79oNm99LxGLSSyZiUgNegCj/ANRHrFRygGpAej9f0jMVypWNFISBlchhWlHDa9G84jUoklSblxpzbprGmHxKVKCCAG1Ym4rTgwg1ODKlboZ8oAFQ1SSeDlqczHHzp0yPHltAMxYSQXYXv0P1gxJdOUJ1udDpEM3CpKDnZOhZ6lJLgHhEq8SE5auQbNfWh4MPWHTFohnasapNa8PYE+hgLDYJOcTQBmO9ej9Obe8GKbMVBQOYMBQ6l355bX0iXBzcyVJSgAXCnYpytRjWtT+0Bz9hSa9kE2coKINE6/p4v5RrImFTuKnlZideg9REeIcqSTWjMLOXDU0zN6xqcTkA1dqW8uPTpD2IGGRRtfO9OHSN0J/MS5zUHga2ZqWhcueoKUA5S7gvcUA6aHzgyVOTMQpWUOw3kk6uxYuw+HyNom2/Q6S9k0vDgJUwLjM5uwJ1IpEeJmNR/hvzOo9T6wT3kzIZZKTQpNKkByaxiEfGosSSSAQ9RSos7PCxcvaGaj6BsZNJSpABKSm7UzUcDm5bwiubSwzhMWrut4Ju5FKByQSw4V15GFe0ZISVBqAqA1o/HWOnC7tGjrY+/DKVJKQVd4VgqAylWVNQwLGjufWLZ2ywfeSTMKkIEoFQo5P+L6CnPSKh2LSUTQJIQooBCkm6jlc1FquATo0M+22EmmXLUoEBSxmFdNNQBpzikZ9spaaEsvDoJAJq1eVR8iPt48yAFIJ43B0I0HFxGypJCgp6ljl06HjcNHhSSqpTrbUVe/JvKOa0RNZSmoBmcUrwcfv4R7/DpOTM7sHD6NofIRsjMFANYgihYZuL6VFOURz5CikVZh4VLjrSMAkTKSAApQoRVx08aAxrKU43STbRqOz+vpHhRxSSzmz/AA1vwob6xNJwh0NQAaczw8SfCNZiHEsMvR/Go6jSseSZiSHJ+EVI5msHS8KVEg1TkoG4MX5aesKJcoIV3dQC/op38vQQyFehphEuSCDb1YfIxN3HxACjO/Rm8XMDYKcQElZepHgGc+xg/EY1G6AQl92tXrY+L10rBtBSNhhEsKgUHDhGQuxGPGY6tSuXSn90exrQdDTZGWWUpOYqJaoISCSNDU3h7MxBK0k2AL+UDycKlKnGdQAcb1Te5vaN5xTlcXBs8STVHVBND3ZM4FSCLsfQEGBu0aAZapqwWljdD0K1UFOV4h7MTXmpTqlKvcfWC+2rlEtP5VLGbjQEhvGOmD1ZpFYl7SyYISggq7x0kAGpUTrxAYtHPtog7rDezBg3I05F29Y7B2eQCMrEZGIBbmHa2l4qM3BIGPxKFC28kaVYn3vpWApXBsSUbpFOwMmalefIQEjefVTCnTeIo9yIaTcekFRqlSRmZvBxW2vnFi/lCSGCsySw0P1DM8ZidmywD1tRyRZzxerxzOYvioqmLxYCXTmKQxrQc38GI4wBNxYJLqTm61cnUflAAq8Wif2ekTVglSt1J3czAWcniSH6xtK7P4RNpZ1YhVS5q/LQQVKNbA8TZWhilkqybguapKiGIOXTLpxDPGS8QBKICikqqw/tJALjWoJbgOkWtey8OAT3QDhnNWsKcuXLyMTgpQSHQji4Pk9dGhW16QfGygTSRkSHZ0gl7uxrSnGDZUqaVMpgUfCKmgZuYJ3hpaLcuQj+xKi9XHW1+JtG0sooyPAh68uLPf3jObMsRX9qYQrdMspBIcu9KUPM38S+kFfygoRlN8qKFnNTVgdatzhlKAqQGc+3ENdm+xBC5VyQehd/vWByY3iFkmVvUDgVf4W4WuHo0BlCkhlBzRyk3pcvQu7AG1YdqlpVUXGjAcafrGicGAEpAAANmFP3MZsKxlfXKmMAnLnILuXNyWBFne54QFOBysfiFx0vFu7vK5UzB3YmlH4XaEHY2TKxal94vJU5UFwpWpZxYAh+sdP8eXbYssfwf9k0lWMlKoK6IAzDu1s7DTNfU00i19vcKf4UrQN5JB5M+8/JnhZsXAHDTJYWaJJAJsQbHqKRcZ5E2WQhQZQooMRXnGxJJNDuLrZxfFUQlZCitWhZqcmINaeBPAxPhQpQDPmLAggs12HOgLmHmKWJdFyw6FEEFyXHUF49TjgreKUAX+L7rHO2L40CTQopUMjoys6fiKWrXXVusemXnIcKSlg2VLPS3gHhpLxxoQgAAXowb1asTjGKdJ3SCd4mlACaMKl6aQLG8a+iifg5mUAZicpehHxBgSAPlrAcmVNQQVF1AMHAUDYEny9odI2hNUAe7rqATqNBqB9iM/mc0JU8tIawzGuosH8xAtB8QDIC95EsF23g5AtoTYVbTjCvEbKnBedQOUJsm76tR+AtFlRtGaQNxLHgrmXtBiMUWLpQ/DOSfu8MpG8KfZRMR3xUVZFoYMQ1OAAADvS5gwbOWtCUh0ukEZQSQxv1P1i1ox1S4SCaAZr/AEiU4vdzbvm5PnasDkDwIqq+y81RzHMCbskX19Y8izd/NNUhxoyj9IyDzD4InuUJFSrW1OYr0+kRFLvkB1c8GtTjEffAsoEsHoQxBBHDzHWBEYhaVKUku9aOBXpqRryhQos/Y+W0xVqJPuOXKDO2EvNKAa6qF7UN6WivbE7QS5EwJmA/1AA6asXLOwqLb3MRYu1GzTOk7tSCFAVtrTpxjqxP8KFa2Luzack4kqScybDi/PT6xXe2chtopVUCYgVHGqfkI2wm01SQZiMqmqMyWo4DAkio+fSBe121UTcHJxrFK+9ICCQSAknMCRzSNdY2D8lxNPSsIVIIB3nN215asH4xoUA5m3VORZw9a39TFYx3bCQwOcuQ+6A7mtfaI9l9uJRcKBQ4fNevOho/vEPFP4Dmi2z5KQg6MS5NDQuCGu7V5ER4iegmiTew9/esU9XbcLmJSJSpg/NkTUs4onh1b0iCb2pAKs0icmzBmpw9adY3in8G5IvspaHKgkghmNwH/SB580Zt1AKiWbizvrUCpigTu1GIRVMhYlFviSp6XJNnYa9YK/4yXMQO4kTDMLVy5ho9RbSD4Zm8i6OgTJhTeWlnHHRq1HICI52JIc5A6tHB/b3jnuO7UbREtjJIOVs4SVKDF3YO0Kdl7cx5UQnOvjmlkgPqaOLv0hlgk1doDyfo62laUsSco4N05Hj6wv2lteUhxMWlwXAK2PK5o/DlFSnSMesDvcSzO3dJJdy9SAOca4PspJST3iu8Wauo08QDxu7wnGK7f/BnKT6Qertfhmy56V0URxvEiu2OFzZSTT8zEvqMvjAmG7PYfWWhxehYtwfj43hgdk4dKaJQH6D14MfWM3j+MCUjWV2llKLpSpTAFghWZ+Nma/rEWC7RjDY9eKRImYh5eRLIUO7JIKnBFXDeZg/DpGUJy5AmjN9D0sY9VKQnKAWvUcXu1/GMsnHpB4kc3tQvErUubKmBNgkpVY8KM/3WLLsXtdLlypcmVhlyywG+lgKcqeAivFJFLvbQ04X+keGUp/jUGLG3CnJwX9OUL5HbKWvaHO2sfvLmKAWuhoDVhQZRXhWKZtntoqUSn+EABDgqUa15fdoeTJQbdUoEipKX9OEBTtkSpkspWyk/3KfdIqcuiaaGNCaTuWxcm+tAWyPxDklARPk5aVKapPLLdrQdL7fYUkDItATXNlJd6WDsG0iGZ2dwoSVGUhstk3IsluBpct1jfYuzZUsPLlGWFHezFZdqgEquOLaxWUsb6TJ1IcYTbBP9ZpiUl1FJSqgFQEi9RoYLmY0mpKLkA8A7s3FmELChIUGCknnlAD8gKARDKmqKlKAWA7AHKBQVVxb9Yg0inJjZe0gh2BKbsAd0Fq8hcvo8R/zM1yn4akvozty6coFGNSWIL6MS4d2/LQudI9xSF5kqSvLmNgkEHrXN+wjUaxorFJQAogUO66XYGo6m/vA5n5yliCWqo60cMzQrQvKXIBSo3AFKlnB1qawThSDQEubDKj2FvGMax3KmqbTX8yRrwjIRHGEUKE+Q+seRqDyYTLzuQxUUFlAUG8d0nV6e8CoSrMxJO8xSCGof2hx3q0ksHoHcVDWJY8C0CT0KKjMzJAvweofxtAsUGk4HJNlzCNxCgWubvunS12iwYvtLPUXLIQQyQG83Jcm8J5czKvK16fDQMaGutSPGNsUTQFAIBAUHYhrZRyd/CCpPpMZNfBLtNE9S9yerKrQpDuARRTWo9h7GMxmxVzZWHw65h7uSCBLSGzPUlRuSSKkcYnxWNSlRIZgKl3ofQN9vBuFx/eEEMkihVV8tiH4jgYZTkhXTK1I7ESUjfzrJehcMP/beHEvYiGCTKTxSGALhquRpbxg+VPBJG8Wclmt41qfvWJJ6pjbuU/2vYcxqND5QJTlLtmikgTC4IpJUqUlCy9GDkCjk2f75xpiCXAUDS27XlfR/vSDkEgJMxbEFR52c1rprG+WWQzOp8p0ZtSbtAsYRT5YSaqJUWrvMeFB9tDCUBlYqDOxYng9vUxPMwiLj4eNSSfG4b70jeUM10MkEu5IoK1py94FsGgJSlFSggMaNe3HjW5jZINlOGN9SBccj+sHiYlJoAT8RdzR+OvCIxiZdsoANavV+lv2jGtCtC97Inoaeb8+ftEyED4gkA3JPGmh9IK+EHk5Aaj314BnHvECU5i2Z3clm0oQGPVrNANYOVoAzFVy2Yg141sf3jScTQAk5uYIA0bXnSCslkhAYCrGoPRqA8OrxkvCJKcxDkgAOTyJrpT7pGowqViVBwBvANdn5gEs/KIjjphCQtBAegDP15BqnRzD44QOrKHBbeLEdTR/sR6pYokgAVHGoDHTjBswGJiiUi96OXs7FwBQ87RsJalFO8W1IALksLEsWPHjygv8AlswElKN2pzUrzZvnoOETHDzAQ4DDS46U4XgWEWTETEukEdVXDGtiachA0qZMSohaXBJbe+IDgk0Dgnzh4rCLy5gCzMwvXUm9z4RrLwhJYptZ7+n3WDYBLLqkqmSnKrhIJ4EODwOkT4NaVLCRRSqMzUNBu2B8LQ3QjLulPUMSz25ueMTSpGVYNQr/AEtdJt16xrCVmX3mYHLQWIPxNdgdH1B0FTEndrUl8xQljwJHBybV41YGLDI7rN3ZScpLJL0OWjg6MaRkxMoA5SAC+ajF3y3bl4xrDxFKWy5QkEmxfSz1N3AibDoIVVGlDWlSW4aw0lIQKEJzA8gDqPf0iT+NSkEUYlmASK8TQ6VrW0FMFIRTsGszc6fgDlRbeNhRr2PnBkrBnL8Cn1qw8vAeAhlLLfmSkOcwy3L2HvSI52PIADgBbs4GY8XIeM2akJ5swgt3YpxIe0ZFikzENUAnUu2sZAsNIXYaYe4WXLurX/IRPiQ8tD1p/wCUZGQZdAXQNLSO7JarmuvxJF4iQXSDrx1+Em/WMjIVdigqMOglDpSf6uoB/IuNFJCUqyhnKXajvd4yMhn0BDuT/wApJ5iBncrBqP8A7xkZACyCdQJalh4cILk3RzV/5RkZAXYrMk3Hj7D6mBpij/t+RjyMgsBHhFEpDn7aJsQNwHiK+/vHsZBQ/ogw8pLIoNdB/aYPwyBmUWFCAPIR7GRkEmxiQFW1PtC/aQ3iP8flGRkZgZ7PLEAUp8oh2cN9HNYfn8UZGQk+grsdzZh7uZU0tXkqBUn+usaBCWHCukZGQWViRYRZK6k/k91RJgqynNS1z1j2MhY9mkGYkb6TrlH/AGwJiBvrOoSljGRkF9iMX7EFG0yKPi5r1hhjad2Rfe9oyMhl0ZHm0kjfppC+eP6krm//AMTGRkKwMd7MDoD9fl7QKpIrTT/tMZGQRn0SSpYKQSAaDTlGRkZAC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080" name="AutoShape 8" descr="data:image/jpeg;base64,/9j/4AAQSkZJRgABAQAAAQABAAD/2wCEAAkGBxQTEhUTExQWFhUWGB4aGRgYGBgbHRweGx0fHBwcHRoeHCggHBwlGxwaITEhJSkrLi4vGx8zODMsNygtLisBCgoKDg0OGxAQGywkHyQsLCwsLCwsLCwsLCwsLCwsLCwsLCwsLCwsLCwsLCwsLCwsLCwsLCwsLCwsLCwsLCwsLP/AABEIAMIBAwMBIgACEQEDEQH/xAAcAAACAgMBAQAAAAAAAAAAAAAEBQMGAAIHAQj/xABDEAABAgQDBQYEBAUCBQQDAAABAhEAAyExBBJBBSJRYXEGE4GRobEywdHwB0Lh8RQVI1JicqIWM5LC0nOCsuIkQ1P/xAAYAQADAQEAAAAAAAAAAAAAAAABAgMABP/EACURAAICAgIDAAICAwAAAAAAAAABAhEDIRIxE0FRImEE8CMykf/aAAwDAQACEQMRAD8As2Cm06q9re0EqlhKsx0YHyhXgZzhLP8AGeGpLwxTNzEVo9eF4smQaBphy0OqgejmMJvWhNOv2LQMBvB7EjyjWfOypJ/tL/fmYnyH4hknGF97Rn6uP1jJynU/FV3+/swpxUwmXmD5mcCumkTy8aAkHmHF6Gj9dXjcrQeNES5W+sPUi3FtPEHwaIdnTipOY2zZfAVD+dYlxk3ecMVAZurG3iC0AYObuqRdiSehO6YFmobY2W8mcDUBj0rfq9PCJcM+ZCnYZSSdAWdm5BvKFm2MYU4aYtIfKkvzFPYj1g9H/wCtIYvuqH+oV8GB9IdPYrWibB/AW+Ih/fyrEeGmEomE0AtTX4vvpBWGG+sJuAAPUuTA+GWO7mHiT4E0PsYd6J1Yad+UyaHI/wC/KIcChpeVzwp6Hm1I1RO3VEGgSQ3EB29IHTjAmWQxdKwOdWI6U9o1hoPw2IKi3Inj1HmDAWAxYTiJtBUOS9XYG2loDwONIWag/e9bo/iYT46ZlxalB2KmJOjJ/WITmVjEuU3bQB3SDy6fZhPtfaa90pNBV+ujwlkzSF80lyNRX1ibEqzBWWgFQdKinrmiTm2iyjRtMxc1yQrdWgO9RuqJ/wC4wQvEZVSwo5gJhUK/4lNtCHhXtEZpIJLFBoeu75OQYKnTu8mAgKQDLCiWFzcDgSC/jARmjdeICtSSlR1tp5s1OsT4eeTmaoWSTpT7NjAmIlMl0j4S1aeLRmBVU1NyNNLHxDHxg2aj0rZWVxQV5cDwgaW4URS4JLPzcGJsYN7MmoYO2t6nwrEOHQQsgfmS9eRLVhX2FBcxQZdKOacwfvwgKaVDNlJfKR5vUxOpTkg/mJ+pfoB7REwJaWcywPhTW1/IVhZMKVjieoCQlWYZmBZ/At4cOcJMPiVd2AQ5JJL/AOr2o0bbNR3kn+pVSVFCT0cCkBbPcUuMxT6keUVkxIonTVQoQAov1IDs0Fy0pdvB7M/CBkuN3gosDcnr1pGYta94Jy6VPtEJMcJJUKjmD5coFwq8q1Fw+UBr3KvpEsheYJuLEj78fKF2EmArVUZ3oLWcCCmAKnHeLCnjHseYiSSokKT4u8ZDWYf4Kc+UW3leTw1/i0y0qSTVt35wlwCKIp+QH/aIhxK82UuXfL4uHfhHQ3xVkatjGbiKbrUGg6wKvHEioIpUCvD78YilziCmhuz00rXqNI1nzc5KkhLsdAOX20RcrVspVDDCylKQagjQn25awqEopUU0a4PuOtfaJkYpQbOrLcDLx1BSzeMaKlgpWR8QU504Urxh0xQheJzJQzEuXfQFvpC/ApKO8F2JeumYsPX0EeYJe8rMSCLPatGtb6RLhn71gN4rrwLZS54VBbpBRmF4hJ7qYgNnKWr6+YPm0TYKec8g/lIOamuVh570AYhbKJYsXD+B+kD7OxSu7QTRJXukaBLpHt6xuVMPG0WdE74in4mZ/EwFg5+7MBFO8DXpmAL8OJ84GkLIVQiqU0HFz+kA/wAUe8WirOlR5M6aeY84Z5BeA8x+IyJLEOtxToCB0ZxCEYwlSyfzEOP9P7fbwQqYSk/41PoAfX2gCWkJcX+VPpEZzbKRil2SDEKStCxbM3mG928oJx6gVgvUpBYtUkZSedjWBiHQtI0DAfemsQgElKixKUkOSOItTi/nAGCzLJUVjWvRvrHhl0cC7JUR/tpyqH5iJcPOGVjqbkaV842XYpLAHdzNzd/Y+EYzB5nwlJq6SnpwPUFjE2BUnIhjQS5Ye9QlyfAt5QDJQuYsoQha5lRlSkk0GnCusWDsp2OxScOhK5QlF331BwCXsHrATNQFiikpUxplpxqRBezez+Imb+TJLASc6yEpNGUbuzAVaLxsfs1LkDPMZawKqIASG4D5mFfartWkJMqUEzETEKSVBQLEilPWFlNIpDG2UjH4hEmZlB70NVSDmTWrVZ78IBkYxBmI3sqQ4JU4Ieqa2bTwhfisCuWlK3cF/QsR98RCZeIKSS8LGbZaWCKRZdtYhpZII3i26qwcn5esWXsR2jw2HQJhlh10KnBUEpof9xtHP9nyEqSolWVIepcsP3eEasbmLGwVcULG/wBYPHm9ehdY479naMNtPZOOU8pZw0wl2UAkE9Hy+RELZ2wjKlqmSJsvES0k5zLU+UG5KQSzcRHKV4ZaSRQ5eBHnDbZSMRJmZ8NPGdCc6sijQCpChZQ5Vh+vZLjfofLxFAKhRu1bFRvoIhxGLyuVDWpD04cndhFgVsA4zDJ2hgq5gROw4uhQO9k4pdyE3Y0iszw6Q+hswpyPlCtbJjHZakkkpNM3gX+/eIZiSFqYVaj8H49HMCYCWchYEDNd2YNTrVvOLJs/AXxE1CgGyy5bspZIBYf4gO/SFk+IeN6IpUpwDm9IyDF4xYLCQlv/AEkn1NTGQvL+2NxCNmElUoEsAkp4MpLX6CkQ44pKjloCSaWcDL6msRbbJTNmJJ/NuuWLKF+dTAKlMl7B8vUsNeF36R1Sl6IpbsKKky8omEKo7jqKBo2UuWVDMgMbE9H9Kwl7pfDMCFBIGpJQG60i87G7EYtUtJWtEkHQupXiOJ66xP2MJMRICn3i9SwDCnDpAKzk31upK2ezOKfIR0SV2AS1Z6napCAPnE8j8P8ADii1rWCGKd1IPkH8jD2BI5vLDJUsgZgNxx+UVy6WJceEebDkFRmKfMaDk5BJNa1cR12T2UwaWaQktqoqVe9zE8nYOGR8EiWm1kjQMPSMmGrOSbSLJIFwHKWNWrAGFrKCW+FT5dKqqOenrHcBgJQtLR/0p+kbKMuWknKlIHACA2hkvhxSZKmqWGlzFM3wpJ4tYc4yXsyeCsqkTQW3Xlru6Rw4E+UdPxXavKthLdPHj9IfScSCgLNAQ8SU4z6Y8sUo7aOLjDLSSkpWkLBCsyVMBfhxA8ojlYeY6h3SnFPhJJa2kde2ntTJKC0F3oISz9vzsyS7Cj8+MLLLGGh4YZS2iqYTs9jFAqEhdWG9lTTxIMRSuwuLd+6av98uzn/Lg0dXwGK71AUInUIqnatEnadM5nhuwuJUQFGWhPNWY+g+cPsN2CkADvVrmF3YHKn0r6xa8sYI1GoHwmClyhlloCRqwqepufGJTEjR6BGDYJiJWZJTxBHnHLNq7AVISFzAwVQF9a09HjroTCHttg0TMMUrLKKgJZ/zNh41ETnBNWUx5KdHJ9oqSuWBQ/KKptfCtvJtaCMTtAy1FJiI4xKk5T1hIRa2dMmv9T3ZUjvsOuWDlULHrUPyeKwqXlzZqKCmbmLvFm2YvIVNqPZyITbYkXmiylEEcDp51i+N1Jr0c2eFxT+EaRQKcH/GGGD2itAmCWQjvgEqApZ/R6xDKkPh0qHN+rkX8oHwuJCCMwBY+Lw+nZPao7x+DJlyZCsO+/mK3OrgAjwIPhD7tb2JkYsKWkCXON1gUU1gsC/+q452jjeydu5Fd6mbkOjEU4R3vY+NM3Cy5pIJVLCi1qiEjJ7TNOCTtHNtm9mJkiek4qWTKlkrUpIzJLJpbS1xoYf9pkS14c4hIEyWqWCh5eZQP5TmuBWoIgvtdImzUhKZ6ZMopV3rhzSobQvqCdNY5x2X7fzcMBKDKSk5ShXLUaiJNJlFUV+wJO1line5WowSin+yPI6Vh+20taQr+Gvzl/NjGQvHGb/IUfbOISrEM+dpaGNKXLcbv6RFtCalkpU4D8gQSGevn4RHjFtMmuB8VA4e1NKRBipozjKHVlerNRNAa1jpfZzIuHZOfhJEjPPT/VzbgIJuQwSNSSfbhHSsNmUMynD6cOvOOP8AYuQnEY+WlZ3ZSaA8Wctz/WOy4maiWkrWoJSkOSdIljk5bZfJFRpIixuORKSVLUAB5noNYQYbtimZMCRLIS7ZiR7Qv7a7ZlmTKWhlBRLE6NSuoDxSTtkIIJLa0iOTLLlUS+LBFxuS2drC42aK92T2mZuHStWpISeIGvvD0zxoY6Yu1ZyyjTogxmLTLDrUlI5lor/abaGTCzlirhh40FYqvazb38XMUiU6koolvzcTWl6D9YuWxsCFYRCJozApZQVEuTk2kdCgopNnMcBjcVMmAWST5eMdGwK1HDIlKKu8Uk5QfzN7BvlAH/ChRMPckd2ofCfykDQ6gwZtKeZQlFKgZjZSq7MzgDjWIK4XaLSqdJDH+XPhghSHUA4D6n94hldnf6agpTr0MZt/a5lhKUkhRYk8obYLGJmICgRFVHG3x+Ii3kjHl9Z5sjCd0gJJqanrB0RoL1Foki8UkqRzSbbtmqUxFMkA6qHQxOIwiCCwaRgUpOYKWTzUSPKJmMexsIwT0B4VdpsOteHWJaQqYllIB4pIVTnSG7Qr7QbV/h5JmgBWUhw9wSxbm0aVVsEbvRwHbmzBMVMullEh7gPY8wdIpk9ZSWBtH0H/ACnB49GKVKH9ZSc2VVMilJcEcioV8Y+fNopZRBDEEuOBBqPOBhRbPK1+zfCYo24hoKE1JBQfzKD/APVWFko0h/2Q2X361TFEZZICiDdRNAw4AsT4cYs4qyMcjqgTaeFnYdIBcS8ykoLiuvsYT5nNTF77SYdM+WEAstKgU2yl6EGr2rQQg/kcsfFMUGfNuht24EDlEVqTFezMOqbMShIcPXkNY6x2c7UDB7qZQUlmG8oEAaAO0U1OKlypZTLB3Tlcgcy5apdjAWLllSgavnCacGBFODGEncn8GjSLl2i7VTMSpIUnu5dWQlSiSeKjFUx+HSrfAKZjioLuK/pGmLxGUsTZ+I8vON8LikgpRLSFEkBzcv8ArxiKtbNKVhUqYsBnUpqPlVVoyLLISAkAiouzn1jyBr4NchZNOZcxWYpzLKUkAl25eBjfDYULxAZRJUAl8rsXAp5wUtSQlIYVNBqGf1+sRS8QlJExJLukitHCgesUUrRNE+1wrZ2NyoUCpCgoH/2h3HV/OCNv9s1zcEJalKKlTVHX4BYPrvG3KAfxfmZdok/3ISfcfKKxPSg4YFJUqeV/CxITLqno5W1L1HGJ+OjvWSLSfs2/nKwCCpxwjXZ3fYiYmVKBWtR3Rbz5AQkAeLx+FEhf8wlKCSyQoqLFmKSz9S0V8cYknllI7R2Z2OqTh5MqYd5KAD119YOxOHABDkBQIJFw+o5wc4MCYqaGKTqIxKzhOz1FGNEtLqCZlq2BNa6NWO0L2zKkS0iZYpdxXoGvWvkYp6eyyMKtc4LMyYrNlJvvVIJ/NXXwh1h+yYnJlqxK1P3aApAZgpOYmrPXMxaE4tLRVyUns1xfaJXdoZwtRqGqxBKTyenhDDZ2ywZSDOUSQSQCeLfT1hntHByQBMWlP9MOCdMo+jxScbt5UyaopOVITR/yka9WfziORcX+WysHyX46Iu0WMK56spJALDkzWiXDz5lEJBClpZtWuT4gQtxeISpSF5Vd2wClB94hyQ5sagH9Iu2ykzFz0Te6CJXdBnZwS1ONKjTWIwhylZWc1GNEvZ/FrcSyNxIp4M3ixgrbGIVKUhYcgultHNvWBZiEyZgUWUpUzcS9QFX61c9I07Q7QlpMlYIW0xsoNz7OC0dKtQaZzOnO0h3sxZVLSTBZVAsspQAkUHCIZ2MDtF10c7Vuw8VjYtCZe08iSonWjMzW+sB4XtLLWvKDBBxLIbUj572hjpiVrQpSsyZhBc0KgSCW8/OO94jFoQnOtYSkM5JAFSwqecfNva3G5sXiHpmnLIFHG8eFITJGy2B8W7LRsjtN3OJkrQKFwtIoVJYnLerEkjwjnfazaAxGKmzkpCRMVmAAoHHubnrF27HbMkzpRxMxSs0maMqaM4D143B8Ip/aWStc+fNWgoSSQlgACUgJSOQtDYYcRf5E03SEAVSLL2Pxndpm33glLNck0isy0EkJAcmgHWOh4HAy5UtAynMLsHLm/wC8Plmoo54IVycLOmzEqKcoSQS9NXp4RPjML/VCSd0qKiWepv6AjxhugqJewvzPWJe4q7A3qeccrzFNCzAbLQEKzJznPYlgwJy+hhlsvZc+YVlCQAkkKUkMnKLDNxjUYala/f7wZKlrCcoUrKS+V2D2ta0T8t9i2isdqNjEJ75KszHKRcvx6Czwk2O3foChTMH40084vGJ2cpVElKdCS/PhC6T2UQFZlzyW/sS2vEk+0Vx5lxpivuywo7QoQMicyUjQAnrV+NYyABszD/5HnmMZCcw839PJs0FIAGY1OatGTrGuIlJTLCkBIKm40LfQCkLv4wEHLQqAYnmeHBonxROQKBOXvCwvRI9AwHlFIJpBTD/xhRmOEnCoXJFerH5w1/BfYhV32IWlJlrAlpFC5SXVTlut4wp7cIMzZ+zVDeVlMvWrbo8yBF7/AA5wxASpE4HDhBSiWNVBRzKUWFSSaNw4RR9FYspW2fw6WVzJuCCV4c1lJBclqKFWsoFruIvvZTYRwOGCFrdZOZXBJIAyg8A14t+JlnS0LNoTe7luph1p6kwjsdT0Lpm3AjUdXhPtLtOEpWu+VJUzsKc4WbSxgUFTMwaoqbxVcTK75CkBZRm1HDhGTrsV/od9n+0GIxc9K1hKZRsAQavV+BofOOnScQpmoOMcu7PYP+pJlJ4gP7n3MWHt/jFS5KO6dYQrOcozPlBZ2I3QWeHsVDTtj2vl4WSE5M65jpQnQ8z4xzKXtUq/5YI3CppigGbUKLBT28Yp+O2vOxK0ZnUWCUAP6DrFh2HMOKntOXNyMlIbKVHKUgJ4JSHJdmABieTHfZfDkii47Rxae4MmSSuZkQtLA/Ap5qzl/wAVAmuiwGMW/slttQwkxc7OTKqSfiLjMzcnb7EDzEYCVPC0q7qahBJWEqMs5gEBK1gZSxZkvpCDshKM/EqVNxKZqCsqyB99aKBRAplAD0p8MKk09BbUogON7XEzytSwF5coWkOwZwx5mh6xolUzuMIqWQuUFFUxVEnMVgKDf48eAMQ9ruyqZeLlp71xPWpalKoUgF8oADNVuLkcIAkbFxEmWspWp1TCmVJuCgrFS9nvStfCGji+gnlSWjo0vtGmbMLAsOYHyjTE7bSl6P4wv/4cMuWo95vs5CbAcH1MV1ajY2joaOW2MZ+1Zs0GWDU2Hn6RnZ7Z60rK1oWAkXYv5QCieUHMCxjqGDwCTIClqukKJcWZ7iEe2FM4z+Ke1lLMoJUvugFApLgZn1FrWip7EwCcTMyZlJCQolbAgWyjK+pfX2jqu2tiLxOYMChQ3RehsXsBrCns3sD+EkLTJmonzJhaYZRCgAl2AABUKH3aGRrYk7JYadKRMzKIQs/ARVwWCjwppziDttiP6aJA+KYoeAFfdofpoa0itbRld7O73hup5CEc6dMyjyJeyfZdSUmavLmIZDswD1NdTUQ9Rs5T70yg4N8ojw6yzMWAatqRr3amYm/B45Ztzdsm5rpEy5UtOqlRuhaODUvAyJSgKnV2GsbZAC5Bo94XghObJVTkvuF08WAMRzJrluAryjWYwZywsfnG6WIa45O7fvDUvQtsjUt7RslstucSy0WoDwj0S2BJo/L6QDAxT/j7RkTZGpm/2xkNZqKvK2aokd0VqCWJowAAGviYeJ2Qru2mLCTmzFgTRVCOVHMEYFWUKSDdmF8rfCPWNgM4clRNLcnikpOjqUUhxiZEoYPAgkqQhcxiabwJINOdR4Q5/Djs3KwsvvEuuYQd5VKHQDQW0hRtiV/+BhApLby1APo5HzHnD3shjj3SQrUlmH9rU9YKk7pj2hh2d25jFLSjFYdKQsFQWlVE/wCCgfzVpyEadutqpRKUh95Qt1gzH7URh5ZnTN5R+AEVHL9Y5Ztjaa56ytZJJtyHAQxhdiMUWy6RJhSb2ECAOqppbx+sGzJJY6OLm0TddsVzUVTOhfhzsYqJxC7JdKRxOp6AFon7W4CVLdSBkJvfKXLmmhqbRy7Z/aLF4RYKVMl7AkpPh9mLcn8REYlBlYiUiv8AafVjYw/NBS9orON2ciyd0Zs26wrc14VhTtvHLkJMuUpkzQSsUcsX8hU+MMJ20U9+ZSUL5HRuL+kQ43ZsuYrOvM4DM9PKF5U9g76K5N2/MVJTh3/ppWVJfQm9deMXb8PNqzMJ3hyVm5N9VmAUolixNwG5jgYrH8iSmaFpKcgL5SD9msPJU2Hlkj6ClL2NsfjFd9Ln4qdnlSUKVyTMUqyAzsAco/0i7wfsHtJ3jTylhUIHJ2B8RFKl4Od3ij3oKFaEEsHqkJNLaw8E5gw0h1kikI02xztHbc5S5eRRCM2+CRVLcw9+B1hlK2YcQkzQUSwS28WBbpFS/igLx4radMoUW4OWjeWIOLLjhtiyFhaFTQpQDOkhgfG8ONi7UVlGDUAVIGRwbpFiOO60cyxM45TlLRL2b7QdzPzrN0lI63FfPzhfImx1HVnY9h7MkYVORFxUuSanqS3SFWD7P/wmLM2QGkzwpU8qIJcPkSnUB1KOtoP2FizOlIWaZq/flCztLt7LuAufusMlYLpFJ7SEd5MSksCot52hDIk5lBgWBqeY94Ix84zJ+QdSfeGEqWwADAdK+fWJ5JK39JuVIHmyVlrj2jyWggMKnxbn4coLSa38/wBY1mTGOUXsY57ZKkRFBcA+LDWjVjZnNAWtUv8AbRKhXn06Rrmawa8EBgw6WY1bx8Y3SgFwLdY1M0EUu1hGBTdYNGMXK6U842ymxMRGaxYe/HjHveDn4QaBZMUJ1d48iFUhy7+/0jI3ENmq0EU0+9Yl2fgwuYlPw5lAPe5aI5sux5WbmzQ27KSe9xcoKDZSFcaJt4uGjJWFLZcu1eyk/wAIB/8AzRTkwv5wF2NQlGCK5gBBmEpfwDjxcQ57V4crlFCbq3QOJNvWDcDhRJRLlNSWkJfidT51iqX5HRW0xf8Ay0TSF4hAIHwINW5mOffiJipYXlQlICOAt0joOOxGUTFVyoHmfG7RxXtPizMWT/cX8NPvlAkiqFGGlqmqzmyS6Rwi2iUb8KffhC3Y2BLZjRNPHoIclxQgEvUedfN4E6ZzZHugWbLSbh+L8YTY/s+S6pagCPyl/Q3EPhI53/Ye/rGM6QaOfv2iaVCKTj0Uv+JmylFC3BGh+RiFWNWLKPjFt2jgUzgEmqvyq1Ba3R6ftFXwWHC1pQqgJY/OHVM6seRSREnaqtYYYPFLWd1BPQU87RYpOy5DMZaS7ABgepcwYFSkpQAkgDRxbqzCr6RNyXwHm1oSDDT9EDqVD5R7/LJ6rrQnwJ+QhvJUOPSME0tUG/Lz9YyJPNIRnYRuuevwAH1jWf2fWP8AlzCeSm9x9IsAyqFTVnY2pEYJBIVQOaenyMGweSX0qePXPkbswZeH5knobjxhfJxGeZLQp05lpDityzjnFt21hjMlktRJofD9RFOxeEMtiOvKKwSZRZG0d7wu00iQlUsgpYpGUv8ACCCHbi48IqGIxBWsqOpgrY8xWIRh8oIC0OORAY0tp5wPjcCuScqxz++f1i8ULJgcjCEZlaqU56Gw8ImCVAu7D7+fvERxgew+6+0S98L2D+n6Rxvb2Sbs9LtHiQdR6xktI+f0p96RoVgeItz1+UbQpKJbcEv8o2yjgOsRT5gLZXNGJ6v5xpLUoqygFrxtMJLTRq8OUeJl7z8Bp9DG6sqG1JJ+/SMQbqdhw6UjUA0mJF2vp843KQmuV3vQUr848C2Q/wBhuXgYjmLc3cM3Q6HnrGpBC8j8uTGMgZE2l/WMhqBZuQXO6RlahDE8wDFv/D2QDmmqSQQyQSONS3HSEuwiFzMywE6uCSSAwZyaVpHQ0YlICQzMKDhE8XJq5HRGCvRLicWhJzEPlDsznwGpieQvOkFiAXvQwIhSVTE04+0e7W2mmSkqVbTmTYR1JjtFW7dbSSmV3SFDMSym++Ucomozr8Wi79oNm99LxGLSSyZiUgNegCj/ANRHrFRygGpAej9f0jMVypWNFISBlchhWlHDa9G84jUoklSblxpzbprGmHxKVKCCAG1Ym4rTgwg1ODKlboZ8oAFQ1SSeDlqczHHzp0yPHltAMxYSQXYXv0P1gxJdOUJ1udDpEM3CpKDnZOhZ6lJLgHhEq8SE5auQbNfWh4MPWHTFohnasapNa8PYE+hgLDYJOcTQBmO9ej9Obe8GKbMVBQOYMBQ6l355bX0iXBzcyVJSgAXCnYpytRjWtT+0Bz9hSa9kE2coKINE6/p4v5RrImFTuKnlZideg9REeIcqSTWjMLOXDU0zN6xqcTkA1dqW8uPTpD2IGGRRtfO9OHSN0J/MS5zUHga2ZqWhcueoKUA5S7gvcUA6aHzgyVOTMQpWUOw3kk6uxYuw+HyNom2/Q6S9k0vDgJUwLjM5uwJ1IpEeJmNR/hvzOo9T6wT3kzIZZKTQpNKkByaxiEfGosSSSAQ9RSos7PCxcvaGaj6BsZNJSpABKSm7UzUcDm5bwiubSwzhMWrut4Ju5FKByQSw4V15GFe0ZISVBqAqA1o/HWOnC7tGjrY+/DKVJKQVd4VgqAylWVNQwLGjufWLZ2ywfeSTMKkIEoFQo5P+L6CnPSKh2LSUTQJIQooBCkm6jlc1FquATo0M+22EmmXLUoEBSxmFdNNQBpzikZ9spaaEsvDoJAJq1eVR8iPt48yAFIJ43B0I0HFxGypJCgp6ljl06HjcNHhSSqpTrbUVe/JvKOa0RNZSmoBmcUrwcfv4R7/DpOTM7sHD6NofIRsjMFANYgihYZuL6VFOURz5CikVZh4VLjrSMAkTKSAApQoRVx08aAxrKU43STbRqOz+vpHhRxSSzmz/AA1vwob6xNJwh0NQAaczw8SfCNZiHEsMvR/Go6jSseSZiSHJ+EVI5msHS8KVEg1TkoG4MX5aesKJcoIV3dQC/op38vQQyFehphEuSCDb1YfIxN3HxACjO/Rm8XMDYKcQElZepHgGc+xg/EY1G6AQl92tXrY+L10rBtBSNhhEsKgUHDhGQuxGPGY6tSuXSn90exrQdDTZGWWUpOYqJaoISCSNDU3h7MxBK0k2AL+UDycKlKnGdQAcb1Te5vaN5xTlcXBs8STVHVBND3ZM4FSCLsfQEGBu0aAZapqwWljdD0K1UFOV4h7MTXmpTqlKvcfWC+2rlEtP5VLGbjQEhvGOmD1ZpFYl7SyYISggq7x0kAGpUTrxAYtHPtog7rDezBg3I05F29Y7B2eQCMrEZGIBbmHa2l4qM3BIGPxKFC28kaVYn3vpWApXBsSUbpFOwMmalefIQEjefVTCnTeIo9yIaTcekFRqlSRmZvBxW2vnFi/lCSGCsySw0P1DM8ZidmywD1tRyRZzxerxzOYvioqmLxYCXTmKQxrQc38GI4wBNxYJLqTm61cnUflAAq8Wif2ekTVglSt1J3czAWcniSH6xtK7P4RNpZ1YhVS5q/LQQVKNbA8TZWhilkqybguapKiGIOXTLpxDPGS8QBKICikqqw/tJALjWoJbgOkWtey8OAT3QDhnNWsKcuXLyMTgpQSHQji4Pk9dGhW16QfGygTSRkSHZ0gl7uxrSnGDZUqaVMpgUfCKmgZuYJ3hpaLcuQj+xKi9XHW1+JtG0sooyPAh68uLPf3jObMsRX9qYQrdMspBIcu9KUPM38S+kFfygoRlN8qKFnNTVgdatzhlKAqQGc+3ENdm+xBC5VyQehd/vWByY3iFkmVvUDgVf4W4WuHo0BlCkhlBzRyk3pcvQu7AG1YdqlpVUXGjAcafrGicGAEpAAANmFP3MZsKxlfXKmMAnLnILuXNyWBFne54QFOBysfiFx0vFu7vK5UzB3YmlH4XaEHY2TKxal94vJU5UFwpWpZxYAh+sdP8eXbYssfwf9k0lWMlKoK6IAzDu1s7DTNfU00i19vcKf4UrQN5JB5M+8/JnhZsXAHDTJYWaJJAJsQbHqKRcZ5E2WQhQZQooMRXnGxJJNDuLrZxfFUQlZCitWhZqcmINaeBPAxPhQpQDPmLAggs12HOgLmHmKWJdFyw6FEEFyXHUF49TjgreKUAX+L7rHO2L40CTQopUMjoys6fiKWrXXVusemXnIcKSlg2VLPS3gHhpLxxoQgAAXowb1asTjGKdJ3SCd4mlACaMKl6aQLG8a+iifg5mUAZicpehHxBgSAPlrAcmVNQQVF1AMHAUDYEny9odI2hNUAe7rqATqNBqB9iM/mc0JU8tIawzGuosH8xAtB8QDIC95EsF23g5AtoTYVbTjCvEbKnBedQOUJsm76tR+AtFlRtGaQNxLHgrmXtBiMUWLpQ/DOSfu8MpG8KfZRMR3xUVZFoYMQ1OAAADvS5gwbOWtCUh0ukEZQSQxv1P1i1ox1S4SCaAZr/AEiU4vdzbvm5PnasDkDwIqq+y81RzHMCbskX19Y8izd/NNUhxoyj9IyDzD4InuUJFSrW1OYr0+kRFLvkB1c8GtTjEffAsoEsHoQxBBHDzHWBEYhaVKUku9aOBXpqRryhQos/Y+W0xVqJPuOXKDO2EvNKAa6qF7UN6WivbE7QS5EwJmA/1AA6asXLOwqLb3MRYu1GzTOk7tSCFAVtrTpxjqxP8KFa2Luzack4kqScybDi/PT6xXe2chtopVUCYgVHGqfkI2wm01SQZiMqmqMyWo4DAkio+fSBe121UTcHJxrFK+9ICCQSAknMCRzSNdY2D8lxNPSsIVIIB3nN215asH4xoUA5m3VORZw9a39TFYx3bCQwOcuQ+6A7mtfaI9l9uJRcKBQ4fNevOho/vEPFP4Dmi2z5KQg6MS5NDQuCGu7V5ER4iegmiTew9/esU9XbcLmJSJSpg/NkTUs4onh1b0iCb2pAKs0icmzBmpw9adY3in8G5IvspaHKgkghmNwH/SB580Zt1AKiWbizvrUCpigTu1GIRVMhYlFviSp6XJNnYa9YK/4yXMQO4kTDMLVy5ho9RbSD4Zm8i6OgTJhTeWlnHHRq1HICI52JIc5A6tHB/b3jnuO7UbREtjJIOVs4SVKDF3YO0Kdl7cx5UQnOvjmlkgPqaOLv0hlgk1doDyfo62laUsSco4N05Hj6wv2lteUhxMWlwXAK2PK5o/DlFSnSMesDvcSzO3dJJdy9SAOca4PspJST3iu8Wauo08QDxu7wnGK7f/BnKT6Qertfhmy56V0URxvEiu2OFzZSTT8zEvqMvjAmG7PYfWWhxehYtwfj43hgdk4dKaJQH6D14MfWM3j+MCUjWV2llKLpSpTAFghWZ+Nma/rEWC7RjDY9eKRImYh5eRLIUO7JIKnBFXDeZg/DpGUJy5AmjN9D0sY9VKQnKAWvUcXu1/GMsnHpB4kc3tQvErUubKmBNgkpVY8KM/3WLLsXtdLlypcmVhlyywG+lgKcqeAivFJFLvbQ04X+keGUp/jUGLG3CnJwX9OUL5HbKWvaHO2sfvLmKAWuhoDVhQZRXhWKZtntoqUSn+EABDgqUa15fdoeTJQbdUoEipKX9OEBTtkSpkspWyk/3KfdIqcuiaaGNCaTuWxcm+tAWyPxDklARPk5aVKapPLLdrQdL7fYUkDItATXNlJd6WDsG0iGZ2dwoSVGUhstk3IsluBpct1jfYuzZUsPLlGWFHezFZdqgEquOLaxWUsb6TJ1IcYTbBP9ZpiUl1FJSqgFQEi9RoYLmY0mpKLkA8A7s3FmELChIUGCknnlAD8gKARDKmqKlKAWA7AHKBQVVxb9Yg0inJjZe0gh2BKbsAd0Fq8hcvo8R/zM1yn4akvozty6coFGNSWIL6MS4d2/LQudI9xSF5kqSvLmNgkEHrXN+wjUaxorFJQAogUO66XYGo6m/vA5n5yliCWqo60cMzQrQvKXIBSo3AFKlnB1qawThSDQEubDKj2FvGMax3KmqbTX8yRrwjIRHGEUKE+Q+seRqDyYTLzuQxUUFlAUG8d0nV6e8CoSrMxJO8xSCGof2hx3q0ksHoHcVDWJY8C0CT0KKjMzJAvweofxtAsUGk4HJNlzCNxCgWubvunS12iwYvtLPUXLIQQyQG83Jcm8J5czKvK16fDQMaGutSPGNsUTQFAIBAUHYhrZRyd/CCpPpMZNfBLtNE9S9yerKrQpDuARRTWo9h7GMxmxVzZWHw65h7uSCBLSGzPUlRuSSKkcYnxWNSlRIZgKl3ofQN9vBuFx/eEEMkihVV8tiH4jgYZTkhXTK1I7ESUjfzrJehcMP/beHEvYiGCTKTxSGALhquRpbxg+VPBJG8Wclmt41qfvWJJ6pjbuU/2vYcxqND5QJTlLtmikgTC4IpJUqUlCy9GDkCjk2f75xpiCXAUDS27XlfR/vSDkEgJMxbEFR52c1rprG+WWQzOp8p0ZtSbtAsYRT5YSaqJUWrvMeFB9tDCUBlYqDOxYng9vUxPMwiLj4eNSSfG4b70jeUM10MkEu5IoK1py94FsGgJSlFSggMaNe3HjW5jZINlOGN9SBccj+sHiYlJoAT8RdzR+OvCIxiZdsoANavV+lv2jGtCtC97Inoaeb8+ftEyED4gkA3JPGmh9IK+EHk5Aaj314BnHvECU5i2Z3clm0oQGPVrNANYOVoAzFVy2Yg141sf3jScTQAk5uYIA0bXnSCslkhAYCrGoPRqA8OrxkvCJKcxDkgAOTyJrpT7pGowqViVBwBvANdn5gEs/KIjjphCQtBAegDP15BqnRzD44QOrKHBbeLEdTR/sR6pYokgAVHGoDHTjBswGJiiUi96OXs7FwBQ87RsJalFO8W1IALksLEsWPHjygv8AlswElKN2pzUrzZvnoOETHDzAQ4DDS46U4XgWEWTETEukEdVXDGtiachA0qZMSohaXBJbe+IDgk0Dgnzh4rCLy5gCzMwvXUm9z4RrLwhJYptZ7+n3WDYBLLqkqmSnKrhIJ4EODwOkT4NaVLCRRSqMzUNBu2B8LQ3QjLulPUMSz25ueMTSpGVYNQr/AEtdJt16xrCVmX3mYHLQWIPxNdgdH1B0FTEndrUl8xQljwJHBybV41YGLDI7rN3ZScpLJL0OWjg6MaRkxMoA5SAC+ajF3y3bl4xrDxFKWy5QkEmxfSz1N3AibDoIVVGlDWlSW4aw0lIQKEJzA8gDqPf0iT+NSkEUYlmASK8TQ6VrW0FMFIRTsGszc6fgDlRbeNhRr2PnBkrBnL8Cn1qw8vAeAhlLLfmSkOcwy3L2HvSI52PIADgBbs4GY8XIeM2akJ5swgt3YpxIe0ZFikzENUAnUu2sZAsNIXYaYe4WXLurX/IRPiQ8tD1p/wCUZGQZdAXQNLSO7JarmuvxJF4iQXSDrx1+Em/WMjIVdigqMOglDpSf6uoB/IuNFJCUqyhnKXajvd4yMhn0BDuT/wApJ5iBncrBqP8A7xkZACyCdQJalh4cILk3RzV/5RkZAXYrMk3Hj7D6mBpij/t+RjyMgsBHhFEpDn7aJsQNwHiK+/vHsZBQ/ogw8pLIoNdB/aYPwyBmUWFCAPIR7GRkEmxiQFW1PtC/aQ3iP8flGRkZgZ7PLEAUp8oh2cN9HNYfn8UZGQk+grsdzZh7uZU0tXkqBUn+usaBCWHCukZGQWViRYRZK6k/k91RJgqynNS1z1j2MhY9mkGYkb6TrlH/AGwJiBvrOoSljGRkF9iMX7EFG0yKPi5r1hhjad2Rfe9oyMhl0ZHm0kjfppC+eP6krm//AMTGRkKwMd7MDoD9fl7QKpIrTT/tMZGQRn0SSpYKQSAaDTlGRkZAC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3082" name="Picture 10" descr="Red holštý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4655840" cy="34918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2014-02-09]. Dostupné z: </a:t>
            </a:r>
            <a:r>
              <a:rPr lang="it-IT" sz="1200" dirty="0" smtClean="0">
                <a:hlinkClick r:id="rId2"/>
              </a:rPr>
              <a:t>http://cs.wikipedia.org/wiki/%C4%8Cesk%C3%BD_strakat%C3%BD_skot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2014-02-09]. Dostupné z: </a:t>
            </a:r>
            <a:r>
              <a:rPr lang="it-IT" sz="1200" dirty="0" smtClean="0">
                <a:hlinkClick r:id="rId3"/>
              </a:rPr>
              <a:t>http://www.dobrosev.cz/zivocisna-vyroba.php?sekce=provereni-byci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2014-02-09]. Dostupné z: </a:t>
            </a:r>
            <a:r>
              <a:rPr lang="it-IT" sz="1200" dirty="0" smtClean="0">
                <a:hlinkClick r:id="rId4"/>
              </a:rPr>
              <a:t>http://www.hospodarska-zvirata.cz/inzeraty/vypis-inzeratu-3.htm?kat=14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2014-02-09]. Dostupné z: </a:t>
            </a:r>
            <a:r>
              <a:rPr lang="it-IT" sz="1200" dirty="0" smtClean="0">
                <a:hlinkClick r:id="rId5"/>
              </a:rPr>
              <a:t>http://www.eamos.cz/amos/koz/modules/low/kurz_text.php?startpos=17&amp;id_kap=8&amp;kod_kurzu=koz_118</a:t>
            </a:r>
            <a:endParaRPr lang="cs-CZ" sz="120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Kontrola dědičnosti v chovu skotu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>
                          <a:latin typeface="+mj-lt"/>
                        </a:rPr>
                        <a:t>DUM obsahuje [stručný zápis učiva, obrázky]. </a:t>
                      </a:r>
                      <a:r>
                        <a:rPr lang="cs-CZ" sz="1400" b="0" smtClean="0">
                          <a:latin typeface="+mj-lt"/>
                        </a:rPr>
                        <a:t>Lze využít k [probírání nového učiva].</a:t>
                      </a:r>
                      <a:endParaRPr lang="cs-CZ" sz="1400" b="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52_1_S1_0906_D20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Význam:</a:t>
            </a:r>
          </a:p>
          <a:p>
            <a:pPr lvl="1"/>
            <a:r>
              <a:rPr lang="cs-CZ" sz="2200" dirty="0" smtClean="0"/>
              <a:t>Zjišťuje, jak sledovaný jedinec přenáší vlastnosti na své potomstvo</a:t>
            </a:r>
          </a:p>
          <a:p>
            <a:pPr lvl="1"/>
            <a:r>
              <a:rPr lang="cs-CZ" sz="2200" dirty="0" smtClean="0"/>
              <a:t>Výsledky kontroly dědičnosti slouží jako podklad pro selekci plemenných býků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  <p:pic>
        <p:nvPicPr>
          <p:cNvPr id="15362" name="Picture 2" descr="http://upload.wikimedia.org/wikipedia/commons/0/08/Cesky_strakaty_by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5178638" cy="331432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Základní pojmy:</a:t>
            </a:r>
          </a:p>
          <a:p>
            <a:pPr lvl="1"/>
            <a:r>
              <a:rPr lang="cs-CZ" sz="2200" dirty="0" smtClean="0"/>
              <a:t>Testovací stádo – </a:t>
            </a:r>
            <a:r>
              <a:rPr lang="cs-CZ" sz="2200" dirty="0" err="1" smtClean="0"/>
              <a:t>stádo</a:t>
            </a:r>
            <a:r>
              <a:rPr lang="cs-CZ" sz="2200" dirty="0" smtClean="0"/>
              <a:t>, ve kterém se připařují prověřovaní býci</a:t>
            </a:r>
          </a:p>
          <a:p>
            <a:pPr lvl="1"/>
            <a:r>
              <a:rPr lang="cs-CZ" sz="2200" dirty="0" smtClean="0"/>
              <a:t>Zlepšovatel – býk, který zlepšil užitkovost svých dcer oproti populaci (vrstevnicím)</a:t>
            </a:r>
          </a:p>
          <a:p>
            <a:pPr lvl="1"/>
            <a:r>
              <a:rPr lang="cs-CZ" sz="2200" dirty="0" smtClean="0"/>
              <a:t>Zhoršovatel – býk, který zhoršil užitkovost</a:t>
            </a:r>
          </a:p>
          <a:p>
            <a:pPr lvl="1"/>
            <a:r>
              <a:rPr lang="cs-CZ" sz="2200" dirty="0" smtClean="0"/>
              <a:t>Indiferent – býk, který nezlepšil ani nezhoršil užitkovost</a:t>
            </a:r>
          </a:p>
          <a:p>
            <a:pPr lvl="1"/>
            <a:r>
              <a:rPr lang="cs-CZ" sz="2200" dirty="0" smtClean="0"/>
              <a:t>Vrstevnice – dcery po jiných býcích ve stádě</a:t>
            </a:r>
          </a:p>
          <a:p>
            <a:pPr lvl="1"/>
            <a:r>
              <a:rPr lang="cs-CZ" sz="2200" dirty="0" smtClean="0"/>
              <a:t>Efektivní dcery (W) – výraz pro zjištění spolehlivosti plemeníka</a:t>
            </a:r>
          </a:p>
        </p:txBody>
      </p:sp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971600" y="4365104"/>
          <a:ext cx="2108200" cy="1079500"/>
        </p:xfrm>
        <a:graphic>
          <a:graphicData uri="http://schemas.openxmlformats.org/presentationml/2006/ole">
            <p:oleObj spid="_x0000_s13313" name="Rovnice" r:id="rId3" imgW="761669" imgH="393529" progId="Equation.3">
              <p:embed/>
            </p:oleObj>
          </a:graphicData>
        </a:graphic>
      </p:graphicFrame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707904" y="4509120"/>
            <a:ext cx="3096344" cy="122413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s-CZ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</a:t>
            </a:r>
            <a:r>
              <a:rPr kumimoji="0" lang="cs-CZ" sz="2000" b="1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</a:t>
            </a:r>
            <a:r>
              <a:rPr kumimoji="0" lang="cs-CZ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= počet dcer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s-CZ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</a:t>
            </a:r>
            <a:r>
              <a:rPr kumimoji="0" lang="cs-CZ" sz="2000" b="1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r>
              <a:rPr kumimoji="0" lang="cs-CZ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= počet vrstevnic</a:t>
            </a:r>
            <a:endParaRPr kumimoji="0" lang="cs-CZ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33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KD mléčné užitkovosti (KDM)</a:t>
            </a:r>
          </a:p>
          <a:p>
            <a:pPr lvl="1"/>
            <a:r>
              <a:rPr lang="cs-CZ" sz="2200" dirty="0" smtClean="0"/>
              <a:t>Srovnává se užitkovost </a:t>
            </a:r>
            <a:r>
              <a:rPr lang="cs-CZ" sz="2200" dirty="0" err="1" smtClean="0"/>
              <a:t>prvotelek</a:t>
            </a:r>
            <a:r>
              <a:rPr lang="cs-CZ" sz="2200" dirty="0" smtClean="0"/>
              <a:t> (dcer prověřovaného býka) s mléčnou užitkovostí vrstevnic ve stejných stádech a obdobích</a:t>
            </a:r>
          </a:p>
          <a:p>
            <a:pPr>
              <a:buNone/>
            </a:pPr>
            <a:r>
              <a:rPr lang="cs-CZ" sz="2400" b="1" dirty="0" smtClean="0"/>
              <a:t>Postup:</a:t>
            </a:r>
          </a:p>
          <a:p>
            <a:pPr lvl="1"/>
            <a:r>
              <a:rPr lang="cs-CZ" sz="2200" dirty="0" smtClean="0"/>
              <a:t>Testovací připařování mladých býků ve třech stádech, po každém býkovi musí 50 dcer ukončit laktaci</a:t>
            </a:r>
          </a:p>
          <a:p>
            <a:pPr lvl="1"/>
            <a:r>
              <a:rPr lang="cs-CZ" sz="2200" dirty="0" smtClean="0"/>
              <a:t>Sledování údajů se provádí kontrolou užitkovosti</a:t>
            </a:r>
          </a:p>
          <a:p>
            <a:endParaRPr lang="cs-CZ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5720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		</a:t>
            </a: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http://www.dobrosev.cz/foto/byci/eukalypt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17392"/>
            <a:ext cx="4307632" cy="28753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Sleduje se:</a:t>
            </a:r>
          </a:p>
          <a:p>
            <a:pPr lvl="1"/>
            <a:r>
              <a:rPr lang="cs-CZ" sz="2200" dirty="0" smtClean="0"/>
              <a:t>Počet dcer</a:t>
            </a:r>
          </a:p>
          <a:p>
            <a:pPr lvl="1"/>
            <a:r>
              <a:rPr lang="cs-CZ" sz="2200" dirty="0" smtClean="0"/>
              <a:t>Dojivost</a:t>
            </a:r>
          </a:p>
          <a:p>
            <a:pPr lvl="1"/>
            <a:r>
              <a:rPr lang="cs-CZ" sz="2200" dirty="0" smtClean="0"/>
              <a:t>Produkce mléčných složek v kg</a:t>
            </a:r>
          </a:p>
          <a:p>
            <a:pPr lvl="1"/>
            <a:r>
              <a:rPr lang="cs-CZ" sz="2200" dirty="0" smtClean="0"/>
              <a:t>% obsah složek</a:t>
            </a:r>
          </a:p>
          <a:p>
            <a:pPr lvl="1"/>
            <a:r>
              <a:rPr lang="cs-CZ" sz="2200" dirty="0" smtClean="0"/>
              <a:t>Věk při prvním otelení</a:t>
            </a:r>
          </a:p>
          <a:p>
            <a:pPr lvl="1"/>
            <a:r>
              <a:rPr lang="cs-CZ" sz="2200" dirty="0" smtClean="0"/>
              <a:t>Servis perioda</a:t>
            </a:r>
          </a:p>
          <a:p>
            <a:pPr lvl="1"/>
            <a:r>
              <a:rPr lang="cs-CZ" sz="2200" dirty="0" smtClean="0"/>
              <a:t>Počet laktačních dnů</a:t>
            </a:r>
          </a:p>
          <a:p>
            <a:pPr lvl="1"/>
            <a:r>
              <a:rPr lang="cs-CZ" sz="2200" dirty="0" smtClean="0"/>
              <a:t>Index perzistence laktační křivky</a:t>
            </a:r>
          </a:p>
          <a:p>
            <a:pPr lvl="1">
              <a:buNone/>
            </a:pPr>
            <a:endParaRPr lang="cs-CZ" sz="2200" dirty="0" smtClean="0"/>
          </a:p>
          <a:p>
            <a:pPr lvl="1">
              <a:buNone/>
            </a:pPr>
            <a:r>
              <a:rPr lang="cs-CZ" sz="2200" dirty="0" smtClean="0"/>
              <a:t>Ze zjištěných hodnot dcer a vrstevnic se vypočítávají ukazatelé plemenné hodnoty býka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395536" y="332656"/>
            <a:ext cx="792088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Metoda BLUP (nejlepší lineární nestranná předpověď)</a:t>
            </a:r>
          </a:p>
          <a:p>
            <a:pPr lvl="1"/>
            <a:r>
              <a:rPr lang="cs-CZ" sz="2200" dirty="0" smtClean="0"/>
              <a:t>Spočívá v řešení Velké soustavy rovnic, které berou v úvahu všechny faktory ovlivňující užitkovost </a:t>
            </a:r>
          </a:p>
          <a:p>
            <a:pPr lvl="1"/>
            <a:r>
              <a:rPr lang="cs-CZ" sz="2200" dirty="0" smtClean="0"/>
              <a:t>Vypočítává se plemenná hodnota býka (PH) a relativní hodnota býka (RPH)</a:t>
            </a:r>
          </a:p>
          <a:p>
            <a:pPr lvl="1"/>
            <a:endParaRPr lang="cs-CZ" sz="2200" dirty="0" smtClean="0"/>
          </a:p>
          <a:p>
            <a:pPr lvl="1"/>
            <a:r>
              <a:rPr lang="cs-CZ" sz="2200" dirty="0" smtClean="0"/>
              <a:t>Plemenná hodnota – je vyčíslený absolutní rozdíl mezi užitkovostí dcer býka a průměrem skupiny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Relativní plemenná hodnota – vypočítáme:</a:t>
            </a:r>
            <a:endParaRPr lang="cs-CZ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971600" y="4725144"/>
          <a:ext cx="3113090" cy="936104"/>
        </p:xfrm>
        <a:graphic>
          <a:graphicData uri="http://schemas.openxmlformats.org/presentationml/2006/ole">
            <p:oleObj spid="_x0000_s10241" name="Rovnice" r:id="rId3" imgW="1358310" imgH="406224" progId="Equation.3">
              <p:embed/>
            </p:oleObj>
          </a:graphicData>
        </a:graphic>
      </p:graphicFrame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5292080" y="4581128"/>
          <a:ext cx="288032" cy="416049"/>
        </p:xfrm>
        <a:graphic>
          <a:graphicData uri="http://schemas.openxmlformats.org/presentationml/2006/ole">
            <p:oleObj spid="_x0000_s10243" name="Rovnice" r:id="rId4" imgW="152268" imgH="203024" progId="Equation.3">
              <p:embed/>
            </p:oleObj>
          </a:graphicData>
        </a:graphic>
      </p:graphicFrame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148064" y="4624100"/>
            <a:ext cx="295232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– průměr populace</a:t>
            </a:r>
            <a:endParaRPr lang="cs-CZ" sz="19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PH – plemenná hodnota</a:t>
            </a:r>
            <a:endParaRPr kumimoji="0" lang="cs-CZ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02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2"/>
            </a:pPr>
            <a:r>
              <a:rPr lang="cs-CZ" sz="2400" b="1" dirty="0" smtClean="0"/>
              <a:t>KD dojitelnosti (KDD):</a:t>
            </a:r>
          </a:p>
          <a:p>
            <a:pPr lvl="1"/>
            <a:r>
              <a:rPr lang="cs-CZ" sz="2200" dirty="0" smtClean="0"/>
              <a:t>Testovací býci se hodnotí dle zkoušek dojitelnosti nejméně u 30 dcer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rabicPeriod" startAt="3"/>
            </a:pPr>
            <a:r>
              <a:rPr lang="cs-CZ" sz="2400" b="1" dirty="0" smtClean="0"/>
              <a:t>KD masné užitkovosti (KDV):</a:t>
            </a:r>
          </a:p>
          <a:p>
            <a:pPr>
              <a:buNone/>
            </a:pPr>
            <a:r>
              <a:rPr lang="cs-CZ" sz="2400" b="1" dirty="0" smtClean="0"/>
              <a:t>	Provádí se:</a:t>
            </a:r>
          </a:p>
          <a:p>
            <a:pPr lvl="1"/>
            <a:r>
              <a:rPr lang="cs-CZ" sz="2200" dirty="0" smtClean="0"/>
              <a:t>Staniční metodou – prověří min. 10 synů</a:t>
            </a:r>
          </a:p>
          <a:p>
            <a:pPr lvl="1"/>
            <a:r>
              <a:rPr lang="cs-CZ" sz="2200" dirty="0" smtClean="0"/>
              <a:t>Metoda uznané výkrmové stáje – prověří min. 12 synů</a:t>
            </a:r>
          </a:p>
          <a:p>
            <a:endParaRPr lang="cs-CZ" dirty="0"/>
          </a:p>
        </p:txBody>
      </p:sp>
      <p:pic>
        <p:nvPicPr>
          <p:cNvPr id="9218" name="Picture 2" descr="http://www.eamos.cz/amos/koz/img_upload/koz_118/skot/cestr_b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221088"/>
            <a:ext cx="3517429" cy="221668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Sleduje se:</a:t>
            </a:r>
          </a:p>
          <a:p>
            <a:pPr lvl="1"/>
            <a:r>
              <a:rPr lang="cs-CZ" sz="2200" dirty="0" smtClean="0"/>
              <a:t>Počet synů</a:t>
            </a:r>
          </a:p>
          <a:p>
            <a:pPr lvl="1"/>
            <a:r>
              <a:rPr lang="cs-CZ" sz="2200" dirty="0" smtClean="0"/>
              <a:t>Porážková hmotnost</a:t>
            </a:r>
          </a:p>
          <a:p>
            <a:pPr lvl="1"/>
            <a:r>
              <a:rPr lang="cs-CZ" sz="2200" dirty="0" smtClean="0"/>
              <a:t>Jatečná hmotnost</a:t>
            </a:r>
          </a:p>
          <a:p>
            <a:pPr lvl="1"/>
            <a:r>
              <a:rPr lang="cs-CZ" sz="2200" dirty="0" smtClean="0"/>
              <a:t>Krmné dny</a:t>
            </a:r>
          </a:p>
          <a:p>
            <a:pPr lvl="1"/>
            <a:r>
              <a:rPr lang="cs-CZ" sz="2200" dirty="0" smtClean="0"/>
              <a:t>Průměrný přírůstek </a:t>
            </a:r>
          </a:p>
          <a:p>
            <a:pPr lvl="1"/>
            <a:r>
              <a:rPr lang="cs-CZ" sz="2200" dirty="0" smtClean="0"/>
              <a:t>Průměrný </a:t>
            </a:r>
            <a:r>
              <a:rPr lang="cs-CZ" dirty="0" smtClean="0"/>
              <a:t>netto přírůstek (čistý)</a:t>
            </a:r>
          </a:p>
          <a:p>
            <a:pPr lvl="1">
              <a:buNone/>
            </a:pPr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>
              <a:buNone/>
            </a:pPr>
            <a:r>
              <a:rPr lang="cs-CZ" dirty="0" smtClean="0"/>
              <a:t>Vypočítá se relativní plemenná hodnota pro netto přírůstek.</a:t>
            </a:r>
          </a:p>
          <a:p>
            <a:pPr lvl="1"/>
            <a:endParaRPr lang="cs-CZ" dirty="0"/>
          </a:p>
        </p:txBody>
      </p:sp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275856" y="3933056"/>
            <a:ext cx="2160240" cy="792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s-CZ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Jatečná hmotnost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s-CZ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Krmné dny</a:t>
            </a:r>
            <a:endParaRPr kumimoji="0" lang="cs-CZ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771800" y="4077072"/>
          <a:ext cx="360040" cy="432048"/>
        </p:xfrm>
        <a:graphic>
          <a:graphicData uri="http://schemas.openxmlformats.org/presentationml/2006/ole">
            <p:oleObj spid="_x0000_s8194" name="Rovnice" r:id="rId3" imgW="152268" imgH="203024" progId="Equation.3">
              <p:embed/>
            </p:oleObj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3059832" y="41397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=</a:t>
            </a:r>
            <a:endParaRPr lang="cs-CZ" dirty="0"/>
          </a:p>
        </p:txBody>
      </p:sp>
      <p:cxnSp>
        <p:nvCxnSpPr>
          <p:cNvPr id="9" name="Přímá spojovací čára 8"/>
          <p:cNvCxnSpPr/>
          <p:nvPr/>
        </p:nvCxnSpPr>
        <p:spPr>
          <a:xfrm>
            <a:off x="3419872" y="4293096"/>
            <a:ext cx="187220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8193" grpId="0" animBg="1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66</TotalTime>
  <Words>570</Words>
  <Application>Microsoft Office PowerPoint</Application>
  <PresentationFormat>Předvádění na obrazovce (4:3)</PresentationFormat>
  <Paragraphs>137</Paragraphs>
  <Slides>15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sablona_prezentace_dum_nj</vt:lpstr>
      <vt:lpstr>Rovnice</vt:lpstr>
      <vt:lpstr>Kontrola dědičnosti v chovu skotu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</dc:title>
  <dc:creator>Administrator</dc:creator>
  <cp:lastModifiedBy>verys</cp:lastModifiedBy>
  <cp:revision>55</cp:revision>
  <dcterms:created xsi:type="dcterms:W3CDTF">2014-02-09T16:18:04Z</dcterms:created>
  <dcterms:modified xsi:type="dcterms:W3CDTF">2014-09-18T07:43:44Z</dcterms:modified>
</cp:coreProperties>
</file>