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14"/>
  </p:notesMasterIdLst>
  <p:sldIdLst>
    <p:sldId id="256" r:id="rId2"/>
    <p:sldId id="257" r:id="rId3"/>
    <p:sldId id="258" r:id="rId4"/>
    <p:sldId id="261" r:id="rId5"/>
    <p:sldId id="267" r:id="rId6"/>
    <p:sldId id="262" r:id="rId7"/>
    <p:sldId id="268" r:id="rId8"/>
    <p:sldId id="264" r:id="rId9"/>
    <p:sldId id="269" r:id="rId10"/>
    <p:sldId id="265" r:id="rId11"/>
    <p:sldId id="266" r:id="rId12"/>
    <p:sldId id="260" r:id="rId1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zoom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armacasny.cz/viewpage.php?page_id=4" TargetMode="External"/><Relationship Id="rId3" Type="http://schemas.openxmlformats.org/officeDocument/2006/relationships/hyperlink" Target="http://www.schaumann.cz/vyrobky/skot/byci/" TargetMode="External"/><Relationship Id="rId7" Type="http://schemas.openxmlformats.org/officeDocument/2006/relationships/hyperlink" Target="http://www.lesybecov.cz/zem.htm" TargetMode="External"/><Relationship Id="rId2" Type="http://schemas.openxmlformats.org/officeDocument/2006/relationships/hyperlink" Target="http://www.zootechnika.cz/clanky/chov-skotu/odchov-telat/mlecna-vyziva-telat/mlecna-vyziva-obecn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grospol-luzna.cz/zemedelstvi" TargetMode="External"/><Relationship Id="rId5" Type="http://schemas.openxmlformats.org/officeDocument/2006/relationships/hyperlink" Target="http://bmprofit.cz/francie3.php" TargetMode="External"/><Relationship Id="rId4" Type="http://schemas.openxmlformats.org/officeDocument/2006/relationships/hyperlink" Target="http://www.farmtec.cz/reference-skot/staj-pro-vykrm-skotu-brezi-i21.html" TargetMode="External"/><Relationship Id="rId9" Type="http://schemas.openxmlformats.org/officeDocument/2006/relationships/hyperlink" Target="http://www.agrorosteni.cz/zivocisna-vyroba-agrodruzstvo-rosteni.ph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dirty="0" smtClean="0"/>
              <a:t>Technika výkrmu skotu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Leden, 2014</a:t>
            </a:r>
            <a:endParaRPr lang="cs-CZ" sz="18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marL="571500" lvl="0" indent="-457200">
              <a:buFont typeface="+mj-lt"/>
              <a:buAutoNum type="alphaUcPeriod" startAt="4"/>
            </a:pPr>
            <a:r>
              <a:rPr lang="cs-CZ" sz="2400" b="1" dirty="0" smtClean="0"/>
              <a:t>Pastevní výkrm:</a:t>
            </a:r>
            <a:endParaRPr lang="cs-CZ" sz="2400" dirty="0" smtClean="0"/>
          </a:p>
          <a:p>
            <a:pPr lvl="1"/>
            <a:r>
              <a:rPr lang="cs-CZ" sz="2200" dirty="0" smtClean="0"/>
              <a:t>Použití býčků, kteří dosáhli na začátku pastevního období 180 – 250 kg</a:t>
            </a:r>
          </a:p>
          <a:p>
            <a:pPr lvl="1"/>
            <a:r>
              <a:rPr lang="cs-CZ" sz="2200" dirty="0" smtClean="0"/>
              <a:t>Jdou na pastvu, po celé pastevní období jsou přikrmováni glycidovou siláží, </a:t>
            </a:r>
            <a:r>
              <a:rPr lang="cs-CZ" sz="2200" dirty="0" err="1" smtClean="0"/>
              <a:t>senáží</a:t>
            </a:r>
            <a:r>
              <a:rPr lang="cs-CZ" sz="2200" dirty="0" smtClean="0"/>
              <a:t>, senem, jádrem</a:t>
            </a:r>
          </a:p>
          <a:p>
            <a:pPr lvl="1"/>
            <a:r>
              <a:rPr lang="cs-CZ" sz="2200" dirty="0" smtClean="0"/>
              <a:t>Na konci pastevního období se umístí do stáje a dokrmí se do porážkové hmotnosti</a:t>
            </a:r>
          </a:p>
          <a:p>
            <a:endParaRPr lang="cs-CZ" dirty="0" smtClean="0"/>
          </a:p>
          <a:p>
            <a:pPr marL="571500" lvl="0" indent="-457200">
              <a:buFont typeface="+mj-lt"/>
              <a:buAutoNum type="alphaUcPeriod" startAt="5"/>
            </a:pPr>
            <a:r>
              <a:rPr lang="cs-CZ" sz="2400" b="1" dirty="0" smtClean="0"/>
              <a:t>Výkrm volků:</a:t>
            </a:r>
            <a:endParaRPr lang="cs-CZ" sz="2400" dirty="0" smtClean="0"/>
          </a:p>
          <a:p>
            <a:pPr lvl="1"/>
            <a:r>
              <a:rPr lang="cs-CZ" sz="2200" dirty="0" smtClean="0"/>
              <a:t>V ČR není uplatňován, ani v Evropě</a:t>
            </a:r>
          </a:p>
          <a:p>
            <a:pPr lvl="1"/>
            <a:r>
              <a:rPr lang="cs-CZ" sz="2200" dirty="0" smtClean="0"/>
              <a:t>Maso je jemné, křehké, šťavnaté, prorostlé tukem s charakteristickou vůní</a:t>
            </a:r>
          </a:p>
          <a:p>
            <a:endParaRPr lang="cs-CZ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marL="571500" lvl="0" indent="-457200">
              <a:buFont typeface="+mj-lt"/>
              <a:buAutoNum type="alphaUcPeriod" startAt="6"/>
            </a:pPr>
            <a:r>
              <a:rPr lang="cs-CZ" sz="2400" b="1" dirty="0" smtClean="0"/>
              <a:t>Výkrm jalovic:</a:t>
            </a:r>
            <a:endParaRPr lang="cs-CZ" sz="2400" dirty="0" smtClean="0"/>
          </a:p>
          <a:p>
            <a:pPr lvl="1"/>
            <a:r>
              <a:rPr lang="cs-CZ" sz="2200" dirty="0" smtClean="0"/>
              <a:t>Snahou je jalovice spíše zapouštět</a:t>
            </a:r>
          </a:p>
          <a:p>
            <a:pPr lvl="1"/>
            <a:r>
              <a:rPr lang="cs-CZ" sz="2200" dirty="0" smtClean="0"/>
              <a:t>Vykrmovat pouze </a:t>
            </a:r>
            <a:r>
              <a:rPr lang="cs-CZ" sz="2200" dirty="0" err="1" smtClean="0"/>
              <a:t>nezabřezlé</a:t>
            </a:r>
            <a:r>
              <a:rPr lang="cs-CZ" sz="2200" dirty="0" smtClean="0"/>
              <a:t>, vyřazené z plemenitby nebo kříženky s masnými plemeny</a:t>
            </a:r>
          </a:p>
          <a:p>
            <a:pPr lvl="1"/>
            <a:r>
              <a:rPr lang="cs-CZ" sz="2200" dirty="0" smtClean="0"/>
              <a:t>Jalovice jsou méně vhodné pro intenzivní výkrm – mají nízkou intenzitu růstu, více se ukládá tuk</a:t>
            </a:r>
          </a:p>
          <a:p>
            <a:pPr lvl="1"/>
            <a:r>
              <a:rPr lang="cs-CZ" sz="2200" dirty="0" smtClean="0"/>
              <a:t>Jatečná zralost je v hmotnosti 305 – 450 kg</a:t>
            </a:r>
          </a:p>
          <a:p>
            <a:endParaRPr lang="cs-CZ" dirty="0"/>
          </a:p>
        </p:txBody>
      </p:sp>
      <p:pic>
        <p:nvPicPr>
          <p:cNvPr id="6146" name="Picture 2" descr="http://www.agrorosteni.cz/zivocisna/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284984"/>
            <a:ext cx="4811688" cy="322383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2014-01-04]. Dostupné z: </a:t>
            </a:r>
            <a:r>
              <a:rPr lang="it-IT" sz="1200" dirty="0" smtClean="0">
                <a:hlinkClick r:id="rId2"/>
              </a:rPr>
              <a:t>http://www.zootechnika.cz/clanky/chov-skotu/odchov-telat/mlecna-vyziva-telat/mlecna-vyziva-obecne.html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2014-01-04]. Dostupné z: </a:t>
            </a:r>
            <a:r>
              <a:rPr lang="it-IT" sz="1200" dirty="0" smtClean="0">
                <a:hlinkClick r:id="rId3"/>
              </a:rPr>
              <a:t>http://www.schaumann.cz/vyrobky/skot/byci/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2014-01-04]. Dostupné z: </a:t>
            </a:r>
            <a:r>
              <a:rPr lang="it-IT" sz="1200" dirty="0" smtClean="0">
                <a:hlinkClick r:id="rId4"/>
              </a:rPr>
              <a:t>http://www.farmtec.cz/reference-skot/staj-pro-vykrm-skotu-brezi-i21.html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2014-01-04]. Dostupné z: </a:t>
            </a:r>
            <a:r>
              <a:rPr lang="it-IT" sz="1200" dirty="0" smtClean="0">
                <a:hlinkClick r:id="rId5"/>
              </a:rPr>
              <a:t>http://bmprofit.cz/francie3.php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2014-01-04]. Dostupné z: </a:t>
            </a:r>
            <a:r>
              <a:rPr lang="it-IT" sz="1200" dirty="0" smtClean="0">
                <a:hlinkClick r:id="rId6"/>
              </a:rPr>
              <a:t>http://www.agrospol-luzna.cz/zemedelstvi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2014-01-04]. Dostupné z: </a:t>
            </a:r>
            <a:r>
              <a:rPr lang="it-IT" sz="1200" dirty="0" smtClean="0">
                <a:hlinkClick r:id="rId7"/>
              </a:rPr>
              <a:t>http://www.lesybecov.cz/zem.htm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2014-01-04]. Dostupné z: </a:t>
            </a:r>
            <a:r>
              <a:rPr lang="it-IT" sz="1200" dirty="0" smtClean="0">
                <a:hlinkClick r:id="rId8"/>
              </a:rPr>
              <a:t>http://www.farmacasny.cz/viewpage.php?page_id=4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2014-01-04]. Dostupné z: </a:t>
            </a:r>
            <a:r>
              <a:rPr lang="it-IT" sz="1200" dirty="0" smtClean="0">
                <a:hlinkClick r:id="rId9"/>
              </a:rPr>
              <a:t>http://www.agrorosteni.cz/zivocisna-vyroba-agrodruzstvo-rosteni.php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[Technika výkrmu skotu]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 </a:t>
                      </a:r>
                      <a:r>
                        <a:rPr lang="cs-CZ" sz="1400" dirty="0" smtClean="0">
                          <a:latin typeface="+mj-lt"/>
                        </a:rPr>
                        <a:t>V/2 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52_1_S1_0906_D15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Technika výkrmu skotu</a:t>
            </a:r>
            <a:endParaRPr lang="cs-CZ" sz="2600" dirty="0" smtClean="0"/>
          </a:p>
          <a:p>
            <a:endParaRPr lang="cs-CZ" dirty="0" smtClean="0"/>
          </a:p>
          <a:p>
            <a:pPr marL="571500" lvl="0" indent="-457200">
              <a:buFont typeface="+mj-lt"/>
              <a:buAutoNum type="alphaUcPeriod"/>
            </a:pPr>
            <a:r>
              <a:rPr lang="cs-CZ" sz="2400" b="1" dirty="0" smtClean="0"/>
              <a:t>Mléčný výkrm telat</a:t>
            </a:r>
            <a:endParaRPr lang="cs-CZ" sz="2400" dirty="0" smtClean="0"/>
          </a:p>
          <a:p>
            <a:pPr lvl="1"/>
            <a:r>
              <a:rPr lang="cs-CZ" sz="2200" dirty="0" smtClean="0"/>
              <a:t>Jde o intenzivní výkrm buď mlékem, nebo mléčnou krmnou směsí</a:t>
            </a:r>
          </a:p>
          <a:p>
            <a:pPr lvl="1"/>
            <a:r>
              <a:rPr lang="cs-CZ" sz="2200" dirty="0" smtClean="0"/>
              <a:t>Cílem jsou co nejvyšší přírůstky, dobré </a:t>
            </a:r>
            <a:r>
              <a:rPr lang="cs-CZ" sz="2200" dirty="0" err="1" smtClean="0"/>
              <a:t>osvalení</a:t>
            </a:r>
            <a:r>
              <a:rPr lang="cs-CZ" sz="2200" dirty="0" smtClean="0"/>
              <a:t> a monogastrické trávení</a:t>
            </a:r>
          </a:p>
          <a:p>
            <a:pPr lvl="1"/>
            <a:r>
              <a:rPr lang="cs-CZ" sz="2200" dirty="0" smtClean="0"/>
              <a:t>Nekrmit rostlinnými krmivy – nebezpečí ztráty typicky růžové barvy</a:t>
            </a:r>
          </a:p>
          <a:p>
            <a:pPr lvl="1"/>
            <a:r>
              <a:rPr lang="cs-CZ" sz="2200" dirty="0" smtClean="0"/>
              <a:t>Telata nemohou být využita v jiném systému odchovu</a:t>
            </a:r>
          </a:p>
          <a:p>
            <a:pPr lvl="1"/>
            <a:r>
              <a:rPr lang="cs-CZ" sz="2200" dirty="0" smtClean="0"/>
              <a:t>Maso z mléčného výkrmu má velmi světlou barvu a nízký obsah </a:t>
            </a:r>
            <a:r>
              <a:rPr lang="cs-CZ" sz="2200" dirty="0" err="1" smtClean="0"/>
              <a:t>Fe</a:t>
            </a:r>
            <a:r>
              <a:rPr lang="cs-CZ" sz="2200" dirty="0" smtClean="0"/>
              <a:t> – anemie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lvl="1">
              <a:buNone/>
            </a:pPr>
            <a:r>
              <a:rPr lang="cs-CZ" sz="2400" b="1" dirty="0" smtClean="0"/>
              <a:t>Technika krmení:</a:t>
            </a:r>
            <a:endParaRPr lang="cs-CZ" sz="2400" dirty="0" smtClean="0"/>
          </a:p>
          <a:p>
            <a:pPr lvl="1"/>
            <a:r>
              <a:rPr lang="cs-CZ" sz="2200" dirty="0" smtClean="0"/>
              <a:t>Krmí se mléko nebo mléčná krmná směs ad </a:t>
            </a:r>
            <a:r>
              <a:rPr lang="cs-CZ" sz="2200" dirty="0" err="1" smtClean="0"/>
              <a:t>libitum</a:t>
            </a:r>
            <a:r>
              <a:rPr lang="cs-CZ" sz="2200" dirty="0" smtClean="0"/>
              <a:t>, krmnými automaty nebo v miskách</a:t>
            </a:r>
          </a:p>
          <a:p>
            <a:pPr lvl="1"/>
            <a:r>
              <a:rPr lang="cs-CZ" sz="2200" dirty="0" smtClean="0"/>
              <a:t>Mléčná krmná směs se ředí 1:6 (dle návodu výrobce)</a:t>
            </a:r>
          </a:p>
          <a:p>
            <a:pPr lvl="1"/>
            <a:r>
              <a:rPr lang="cs-CZ" sz="2200" dirty="0" smtClean="0"/>
              <a:t>Možnost napájení vodou</a:t>
            </a:r>
          </a:p>
          <a:p>
            <a:pPr lvl="1"/>
            <a:endParaRPr lang="cs-CZ" sz="2200" dirty="0" smtClean="0"/>
          </a:p>
          <a:p>
            <a:pPr lvl="1">
              <a:buNone/>
            </a:pPr>
            <a:r>
              <a:rPr lang="cs-CZ" sz="2400" b="1" dirty="0" smtClean="0"/>
              <a:t>Zásady při výkrmu:</a:t>
            </a:r>
            <a:endParaRPr lang="cs-CZ" sz="2400" dirty="0" smtClean="0"/>
          </a:p>
          <a:p>
            <a:pPr lvl="1"/>
            <a:r>
              <a:rPr lang="cs-CZ" sz="2200" dirty="0" smtClean="0"/>
              <a:t>Ustájení individuální nebo skupinové na podestýlce nebo roštech</a:t>
            </a:r>
          </a:p>
          <a:p>
            <a:pPr lvl="1"/>
            <a:r>
              <a:rPr lang="cs-CZ" sz="2200" dirty="0" smtClean="0"/>
              <a:t>Průměrný denní přírůstek nad 1 000g</a:t>
            </a:r>
          </a:p>
          <a:p>
            <a:pPr lvl="1"/>
            <a:r>
              <a:rPr lang="cs-CZ" sz="2200" dirty="0" smtClean="0"/>
              <a:t>Optimální porážková hmotnost u dojných plemen 150 kg, u masných plemen 180 kg</a:t>
            </a:r>
          </a:p>
          <a:p>
            <a:pPr lvl="1"/>
            <a:r>
              <a:rPr lang="cs-CZ" sz="2200" dirty="0" smtClean="0"/>
              <a:t>Jatečná výtěžnost 55 %</a:t>
            </a:r>
          </a:p>
          <a:p>
            <a:pPr lvl="1"/>
            <a:r>
              <a:rPr lang="cs-CZ" sz="2200" dirty="0" smtClean="0"/>
              <a:t>Dodržovat zásady zoohygieny a předcházet respiračním a průjmovým onemocněním</a:t>
            </a:r>
          </a:p>
          <a:p>
            <a:pPr lvl="1"/>
            <a:endParaRPr lang="cs-CZ" sz="2200" dirty="0" smtClean="0"/>
          </a:p>
          <a:p>
            <a:endParaRPr lang="cs-CZ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zootechnika.cz/img/picture/773/borovnice-0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7104789" cy="532859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188640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Výkrm mladého skotu</a:t>
            </a:r>
            <a:endParaRPr lang="cs-CZ" sz="2600" dirty="0" smtClean="0"/>
          </a:p>
          <a:p>
            <a:pPr>
              <a:buNone/>
            </a:pPr>
            <a:endParaRPr lang="cs-CZ" dirty="0" smtClean="0"/>
          </a:p>
          <a:p>
            <a:pPr marL="571500" lvl="0" indent="-457200">
              <a:buFont typeface="+mj-lt"/>
              <a:buAutoNum type="alphaUcPeriod" startAt="2"/>
            </a:pPr>
            <a:r>
              <a:rPr lang="cs-CZ" sz="2400" b="1" dirty="0" smtClean="0"/>
              <a:t>Intenzivní výkrm býků:</a:t>
            </a:r>
            <a:endParaRPr lang="cs-CZ" sz="2400" dirty="0" smtClean="0"/>
          </a:p>
          <a:p>
            <a:pPr lvl="1"/>
            <a:r>
              <a:rPr lang="cs-CZ" sz="2100" dirty="0" smtClean="0"/>
              <a:t>Nejrozšířenější způsob výkrmu</a:t>
            </a:r>
          </a:p>
          <a:p>
            <a:pPr lvl="1"/>
            <a:r>
              <a:rPr lang="cs-CZ" sz="2100" dirty="0" smtClean="0"/>
              <a:t>Provádí se buď od mléčného období nebo od stáří 6 měsíců</a:t>
            </a:r>
          </a:p>
          <a:p>
            <a:pPr lvl="1"/>
            <a:r>
              <a:rPr lang="cs-CZ" sz="2100" dirty="0" smtClean="0"/>
              <a:t>V 6. měsíci je hmotnost 180 – 230 kg</a:t>
            </a:r>
          </a:p>
          <a:p>
            <a:pPr lvl="1"/>
            <a:r>
              <a:rPr lang="cs-CZ" sz="2100" dirty="0" smtClean="0"/>
              <a:t>Denní přírůstek se pohybuje okolo 1 – </a:t>
            </a:r>
            <a:r>
              <a:rPr lang="cs-CZ" sz="2100" dirty="0" err="1" smtClean="0"/>
              <a:t>1</a:t>
            </a:r>
            <a:r>
              <a:rPr lang="cs-CZ" sz="2100" dirty="0" smtClean="0"/>
              <a:t>, 2 kg</a:t>
            </a:r>
          </a:p>
          <a:p>
            <a:pPr lvl="1"/>
            <a:r>
              <a:rPr lang="cs-CZ" sz="2100" dirty="0" smtClean="0"/>
              <a:t>Porážková hmotnost je 500 – 550 kg, stáří 17 – 19 měsíců</a:t>
            </a:r>
          </a:p>
          <a:p>
            <a:pPr lvl="1"/>
            <a:endParaRPr lang="cs-CZ" sz="2100" dirty="0" smtClean="0"/>
          </a:p>
          <a:p>
            <a:pPr>
              <a:buNone/>
            </a:pPr>
            <a:r>
              <a:rPr lang="cs-CZ" sz="2400" b="1" dirty="0" smtClean="0"/>
              <a:t>	Krmení:</a:t>
            </a:r>
            <a:endParaRPr lang="cs-CZ" sz="2400" dirty="0" smtClean="0"/>
          </a:p>
          <a:p>
            <a:pPr lvl="1"/>
            <a:r>
              <a:rPr lang="cs-CZ" sz="2100" dirty="0" smtClean="0"/>
              <a:t>Základem krmné dávky jsou objemná krmiva (kukuřičná siláž, senáž, z dietetických důvodů seno, zelené krmení pouze jako doplněk v omezené míře)</a:t>
            </a:r>
          </a:p>
          <a:p>
            <a:pPr lvl="1"/>
            <a:r>
              <a:rPr lang="cs-CZ" sz="2100" dirty="0" smtClean="0"/>
              <a:t>Dále se přidává jádro 2,5 – 3 kg (směs pro hovězí s vyšším obsahem glycidů nebo bílkovinná směs)</a:t>
            </a:r>
          </a:p>
          <a:p>
            <a:pPr lvl="1">
              <a:buNone/>
            </a:pPr>
            <a:endParaRPr lang="cs-CZ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www.schaumann.cz/images/vyrobky/skot_byc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3600400" cy="2664296"/>
          </a:xfrm>
          <a:prstGeom prst="rect">
            <a:avLst/>
          </a:prstGeom>
          <a:noFill/>
        </p:spPr>
      </p:pic>
      <p:pic>
        <p:nvPicPr>
          <p:cNvPr id="29702" name="Picture 6" descr="http://www.farmtec.cz/w900/staj-pro-vykrm-skotu-brezi-8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88640"/>
            <a:ext cx="4355976" cy="3240360"/>
          </a:xfrm>
          <a:prstGeom prst="rect">
            <a:avLst/>
          </a:prstGeom>
          <a:noFill/>
        </p:spPr>
      </p:pic>
      <p:pic>
        <p:nvPicPr>
          <p:cNvPr id="29704" name="Picture 8" descr="http://bmprofit.cz/obrazky/francie/CH2_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501008"/>
            <a:ext cx="3979168" cy="2984377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marL="571500" lvl="0" indent="-457200">
              <a:buFont typeface="+mj-lt"/>
              <a:buAutoNum type="alphaUcPeriod" startAt="3"/>
            </a:pPr>
            <a:r>
              <a:rPr lang="cs-CZ" sz="2400" b="1" dirty="0" err="1" smtClean="0"/>
              <a:t>Polointenzivní</a:t>
            </a:r>
            <a:r>
              <a:rPr lang="cs-CZ" sz="2400" b="1" dirty="0" smtClean="0"/>
              <a:t> výkrm:</a:t>
            </a:r>
            <a:endParaRPr lang="cs-CZ" sz="2400" dirty="0" smtClean="0"/>
          </a:p>
          <a:p>
            <a:endParaRPr lang="cs-CZ" dirty="0" smtClean="0"/>
          </a:p>
          <a:p>
            <a:pPr marL="925513" lvl="1" indent="-514350">
              <a:buFont typeface="+mj-lt"/>
              <a:buAutoNum type="romanUcPeriod"/>
            </a:pPr>
            <a:r>
              <a:rPr lang="cs-CZ" sz="2400" b="1" dirty="0" smtClean="0"/>
              <a:t>Etapa:</a:t>
            </a:r>
            <a:endParaRPr lang="cs-CZ" sz="2400" dirty="0" smtClean="0"/>
          </a:p>
          <a:p>
            <a:pPr lvl="2"/>
            <a:r>
              <a:rPr lang="cs-CZ" sz="2200" dirty="0" smtClean="0"/>
              <a:t>Do hmotnosti 300 kg</a:t>
            </a:r>
          </a:p>
          <a:p>
            <a:pPr lvl="2"/>
            <a:r>
              <a:rPr lang="cs-CZ" sz="2200" dirty="0" smtClean="0"/>
              <a:t>Krmení pouze externími objemnými krmivy</a:t>
            </a:r>
          </a:p>
          <a:p>
            <a:pPr lvl="2"/>
            <a:r>
              <a:rPr lang="cs-CZ" sz="2200" dirty="0" smtClean="0"/>
              <a:t>V podhorských a horských oblastech je možné využít pastvu</a:t>
            </a:r>
          </a:p>
          <a:p>
            <a:pPr lvl="2">
              <a:buNone/>
            </a:pPr>
            <a:endParaRPr lang="cs-CZ" sz="2200" dirty="0"/>
          </a:p>
          <a:p>
            <a:pPr marL="925513" lvl="1" indent="-514350">
              <a:buFont typeface="+mj-lt"/>
              <a:buAutoNum type="romanUcPeriod"/>
            </a:pPr>
            <a:r>
              <a:rPr lang="cs-CZ" sz="2200" b="1" dirty="0" smtClean="0"/>
              <a:t>Etapa:</a:t>
            </a:r>
            <a:endParaRPr lang="cs-CZ" sz="2200" dirty="0" smtClean="0"/>
          </a:p>
          <a:p>
            <a:pPr lvl="2"/>
            <a:r>
              <a:rPr lang="cs-CZ" sz="2200" dirty="0" smtClean="0"/>
              <a:t>Nad 300 kg</a:t>
            </a:r>
          </a:p>
          <a:p>
            <a:pPr lvl="2"/>
            <a:r>
              <a:rPr lang="cs-CZ" sz="2200" dirty="0" smtClean="0"/>
              <a:t>Přechází se na intenzivní výkrm</a:t>
            </a:r>
          </a:p>
          <a:p>
            <a:pPr lvl="2">
              <a:buNone/>
            </a:pPr>
            <a:endParaRPr lang="cs-CZ" sz="2200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agrospol-luzna.cz/image/piemontese-sta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789040"/>
            <a:ext cx="4610100" cy="2876551"/>
          </a:xfrm>
          <a:prstGeom prst="rect">
            <a:avLst/>
          </a:prstGeom>
          <a:noFill/>
        </p:spPr>
      </p:pic>
      <p:pic>
        <p:nvPicPr>
          <p:cNvPr id="30724" name="Picture 4" descr="http://www.lesybecov.cz/images/krav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4727848" cy="3545886"/>
          </a:xfrm>
          <a:prstGeom prst="rect">
            <a:avLst/>
          </a:prstGeom>
          <a:noFill/>
        </p:spPr>
      </p:pic>
      <p:pic>
        <p:nvPicPr>
          <p:cNvPr id="30726" name="Picture 6" descr="http://www.farmacasny.cz/themes/teamemp/images/limousin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764704"/>
            <a:ext cx="3672408" cy="475252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42</TotalTime>
  <Words>391</Words>
  <Application>Microsoft Office PowerPoint</Application>
  <PresentationFormat>Předvádění na obrazovce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sablona_prezentace_dum_nj</vt:lpstr>
      <vt:lpstr>Technika výkrmu skotu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Technika výkrmu skotu</dc:title>
  <dc:creator>Administrator</dc:creator>
  <cp:lastModifiedBy>verys</cp:lastModifiedBy>
  <cp:revision>40</cp:revision>
  <dcterms:created xsi:type="dcterms:W3CDTF">2014-01-04T19:20:04Z</dcterms:created>
  <dcterms:modified xsi:type="dcterms:W3CDTF">2014-09-18T07:40:55Z</dcterms:modified>
</cp:coreProperties>
</file>