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7"/>
  </p:notes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83" r:id="rId10"/>
    <p:sldId id="278" r:id="rId11"/>
    <p:sldId id="279" r:id="rId12"/>
    <p:sldId id="280" r:id="rId13"/>
    <p:sldId id="281" r:id="rId14"/>
    <p:sldId id="284" r:id="rId15"/>
    <p:sldId id="260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flex.cz/clanek/zivot-a-styl/40000/geneticky-vylepseny-eko-vepr-pro-vas-talir-uz-chrochta-ve-vybehu.html" TargetMode="External"/><Relationship Id="rId2" Type="http://schemas.openxmlformats.org/officeDocument/2006/relationships/hyperlink" Target="http://www.blesk.cz/clanek/zpravy-udalosti/137578/cunik-v-botach-ktery-ma-styl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lvl="0" algn="ctr"/>
            <a:r>
              <a:rPr lang="cs-CZ" sz="5600" b="1" dirty="0" smtClean="0"/>
              <a:t>Zkoušky výkrmnosti a jatečné hodnoty (VJH)</a:t>
            </a:r>
            <a:endParaRPr lang="cs-CZ" sz="5600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Březen,  2014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/>
            <a:r>
              <a:rPr lang="cs-CZ" b="1" dirty="0" smtClean="0"/>
              <a:t>Plemenná kniha</a:t>
            </a:r>
            <a:r>
              <a:rPr lang="cs-CZ" dirty="0" smtClean="0"/>
              <a:t> – je vedena pro každé plemeno samostatně, vede ji oprávněná organizace, která je zodpovědná za šlechtění jednotlivých plemen. Plemenná kniha obsahuje metodiku a pokyny pro provádění šlechtitelského programu, stanovuje chovný cíl.</a:t>
            </a:r>
          </a:p>
          <a:p>
            <a:pPr lvl="1"/>
            <a:r>
              <a:rPr lang="cs-CZ" b="1" dirty="0" smtClean="0"/>
              <a:t>Chovné prasničky</a:t>
            </a:r>
            <a:r>
              <a:rPr lang="cs-CZ" dirty="0" smtClean="0"/>
              <a:t> – pocházejí z rozmnožovacích chovů, případně ze šlechtitelských, které nemohou být uznány jako plemenné.</a:t>
            </a:r>
          </a:p>
          <a:p>
            <a:pPr lvl="1"/>
            <a:r>
              <a:rPr lang="cs-CZ" b="1" dirty="0" smtClean="0"/>
              <a:t>Užitková prasata</a:t>
            </a:r>
            <a:r>
              <a:rPr lang="cs-CZ" dirty="0" smtClean="0"/>
              <a:t> – uznaná k chovu či výkrmu, nejsou plemenná nebo chovná</a:t>
            </a:r>
          </a:p>
          <a:p>
            <a:pPr lvl="1"/>
            <a:r>
              <a:rPr lang="cs-CZ" b="1" dirty="0" smtClean="0"/>
              <a:t>Hybridní potomstvo –</a:t>
            </a:r>
            <a:r>
              <a:rPr lang="cs-CZ" dirty="0" smtClean="0"/>
              <a:t> je produkt křížení dvou a více plemen či linií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Tiskopisy: </a:t>
            </a:r>
            <a:endParaRPr lang="cs-CZ" dirty="0" smtClean="0"/>
          </a:p>
          <a:p>
            <a:pPr lvl="1"/>
            <a:r>
              <a:rPr lang="cs-CZ" sz="2200" b="1" dirty="0" smtClean="0"/>
              <a:t>Potvrzení o původu – průkaz o výběru</a:t>
            </a:r>
            <a:endParaRPr lang="cs-CZ" sz="2200" dirty="0" smtClean="0"/>
          </a:p>
          <a:p>
            <a:pPr lvl="2"/>
            <a:r>
              <a:rPr lang="cs-CZ" sz="2000" dirty="0" smtClean="0"/>
              <a:t>Doklad vystavený plemennou knihou, ověřený a potvrzený oprávněnou organizací</a:t>
            </a:r>
          </a:p>
          <a:p>
            <a:pPr lvl="2"/>
            <a:r>
              <a:rPr lang="cs-CZ" sz="2000" dirty="0" smtClean="0"/>
              <a:t>Osvědčuje původ, užitkovost a plemennou hodnotu prasat</a:t>
            </a:r>
          </a:p>
          <a:p>
            <a:pPr lvl="2"/>
            <a:endParaRPr lang="cs-CZ" sz="2000" dirty="0" smtClean="0"/>
          </a:p>
          <a:p>
            <a:pPr lvl="1"/>
            <a:r>
              <a:rPr lang="cs-CZ" sz="2200" b="1" dirty="0" smtClean="0"/>
              <a:t>Plemenná hodnota</a:t>
            </a:r>
            <a:endParaRPr lang="cs-CZ" sz="2200" dirty="0" smtClean="0"/>
          </a:p>
          <a:p>
            <a:pPr lvl="1"/>
            <a:r>
              <a:rPr lang="cs-CZ" sz="2200" dirty="0" smtClean="0"/>
              <a:t>Je aditivní (přídavný) podíl genotypového založení jedince</a:t>
            </a:r>
            <a:endParaRPr lang="cs-CZ" sz="2200" b="1" dirty="0" smtClean="0"/>
          </a:p>
          <a:p>
            <a:pPr lvl="1"/>
            <a:r>
              <a:rPr lang="cs-CZ" sz="2200" b="1" smtClean="0"/>
              <a:t>Odhad plemenné hodnoty</a:t>
            </a:r>
            <a:endParaRPr lang="cs-CZ" sz="2200" dirty="0" smtClean="0"/>
          </a:p>
          <a:p>
            <a:pPr lvl="1"/>
            <a:r>
              <a:rPr lang="cs-CZ" sz="2200" dirty="0" smtClean="0"/>
              <a:t>Metodický postup pro stanovení plemenné hodnoty, používá se metoda BLUP</a:t>
            </a:r>
          </a:p>
          <a:p>
            <a:pPr lvl="1"/>
            <a:r>
              <a:rPr lang="cs-CZ" sz="2200" b="1" dirty="0" smtClean="0"/>
              <a:t>Chovný cíl</a:t>
            </a:r>
            <a:endParaRPr lang="cs-CZ" sz="2200" dirty="0" smtClean="0"/>
          </a:p>
          <a:p>
            <a:pPr lvl="1"/>
            <a:r>
              <a:rPr lang="cs-CZ" sz="2200" dirty="0" smtClean="0"/>
              <a:t>Kvantifikace vybraných užitkových vlastností, jejichž požadovaná úroveň má být dosažena</a:t>
            </a:r>
          </a:p>
          <a:p>
            <a:pPr lvl="1"/>
            <a:endParaRPr lang="cs-CZ" sz="2200" dirty="0" smtClean="0"/>
          </a:p>
          <a:p>
            <a:pPr>
              <a:buNone/>
            </a:pPr>
            <a:endParaRPr lang="cs-CZ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/>
            <a:r>
              <a:rPr lang="cs-CZ" sz="2200" b="1" dirty="0" smtClean="0"/>
              <a:t>Šlechtitelský program</a:t>
            </a:r>
            <a:endParaRPr lang="cs-CZ" sz="2200" dirty="0" smtClean="0"/>
          </a:p>
          <a:p>
            <a:pPr lvl="1"/>
            <a:r>
              <a:rPr lang="cs-CZ" sz="2200" dirty="0" smtClean="0"/>
              <a:t>Soubor opatření vedoucích k urychlenému dosažení chovného cíle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Hodnocení plemenných prasat:</a:t>
            </a:r>
          </a:p>
          <a:p>
            <a:pPr lvl="1"/>
            <a:r>
              <a:rPr lang="cs-CZ" sz="2200" dirty="0" smtClean="0"/>
              <a:t>Hodnocené znaky</a:t>
            </a:r>
          </a:p>
          <a:p>
            <a:pPr lvl="1"/>
            <a:r>
              <a:rPr lang="cs-CZ" sz="2200" dirty="0" smtClean="0"/>
              <a:t>Hlavní užitkové – reprodukční, výkrmnost, jatečná hodnota (měřitelné)</a:t>
            </a:r>
          </a:p>
          <a:p>
            <a:pPr lvl="1"/>
            <a:r>
              <a:rPr lang="cs-CZ" sz="2200" dirty="0" smtClean="0"/>
              <a:t>Vlastnosti užitkovost ovlivňující – zdraví, pohlaví, počet struků, utváření a funkčnost končetin, tělesný rámec, plemenný a užitkový typ, citlivost ke stresu (hodnocení znaků je subjektivní)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Hodnocení typu, konstituce a zevnějšku</a:t>
            </a:r>
          </a:p>
          <a:p>
            <a:pPr lvl="1"/>
            <a:r>
              <a:rPr lang="cs-CZ" sz="2200" dirty="0" smtClean="0"/>
              <a:t>Děje se při základním výběru – zdraví se hodnotí</a:t>
            </a:r>
          </a:p>
          <a:p>
            <a:pPr lvl="1"/>
            <a:r>
              <a:rPr lang="cs-CZ" sz="2200" dirty="0" smtClean="0"/>
              <a:t>Pohlavní výraz a sekundární pohlavní znaky</a:t>
            </a:r>
          </a:p>
          <a:p>
            <a:pPr lvl="1"/>
            <a:r>
              <a:rPr lang="cs-CZ" sz="2200" dirty="0" smtClean="0"/>
              <a:t>Počet, rozmístění a kvalita struků – u mateřských plemen 7/7, otcovských 6/6, chovných prasnic 6/7</a:t>
            </a:r>
          </a:p>
          <a:p>
            <a:pPr lvl="1"/>
            <a:r>
              <a:rPr lang="cs-CZ" sz="2200" dirty="0" smtClean="0"/>
              <a:t>Utváření a funkčnost končetin </a:t>
            </a:r>
          </a:p>
          <a:p>
            <a:pPr lvl="1"/>
            <a:r>
              <a:rPr lang="cs-CZ" sz="2200" dirty="0" smtClean="0"/>
              <a:t>Tělesný rámec, plemenný a užitkových typ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b="1" dirty="0" smtClean="0"/>
              <a:t>Každý jedinec je hodnocen body 1 – 5</a:t>
            </a:r>
          </a:p>
          <a:p>
            <a:pPr lvl="0">
              <a:buNone/>
            </a:pPr>
            <a:r>
              <a:rPr lang="cs-CZ" dirty="0" smtClean="0"/>
              <a:t>1 – Vysoce podprůměrný</a:t>
            </a:r>
          </a:p>
          <a:p>
            <a:pPr lvl="0">
              <a:buNone/>
            </a:pPr>
            <a:r>
              <a:rPr lang="cs-CZ" dirty="0" smtClean="0"/>
              <a:t>2 – Podprůměrný</a:t>
            </a:r>
          </a:p>
          <a:p>
            <a:pPr lvl="0">
              <a:buNone/>
            </a:pPr>
            <a:r>
              <a:rPr lang="cs-CZ" dirty="0" smtClean="0"/>
              <a:t>3 – Průměrný</a:t>
            </a:r>
          </a:p>
          <a:p>
            <a:pPr lvl="0">
              <a:buNone/>
            </a:pPr>
            <a:r>
              <a:rPr lang="cs-CZ" dirty="0" smtClean="0"/>
              <a:t>4 – Nadprůměrný</a:t>
            </a:r>
          </a:p>
          <a:p>
            <a:pPr lvl="0">
              <a:buNone/>
            </a:pPr>
            <a:r>
              <a:rPr lang="cs-CZ" dirty="0" smtClean="0"/>
              <a:t>5 – Vysoce nadprůměrný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/>
            <a:r>
              <a:rPr lang="cs-CZ" sz="2200" dirty="0" smtClean="0"/>
              <a:t>Plemenný jedinec musí získat alespoň 1 bod, aby mohl být zařazen do plemenitby</a:t>
            </a:r>
          </a:p>
          <a:p>
            <a:pPr lvl="1"/>
            <a:r>
              <a:rPr lang="cs-CZ" sz="2200" dirty="0" smtClean="0"/>
              <a:t>U chovných prasniček se neboduje, ale určí se, zda je vhodná nebo nevhodná pro reprodukci hybridů</a:t>
            </a:r>
          </a:p>
          <a:p>
            <a:pPr lvl="1"/>
            <a:r>
              <a:rPr lang="cs-CZ" sz="2200" dirty="0" smtClean="0"/>
              <a:t>Plemenná prasata mateřských plemen musí mít známý genotyp v </a:t>
            </a:r>
            <a:r>
              <a:rPr lang="cs-CZ" sz="2200" dirty="0" err="1" smtClean="0"/>
              <a:t>halotanovém</a:t>
            </a:r>
            <a:r>
              <a:rPr lang="cs-CZ" sz="2200" dirty="0" smtClean="0"/>
              <a:t> testu (HAL – </a:t>
            </a:r>
            <a:r>
              <a:rPr lang="cs-CZ" sz="2200" dirty="0" err="1" smtClean="0"/>
              <a:t>lokus</a:t>
            </a:r>
            <a:r>
              <a:rPr lang="cs-CZ" sz="2200" dirty="0" smtClean="0"/>
              <a:t>)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b="1" dirty="0" smtClean="0"/>
              <a:t>Hodnocení zdraví:</a:t>
            </a:r>
          </a:p>
          <a:p>
            <a:pPr lvl="1"/>
            <a:r>
              <a:rPr lang="cs-CZ" sz="2200" dirty="0" smtClean="0"/>
              <a:t>Klinickým posouzením </a:t>
            </a:r>
          </a:p>
          <a:p>
            <a:pPr lvl="1"/>
            <a:r>
              <a:rPr lang="cs-CZ" sz="2200" dirty="0" smtClean="0"/>
              <a:t>Vyhodnocením zdravotních zkoušek</a:t>
            </a:r>
          </a:p>
          <a:p>
            <a:pPr lvl="1"/>
            <a:r>
              <a:rPr lang="cs-CZ" sz="2200" dirty="0" smtClean="0"/>
              <a:t>Kontrola dědičnosti zdraví</a:t>
            </a:r>
          </a:p>
          <a:p>
            <a:pPr lvl="1">
              <a:buNone/>
            </a:pPr>
            <a:r>
              <a:rPr lang="cs-CZ" sz="2200" dirty="0" smtClean="0"/>
              <a:t> </a:t>
            </a:r>
          </a:p>
          <a:p>
            <a:pPr lvl="1"/>
            <a:endParaRPr lang="cs-CZ" sz="2200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2014-03-16]. Dostupné z: </a:t>
            </a:r>
            <a:r>
              <a:rPr lang="it-IT" sz="1200" dirty="0" smtClean="0">
                <a:hlinkClick r:id="rId2"/>
              </a:rPr>
              <a:t>http://www.blesk.cz/clanek/zpravy-udalosti/137578/cunik-v-botach-ktery-ma-styl.html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cs-CZ" sz="1200" smtClean="0"/>
              <a:t> </a:t>
            </a:r>
            <a:r>
              <a:rPr lang="it-IT" sz="1200" smtClean="0"/>
              <a:t>[</a:t>
            </a:r>
            <a:r>
              <a:rPr lang="it-IT" sz="1200" dirty="0" smtClean="0"/>
              <a:t>online]. [cit. 2014-03-16]. Dostupné z: </a:t>
            </a:r>
            <a:r>
              <a:rPr lang="it-IT" sz="1200" dirty="0" smtClean="0">
                <a:hlinkClick r:id="rId3"/>
              </a:rPr>
              <a:t>http://www.reflex.cz/clanek/zivot-a-styl/40000/geneticky-vylepseny-eko-vepr-pro-vas-talir-uz-chrochta-ve-vybehu.html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Zkoušky výkrmnosti a jatečné hodnoty (VJH)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</a:t>
                      </a:r>
                      <a:r>
                        <a:rPr lang="cs-CZ" sz="1400" smtClean="0">
                          <a:latin typeface="+mj-lt"/>
                        </a:rPr>
                        <a:t>zápis učiva]. </a:t>
                      </a:r>
                      <a:r>
                        <a:rPr lang="cs-CZ" sz="1400" dirty="0" smtClean="0">
                          <a:latin typeface="+mj-lt"/>
                        </a:rPr>
                        <a:t>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52_1_S1_0906_D26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indent="-457200">
              <a:buFont typeface="+mj-lt"/>
              <a:buAutoNum type="alphaUcPeriod"/>
            </a:pPr>
            <a:r>
              <a:rPr lang="cs-CZ" sz="2400" b="1" dirty="0" smtClean="0"/>
              <a:t>Zkoušky výkrmnosti a jatečné hodnoty (VJH)</a:t>
            </a:r>
          </a:p>
          <a:p>
            <a:pPr lvl="1"/>
            <a:r>
              <a:rPr lang="cs-CZ" sz="2200" dirty="0" smtClean="0"/>
              <a:t>Provádějí se v </a:t>
            </a:r>
            <a:r>
              <a:rPr lang="cs-CZ" sz="2200" dirty="0" err="1" smtClean="0"/>
              <a:t>testačních</a:t>
            </a:r>
            <a:r>
              <a:rPr lang="cs-CZ" sz="2200" dirty="0" smtClean="0"/>
              <a:t> zařízeních</a:t>
            </a:r>
          </a:p>
          <a:p>
            <a:pPr lvl="1"/>
            <a:r>
              <a:rPr lang="cs-CZ" sz="2200" dirty="0" smtClean="0"/>
              <a:t>Používá se </a:t>
            </a:r>
            <a:r>
              <a:rPr lang="cs-CZ" sz="2200" dirty="0" err="1" smtClean="0"/>
              <a:t>testační</a:t>
            </a:r>
            <a:r>
              <a:rPr lang="cs-CZ" sz="2200" dirty="0" smtClean="0"/>
              <a:t> granulovaná směs GENT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marL="571500" lvl="0" indent="-457200">
              <a:buFont typeface="+mj-lt"/>
              <a:buAutoNum type="alphaLcParenR"/>
            </a:pPr>
            <a:r>
              <a:rPr lang="cs-CZ" sz="2400" b="1" dirty="0" smtClean="0"/>
              <a:t>Zkoušky VJH čistokrevného potomstva</a:t>
            </a:r>
          </a:p>
          <a:p>
            <a:pPr>
              <a:buNone/>
            </a:pPr>
            <a:r>
              <a:rPr lang="cs-CZ" sz="2400" dirty="0" smtClean="0"/>
              <a:t> </a:t>
            </a:r>
          </a:p>
          <a:p>
            <a:pPr lvl="1"/>
            <a:r>
              <a:rPr lang="cs-CZ" sz="2200" dirty="0" smtClean="0"/>
              <a:t>Do stanice přijde skupina selat z jednoho vrhu testované prasnice</a:t>
            </a:r>
          </a:p>
          <a:p>
            <a:pPr lvl="1"/>
            <a:r>
              <a:rPr lang="cs-CZ" sz="2200" dirty="0" smtClean="0"/>
              <a:t>Hmotnost selat 20 – 28 kg (maximální věk 90 dnů)</a:t>
            </a:r>
          </a:p>
          <a:p>
            <a:pPr lvl="1"/>
            <a:r>
              <a:rPr lang="cs-CZ" sz="2200" dirty="0" err="1" smtClean="0"/>
              <a:t>Vepříci</a:t>
            </a:r>
            <a:r>
              <a:rPr lang="cs-CZ" sz="2200" dirty="0" smtClean="0"/>
              <a:t> musí být zhojení po kastraci</a:t>
            </a:r>
          </a:p>
          <a:p>
            <a:pPr lvl="1"/>
            <a:r>
              <a:rPr lang="cs-CZ" sz="2200" dirty="0" smtClean="0"/>
              <a:t>Zkoušky probíhají od hmotnosti 30 – 100 kg</a:t>
            </a:r>
          </a:p>
          <a:p>
            <a:pPr lvl="1"/>
            <a:r>
              <a:rPr lang="cs-CZ" sz="2200" dirty="0" smtClean="0"/>
              <a:t>Kotec vždy pro dvojici (prasnička + </a:t>
            </a:r>
            <a:r>
              <a:rPr lang="cs-CZ" sz="2200" dirty="0" err="1" smtClean="0"/>
              <a:t>vepřík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dirty="0" smtClean="0"/>
              <a:t>Po ukončení testu následuje porážka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lphaLcParenR" startAt="2"/>
            </a:pPr>
            <a:r>
              <a:rPr lang="cs-CZ" sz="2400" b="1" dirty="0" smtClean="0"/>
              <a:t>Zkoušky VJH hybridního potomstva</a:t>
            </a:r>
          </a:p>
          <a:p>
            <a:endParaRPr lang="cs-CZ" sz="2400" dirty="0" smtClean="0"/>
          </a:p>
          <a:p>
            <a:pPr lvl="1"/>
            <a:r>
              <a:rPr lang="cs-CZ" sz="2200" dirty="0" smtClean="0"/>
              <a:t>Prověřují se potomci kanců, působících v inseminačních stanicích</a:t>
            </a:r>
          </a:p>
          <a:p>
            <a:pPr lvl="1"/>
            <a:r>
              <a:rPr lang="cs-CZ" sz="2200" dirty="0" smtClean="0"/>
              <a:t>Od každého kance musí být skupina potomků (10) od 3 – 5 matek 5 dvojic (prasnička + </a:t>
            </a:r>
            <a:r>
              <a:rPr lang="cs-CZ" sz="2200" dirty="0" err="1" smtClean="0"/>
              <a:t>vepřík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dirty="0" smtClean="0"/>
              <a:t>Zkoušky probíhají od 30 kg, trvají 105 dnů (± 4)</a:t>
            </a:r>
          </a:p>
          <a:p>
            <a:pPr lvl="1"/>
            <a:r>
              <a:rPr lang="cs-CZ" sz="2200" dirty="0" smtClean="0"/>
              <a:t>Sleduje se spotřeba směsi </a:t>
            </a:r>
          </a:p>
          <a:p>
            <a:pPr lvl="1"/>
            <a:r>
              <a:rPr lang="cs-CZ" sz="2200" dirty="0" smtClean="0"/>
              <a:t>Sledované znaky se přepočítají na porážkovou hmotnost 100 kg</a:t>
            </a:r>
            <a:endParaRPr lang="cs-CZ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Stanovení jatečné hodnoty</a:t>
            </a:r>
            <a:endParaRPr lang="cs-CZ" dirty="0" smtClean="0"/>
          </a:p>
          <a:p>
            <a:pPr lvl="1"/>
            <a:r>
              <a:rPr lang="cs-CZ" sz="2200" dirty="0" smtClean="0"/>
              <a:t>Provede se porážka a do 30 minut po ní se zjistí jatečná hmotnost půlek s přesností na 0,5 kg</a:t>
            </a:r>
          </a:p>
          <a:p>
            <a:pPr lvl="1"/>
            <a:r>
              <a:rPr lang="cs-CZ" sz="2200" dirty="0" smtClean="0"/>
              <a:t>Výpočet výtěžnosti </a:t>
            </a:r>
          </a:p>
          <a:p>
            <a:pPr lvl="1"/>
            <a:r>
              <a:rPr lang="cs-CZ" sz="2200" dirty="0" smtClean="0"/>
              <a:t>Změření výšky hřbetního sádla na posledním žebru</a:t>
            </a:r>
          </a:p>
          <a:p>
            <a:pPr lvl="1"/>
            <a:r>
              <a:rPr lang="cs-CZ" sz="2200" dirty="0" smtClean="0"/>
              <a:t>Změření jatečné délky trupu od 1. žebra po sponu pánevní</a:t>
            </a:r>
          </a:p>
          <a:p>
            <a:pPr lvl="1"/>
            <a:endParaRPr lang="cs-CZ" b="1" dirty="0" smtClean="0"/>
          </a:p>
          <a:p>
            <a:pPr>
              <a:buNone/>
            </a:pPr>
            <a:r>
              <a:rPr lang="cs-CZ" b="1" dirty="0" smtClean="0"/>
              <a:t>Ve stanovených intervalech se měří pH masa:</a:t>
            </a:r>
          </a:p>
          <a:p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899592" y="4293096"/>
          <a:ext cx="6840760" cy="1656184"/>
        </p:xfrm>
        <a:graphic>
          <a:graphicData uri="http://schemas.openxmlformats.org/drawingml/2006/table">
            <a:tbl>
              <a:tblPr/>
              <a:tblGrid>
                <a:gridCol w="2279758"/>
                <a:gridCol w="2280501"/>
                <a:gridCol w="2280501"/>
              </a:tblGrid>
              <a:tr h="414046"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45 minut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24 hodin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Normální maso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>
                          <a:latin typeface="Times New Roman"/>
                          <a:ea typeface="Calibri"/>
                          <a:cs typeface="Times New Roman"/>
                        </a:rPr>
                        <a:t>pH ≥ 5,81 a více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PSE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>
                          <a:latin typeface="Times New Roman"/>
                          <a:ea typeface="Calibri"/>
                          <a:cs typeface="Times New Roman"/>
                        </a:rPr>
                        <a:t>pH ≤ 5,8 a nižší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DFD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latin typeface="Times New Roman"/>
                          <a:ea typeface="Calibri"/>
                          <a:cs typeface="Times New Roman"/>
                        </a:rPr>
                        <a:t>pH ≥ 6,2 a vyšší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/>
            <a:r>
              <a:rPr lang="cs-CZ" sz="2200" dirty="0" smtClean="0"/>
              <a:t>Jatečné půlky vychladit</a:t>
            </a:r>
          </a:p>
          <a:p>
            <a:pPr lvl="1"/>
            <a:r>
              <a:rPr lang="cs-CZ" sz="2200" dirty="0" smtClean="0"/>
              <a:t>Po vychlazení druhý den zjistit hmotnost za studena</a:t>
            </a:r>
          </a:p>
          <a:p>
            <a:pPr lvl="1"/>
            <a:r>
              <a:rPr lang="cs-CZ" sz="2200" dirty="0" smtClean="0"/>
              <a:t>Bourání pravé půlky (zjistí se výška hřbetního sádla – druhý hrudní obratel a poslední hrudní obratel  spočítá se průměr)</a:t>
            </a:r>
          </a:p>
          <a:p>
            <a:pPr lvl="1"/>
            <a:r>
              <a:rPr lang="cs-CZ" sz="2200" dirty="0" smtClean="0"/>
              <a:t>Bourá se krkovička, plec, pečeně, kýta  zjistíme hmotnost na 2 setiny</a:t>
            </a:r>
          </a:p>
          <a:p>
            <a:pPr lvl="1"/>
            <a:r>
              <a:rPr lang="cs-CZ" sz="2200" dirty="0" smtClean="0"/>
              <a:t>Na čerstvém řezu MLD za poslední hrudním obratlem se zakreslí plocha MLD + plocha tuku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Stanoví se podíl libového masa dle stupnice SEUROP</a:t>
            </a:r>
            <a:endParaRPr lang="cs-CZ" sz="2400" dirty="0" smtClean="0"/>
          </a:p>
          <a:p>
            <a:r>
              <a:rPr lang="cs-CZ" sz="2400" b="1" dirty="0" smtClean="0"/>
              <a:t>Propočet ukazatelů:</a:t>
            </a:r>
          </a:p>
          <a:p>
            <a:pPr lvl="1"/>
            <a:r>
              <a:rPr lang="cs-CZ" sz="2200" dirty="0" smtClean="0"/>
              <a:t>Průměrný denní přírůstek (g)</a:t>
            </a:r>
          </a:p>
          <a:p>
            <a:pPr lvl="1"/>
            <a:r>
              <a:rPr lang="cs-CZ" sz="2200" dirty="0" smtClean="0"/>
              <a:t>Spotřeba </a:t>
            </a:r>
            <a:r>
              <a:rPr lang="cs-CZ" sz="2200" dirty="0" err="1" smtClean="0"/>
              <a:t>metabolizovatelné</a:t>
            </a:r>
            <a:r>
              <a:rPr lang="cs-CZ" sz="2200" dirty="0" smtClean="0"/>
              <a:t> energie (MJ)</a:t>
            </a:r>
          </a:p>
          <a:p>
            <a:pPr lvl="1"/>
            <a:r>
              <a:rPr lang="cs-CZ" sz="2200" dirty="0" smtClean="0"/>
              <a:t>Podíl hlavních masitých částí z jatečné půlky (%)</a:t>
            </a:r>
          </a:p>
          <a:p>
            <a:pPr lvl="1"/>
            <a:r>
              <a:rPr lang="cs-CZ" sz="2200" dirty="0" smtClean="0"/>
              <a:t>Průměrná výška hřbetního tuku</a:t>
            </a:r>
          </a:p>
          <a:p>
            <a:pPr lvl="1"/>
            <a:endParaRPr lang="cs-CZ" sz="2200" dirty="0" smtClean="0"/>
          </a:p>
          <a:p>
            <a:r>
              <a:rPr lang="cs-CZ" sz="2400" b="1" dirty="0" smtClean="0"/>
              <a:t>Výsledky VJH zpracované na počítači</a:t>
            </a:r>
          </a:p>
          <a:p>
            <a:pPr lvl="1"/>
            <a:r>
              <a:rPr lang="cs-CZ" sz="2200" dirty="0" smtClean="0"/>
              <a:t>Průměrný denní přírůstek </a:t>
            </a:r>
          </a:p>
          <a:p>
            <a:pPr lvl="1"/>
            <a:r>
              <a:rPr lang="cs-CZ" sz="2200" dirty="0" smtClean="0"/>
              <a:t>Spotřeba směsi a </a:t>
            </a:r>
            <a:r>
              <a:rPr lang="cs-CZ" sz="2200" dirty="0" err="1" smtClean="0"/>
              <a:t>metabolizovatelné</a:t>
            </a:r>
            <a:r>
              <a:rPr lang="cs-CZ" sz="2200" dirty="0" smtClean="0"/>
              <a:t> energie </a:t>
            </a:r>
          </a:p>
          <a:p>
            <a:pPr lvl="1"/>
            <a:r>
              <a:rPr lang="cs-CZ" sz="2200" dirty="0" smtClean="0"/>
              <a:t>Jatečná délka trupu</a:t>
            </a:r>
          </a:p>
          <a:p>
            <a:pPr lvl="1"/>
            <a:r>
              <a:rPr lang="cs-CZ" sz="2200" dirty="0" smtClean="0"/>
              <a:t>Plocha MLD</a:t>
            </a:r>
          </a:p>
          <a:p>
            <a:pPr lvl="1"/>
            <a:r>
              <a:rPr lang="cs-CZ" sz="2200" dirty="0" smtClean="0"/>
              <a:t>Podíl hlavních masitých částí</a:t>
            </a:r>
          </a:p>
          <a:p>
            <a:endParaRPr lang="cs-CZ" dirty="0" smtClean="0"/>
          </a:p>
          <a:p>
            <a:endParaRPr lang="cs-CZ" sz="24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/>
            <a:r>
              <a:rPr lang="cs-CZ" sz="2200" dirty="0" smtClean="0"/>
              <a:t>Výška hřbetního sádla</a:t>
            </a:r>
          </a:p>
          <a:p>
            <a:pPr lvl="1"/>
            <a:r>
              <a:rPr lang="cs-CZ" sz="2200" dirty="0" smtClean="0"/>
              <a:t>Průměrná výška hřbetního sádla</a:t>
            </a:r>
          </a:p>
          <a:p>
            <a:pPr lvl="1"/>
            <a:r>
              <a:rPr lang="cs-CZ" sz="2200" dirty="0" smtClean="0"/>
              <a:t>Kvalita masa dle hodnot pH</a:t>
            </a:r>
          </a:p>
          <a:p>
            <a:pPr lvl="1"/>
            <a:r>
              <a:rPr lang="cs-CZ" sz="2200" dirty="0" smtClean="0"/>
              <a:t>Zařazení dle systému SEUROP</a:t>
            </a:r>
          </a:p>
          <a:p>
            <a:endParaRPr lang="cs-CZ" b="1" dirty="0"/>
          </a:p>
        </p:txBody>
      </p:sp>
      <p:pic>
        <p:nvPicPr>
          <p:cNvPr id="6146" name="Picture 2" descr="http://img.blesk.cz/img/1/full/578285-img-prase-boty-cune-styl-bla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3394795" cy="2623405"/>
          </a:xfrm>
          <a:prstGeom prst="rect">
            <a:avLst/>
          </a:prstGeom>
          <a:noFill/>
        </p:spPr>
      </p:pic>
      <p:pic>
        <p:nvPicPr>
          <p:cNvPr id="6148" name="Picture 4" descr="http://img.reflex.cz/img/3/article/784484_prasata-pra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780928"/>
            <a:ext cx="3847905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Plemenná prasata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ČSN 466150</a:t>
            </a:r>
          </a:p>
          <a:p>
            <a:r>
              <a:rPr lang="cs-CZ" b="1" dirty="0" smtClean="0"/>
              <a:t>Názvosloví:</a:t>
            </a:r>
            <a:endParaRPr lang="cs-CZ" dirty="0" smtClean="0"/>
          </a:p>
          <a:p>
            <a:pPr lvl="1"/>
            <a:r>
              <a:rPr lang="cs-CZ" b="1" dirty="0" smtClean="0"/>
              <a:t>Plemenná prasata</a:t>
            </a:r>
            <a:r>
              <a:rPr lang="cs-CZ" dirty="0" smtClean="0"/>
              <a:t> – plemenní kanci, prasnice a jejich potomstvo uznaných a vyhlášených plemen, linií, užitkových typů, kombinací křížení ze šlechtitelských chovů odpovídající podmínkám normy a mají známý původ</a:t>
            </a:r>
          </a:p>
          <a:p>
            <a:pPr lvl="1"/>
            <a:r>
              <a:rPr lang="cs-CZ" b="1" dirty="0" smtClean="0"/>
              <a:t>Plemenní kanci</a:t>
            </a:r>
            <a:r>
              <a:rPr lang="cs-CZ" dirty="0" smtClean="0"/>
              <a:t> – </a:t>
            </a:r>
            <a:r>
              <a:rPr lang="cs-CZ" dirty="0" err="1" smtClean="0"/>
              <a:t>kanci</a:t>
            </a:r>
            <a:r>
              <a:rPr lang="cs-CZ" dirty="0" smtClean="0"/>
              <a:t> vybraní k plemenitbě</a:t>
            </a:r>
          </a:p>
          <a:p>
            <a:pPr lvl="1"/>
            <a:r>
              <a:rPr lang="cs-CZ" b="1" dirty="0" smtClean="0"/>
              <a:t>Plemenná prasnice</a:t>
            </a:r>
            <a:r>
              <a:rPr lang="cs-CZ" dirty="0" smtClean="0"/>
              <a:t> – </a:t>
            </a:r>
            <a:r>
              <a:rPr lang="cs-CZ" dirty="0" err="1" smtClean="0"/>
              <a:t>prasnice</a:t>
            </a:r>
            <a:r>
              <a:rPr lang="cs-CZ" dirty="0" smtClean="0"/>
              <a:t> zapsané v plemenné knize</a:t>
            </a:r>
          </a:p>
          <a:p>
            <a:pPr lvl="1"/>
            <a:r>
              <a:rPr lang="cs-CZ" b="1" dirty="0" smtClean="0"/>
              <a:t>Plemenní kanečci a prasničky</a:t>
            </a:r>
            <a:r>
              <a:rPr lang="cs-CZ" dirty="0" smtClean="0"/>
              <a:t> – prasata od 3 měsíců věku po zařazení do plemenitby</a:t>
            </a:r>
          </a:p>
          <a:p>
            <a:pPr lvl="1"/>
            <a:r>
              <a:rPr lang="cs-CZ" b="1" dirty="0" smtClean="0"/>
              <a:t>Plemenní </a:t>
            </a:r>
            <a:r>
              <a:rPr lang="cs-CZ" b="1" dirty="0" err="1" smtClean="0"/>
              <a:t>běhouni</a:t>
            </a:r>
            <a:r>
              <a:rPr lang="cs-CZ" dirty="0" smtClean="0"/>
              <a:t> – kanečci a prasničky od odstavu do 3 měsíců stáří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23</TotalTime>
  <Words>596</Words>
  <Application>Microsoft Office PowerPoint</Application>
  <PresentationFormat>Předvádění na obrazovce (4:3)</PresentationFormat>
  <Paragraphs>135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sablona_prezentace_dum_nj</vt:lpstr>
      <vt:lpstr>Zkoušky výkrmnosti a jatečné hodnoty (VJH)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Plemenná prasata</vt:lpstr>
      <vt:lpstr>Snímek 10</vt:lpstr>
      <vt:lpstr>Snímek 11</vt:lpstr>
      <vt:lpstr>Snímek 12</vt:lpstr>
      <vt:lpstr>Snímek 13</vt:lpstr>
      <vt:lpstr>Snímek 14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Zkoušky výkrmnosti a jatečné hodnoty (VJH)</dc:title>
  <dc:creator>Administrator</dc:creator>
  <cp:lastModifiedBy>verys</cp:lastModifiedBy>
  <cp:revision>36</cp:revision>
  <dcterms:created xsi:type="dcterms:W3CDTF">2014-03-16T18:33:52Z</dcterms:created>
  <dcterms:modified xsi:type="dcterms:W3CDTF">2014-09-18T07:47:20Z</dcterms:modified>
</cp:coreProperties>
</file>